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1" r:id="rId6"/>
    <p:sldId id="270" r:id="rId7"/>
    <p:sldId id="273" r:id="rId8"/>
    <p:sldId id="272" r:id="rId9"/>
    <p:sldId id="262" r:id="rId10"/>
    <p:sldId id="263" r:id="rId11"/>
    <p:sldId id="267" r:id="rId12"/>
    <p:sldId id="268" r:id="rId13"/>
    <p:sldId id="264" r:id="rId14"/>
    <p:sldId id="269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4F81BD"/>
    <a:srgbClr val="F79646"/>
    <a:srgbClr val="5C9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ejvi\Desktop\Diplomov&#225;%20pr&#225;ce\st&#225;vaj&#237;c&#237;%20stav\phpp%20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u="none" dirty="0"/>
              <a:t>Celková</a:t>
            </a:r>
            <a:r>
              <a:rPr lang="cs-CZ" sz="2000" b="1" u="none" baseline="0" dirty="0"/>
              <a:t> dodaná energie</a:t>
            </a:r>
            <a:endParaRPr lang="cs-CZ" sz="2000" b="1" u="none" dirty="0"/>
          </a:p>
        </c:rich>
      </c:tx>
      <c:layout>
        <c:manualLayout>
          <c:xMode val="edge"/>
          <c:yMode val="edge"/>
          <c:x val="0.33273950131233598"/>
          <c:y val="2.91214832806116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70670384951881"/>
          <c:y val="3.8485831992794081E-2"/>
          <c:w val="0.87469136114239732"/>
          <c:h val="0.71566196230244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List13!$G$61</c:f>
              <c:strCache>
                <c:ptCount val="1"/>
                <c:pt idx="0">
                  <c:v>Stávající stav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595959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List13!$F$62:$F$66</c:f>
              <c:strCache>
                <c:ptCount val="5"/>
                <c:pt idx="0">
                  <c:v>Vytápění</c:v>
                </c:pt>
                <c:pt idx="1">
                  <c:v>Nucené větrání</c:v>
                </c:pt>
                <c:pt idx="2">
                  <c:v>Příprav TV</c:v>
                </c:pt>
                <c:pt idx="3">
                  <c:v>Osvětlení</c:v>
                </c:pt>
                <c:pt idx="4">
                  <c:v>Celkem</c:v>
                </c:pt>
              </c:strCache>
            </c:strRef>
          </c:cat>
          <c:val>
            <c:numRef>
              <c:f>List13!$G$62:$G$66</c:f>
              <c:numCache>
                <c:formatCode>General</c:formatCode>
                <c:ptCount val="5"/>
                <c:pt idx="0">
                  <c:v>76.31</c:v>
                </c:pt>
                <c:pt idx="1">
                  <c:v>2.48</c:v>
                </c:pt>
                <c:pt idx="2">
                  <c:v>20.420000000000002</c:v>
                </c:pt>
                <c:pt idx="3">
                  <c:v>9.08</c:v>
                </c:pt>
                <c:pt idx="4">
                  <c:v>108.28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1-44D9-85E2-6850288F2852}"/>
            </c:ext>
          </c:extLst>
        </c:ser>
        <c:ser>
          <c:idx val="1"/>
          <c:order val="1"/>
          <c:tx>
            <c:strRef>
              <c:f>List13!$H$61</c:f>
              <c:strCache>
                <c:ptCount val="1"/>
                <c:pt idx="0">
                  <c:v>Nový stav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595959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List13!$F$62:$F$66</c:f>
              <c:strCache>
                <c:ptCount val="5"/>
                <c:pt idx="0">
                  <c:v>Vytápění</c:v>
                </c:pt>
                <c:pt idx="1">
                  <c:v>Nucené větrání</c:v>
                </c:pt>
                <c:pt idx="2">
                  <c:v>Příprav TV</c:v>
                </c:pt>
                <c:pt idx="3">
                  <c:v>Osvětlení</c:v>
                </c:pt>
                <c:pt idx="4">
                  <c:v>Celkem</c:v>
                </c:pt>
              </c:strCache>
            </c:strRef>
          </c:cat>
          <c:val>
            <c:numRef>
              <c:f>List13!$H$62:$H$66</c:f>
              <c:numCache>
                <c:formatCode>General</c:formatCode>
                <c:ptCount val="5"/>
                <c:pt idx="0">
                  <c:v>54.02</c:v>
                </c:pt>
                <c:pt idx="1">
                  <c:v>1.78</c:v>
                </c:pt>
                <c:pt idx="2">
                  <c:v>20.28</c:v>
                </c:pt>
                <c:pt idx="3">
                  <c:v>5.54</c:v>
                </c:pt>
                <c:pt idx="4">
                  <c:v>81.63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F1-44D9-85E2-6850288F28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5"/>
        <c:overlap val="-74"/>
        <c:axId val="623551352"/>
        <c:axId val="623539216"/>
      </c:barChart>
      <c:catAx>
        <c:axId val="62355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3539216"/>
        <c:crosses val="autoZero"/>
        <c:auto val="1"/>
        <c:lblAlgn val="ctr"/>
        <c:lblOffset val="100"/>
        <c:noMultiLvlLbl val="0"/>
      </c:catAx>
      <c:valAx>
        <c:axId val="623539216"/>
        <c:scaling>
          <c:orientation val="minMax"/>
        </c:scaling>
        <c:delete val="0"/>
        <c:axPos val="l"/>
        <c:majorGridlines>
          <c:spPr>
            <a:ln w="0" cap="flat" cmpd="sng" algn="ctr">
              <a:solidFill>
                <a:schemeClr val="bg1">
                  <a:lumMod val="85000"/>
                  <a:alpha val="79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200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MWh/rok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30070964337295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355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75"/>
          <c:y val="0.92212566956394126"/>
          <c:w val="0.5625"/>
          <c:h val="7.5226884512831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FDD7E-B45A-4B93-90F4-E72D721614C4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C9E32-0AC1-4B15-ACE2-922A61A9E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356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03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596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69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95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085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5044" y="1799879"/>
            <a:ext cx="8358214" cy="1470025"/>
          </a:xfrm>
        </p:spPr>
        <p:txBody>
          <a:bodyPr>
            <a:noAutofit/>
          </a:bodyPr>
          <a:lstStyle/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Novostavba mateřské školy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/>
              <a:t>s nízkou</a:t>
            </a:r>
            <a:r>
              <a:rPr lang="cs-CZ" dirty="0">
                <a:latin typeface="Arial" pitchFamily="34" charset="0"/>
                <a:cs typeface="Arial" pitchFamily="34" charset="0"/>
              </a:rPr>
              <a:t> spotřebou energie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857760"/>
            <a:ext cx="8286808" cy="1752600"/>
          </a:xfrm>
        </p:spPr>
        <p:txBody>
          <a:bodyPr>
            <a:norm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práce: 		Bc. Michal Vejvoda,		UČO: 17958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	Ing. Michal Kraus, Ph.D.	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	Ing. e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 Ing. Petra Machová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únor 2021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0034" y="214290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Vysoká škola technická a ekonomická v Českých Budějovicích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00298" y="571480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Ústav technicko-technologický</a:t>
            </a:r>
          </a:p>
        </p:txBody>
      </p:sp>
      <p:pic>
        <p:nvPicPr>
          <p:cNvPr id="7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142852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Doplňující dotazy vedoucí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536766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Ve stručnosti shrňte hlavní změny a požadavky energetické náročnosti budovy dle vyhlášky č. 264/2020 Sb. oproti předcházející verzi.</a:t>
            </a:r>
          </a:p>
        </p:txBody>
      </p:sp>
      <p:pic>
        <p:nvPicPr>
          <p:cNvPr id="6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4F73068-887E-41DA-BA40-CF0E7D924B7E}"/>
              </a:ext>
            </a:extLst>
          </p:cNvPr>
          <p:cNvSpPr txBox="1">
            <a:spLocks/>
          </p:cNvSpPr>
          <p:nvPr/>
        </p:nvSpPr>
        <p:spPr>
          <a:xfrm>
            <a:off x="457200" y="3573016"/>
            <a:ext cx="8229600" cy="3001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Parametry referenční budovy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Faktor primární neobnovitelné energie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Nová definice nZEB II.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Jednotná metodika hodnocení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PENB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Doplňující dotazy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323592"/>
          </a:xfrm>
        </p:spPr>
        <p:txBody>
          <a:bodyPr/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Jaká další opatření (změny projektu) by autor navrhl</a:t>
            </a: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v případě požadavku dosažení ještě nižší energetické náročnosti budovy?</a:t>
            </a:r>
          </a:p>
          <a:p>
            <a:endParaRPr lang="cs-CZ" dirty="0"/>
          </a:p>
        </p:txBody>
      </p:sp>
      <p:pic>
        <p:nvPicPr>
          <p:cNvPr id="7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A24E9E9F-32D2-4472-813E-3EA9A3C5D46B}"/>
              </a:ext>
            </a:extLst>
          </p:cNvPr>
          <p:cNvSpPr txBox="1">
            <a:spLocks/>
          </p:cNvSpPr>
          <p:nvPr/>
        </p:nvSpPr>
        <p:spPr>
          <a:xfrm>
            <a:off x="457200" y="3573016"/>
            <a:ext cx="8229600" cy="3001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Tepelné čerpadlo vzduch – voda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VZT s rekuperací pro celý objekt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Průměrný součinitel prostupu tepla 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Doplňující dotazy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Jak budou stavebně provedeny dekorativní prvky (kruhy) na fasádě objektu s ohledem na minimalizaci tepelných mostů?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2ECEA17-1674-4B66-92E9-7DAC55DC261E}"/>
              </a:ext>
            </a:extLst>
          </p:cNvPr>
          <p:cNvSpPr txBox="1">
            <a:spLocks/>
          </p:cNvSpPr>
          <p:nvPr/>
        </p:nvSpPr>
        <p:spPr>
          <a:xfrm>
            <a:off x="457200" y="3848096"/>
            <a:ext cx="8229600" cy="3001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Provětrávaná fasáda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Fasádní obklad  – </a:t>
            </a:r>
            <a:r>
              <a:rPr lang="cs-CZ" sz="2400" dirty="0" err="1"/>
              <a:t>StoDeco</a:t>
            </a:r>
            <a:r>
              <a:rPr lang="cs-CZ" sz="2400" dirty="0"/>
              <a:t> </a:t>
            </a:r>
            <a:r>
              <a:rPr lang="cs-CZ" sz="2400" dirty="0" err="1"/>
              <a:t>Plan</a:t>
            </a:r>
            <a:endParaRPr lang="cs-CZ" sz="2400" dirty="0"/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3D tisk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endParaRPr lang="cs-CZ" sz="2400" dirty="0"/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endParaRPr lang="cs-CZ" sz="2400" dirty="0"/>
          </a:p>
        </p:txBody>
      </p:sp>
      <p:pic>
        <p:nvPicPr>
          <p:cNvPr id="1028" name="Picture 4" descr="StoDeco prvky získávají prostřednictvím 5 osového CNC frézování do materiálu Verolith libovolný tvar s délkou až 240 cm, šířkou 120 cm a tloušťkou až 10 cm.">
            <a:extLst>
              <a:ext uri="{FF2B5EF4-FFF2-40B4-BE49-F238E27FC236}">
                <a16:creationId xmlns:a16="http://schemas.microsoft.com/office/drawing/2014/main" id="{376ECC89-5AC8-456B-8439-4F268AC30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169009"/>
            <a:ext cx="2304256" cy="153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AB6A15A-D9B4-46E5-982C-5217B091D8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5985" y="3566540"/>
            <a:ext cx="2981325" cy="314553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Doplňující dotazy oponent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260623"/>
            <a:ext cx="8329642" cy="4525963"/>
          </a:xfrm>
        </p:spPr>
        <p:txBody>
          <a:bodyPr>
            <a:no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Kotvící body máte rozmístěné většinou po třech metrech. Po jakých vzdálenostech by kotvící body stačily? Tečkovaná čára představuje natažené lano nebo pouze montážní lano? Kotvící bod se obvykle navrhuje i u výlezu ze žebříku.</a:t>
            </a:r>
          </a:p>
          <a:p>
            <a:pPr marL="411480" lvl="1" indent="0">
              <a:lnSpc>
                <a:spcPct val="150000"/>
              </a:lnSpc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925830" lvl="1" indent="-51435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FEA0709-A41E-4510-8E46-989EE1E6EFD7}"/>
              </a:ext>
            </a:extLst>
          </p:cNvPr>
          <p:cNvSpPr txBox="1">
            <a:spLocks/>
          </p:cNvSpPr>
          <p:nvPr/>
        </p:nvSpPr>
        <p:spPr>
          <a:xfrm>
            <a:off x="457200" y="4869160"/>
            <a:ext cx="8229600" cy="1705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Mezi kotvícími body 7 – 8 m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Od okraje 2 – 2,5 m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Poddajné kotvící vedení z textilního lana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Doplňující dotazy oponent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53150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Jak máte vyřešenou digestoř v přípravně jídla č. 115?</a:t>
            </a:r>
          </a:p>
          <a:p>
            <a:pPr marL="109728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FF85F99-AD8D-4DB8-9042-984675B76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924944"/>
            <a:ext cx="3762375" cy="38481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55E5965-2FC6-40E6-A746-5BF41692A200}"/>
              </a:ext>
            </a:extLst>
          </p:cNvPr>
          <p:cNvSpPr txBox="1">
            <a:spLocks/>
          </p:cNvSpPr>
          <p:nvPr/>
        </p:nvSpPr>
        <p:spPr>
          <a:xfrm>
            <a:off x="3923928" y="2943594"/>
            <a:ext cx="5053382" cy="1705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Recirkulační digestoř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Uhlíkové filtry HFH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314324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b="1" dirty="0">
                <a:latin typeface="Arial" pitchFamily="34" charset="0"/>
                <a:cs typeface="Arial" pitchFamily="34" charset="0"/>
              </a:rPr>
              <a:t>Děkuji za pozornost.</a:t>
            </a: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43251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Environmentální problémy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Zpřísňující se legislativa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Aktuálnost tématu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Zájem o dané téma</a:t>
            </a:r>
          </a:p>
          <a:p>
            <a:pPr marL="109728" indent="0"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Architektonická studie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Projektová dokumentace (DPS)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Energetická náročnost budovy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Certifikace budov</a:t>
            </a:r>
          </a:p>
          <a:p>
            <a:pPr>
              <a:lnSpc>
                <a:spcPct val="150000"/>
              </a:lnSpc>
            </a:pP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855" y="985317"/>
            <a:ext cx="8229600" cy="1066800"/>
          </a:xfrm>
        </p:spPr>
        <p:txBody>
          <a:bodyPr>
            <a:noAutofit/>
          </a:bodyPr>
          <a:lstStyle/>
          <a:p>
            <a:r>
              <a:rPr lang="cs-CZ" b="1" dirty="0"/>
              <a:t>Výzkumný problém a 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23078"/>
            <a:ext cx="8229600" cy="43251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Snížení spotřeby energií v budově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Prostředí pro výchovu dětí</a:t>
            </a: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Analýza dokumentů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Simulace energetické náročnosti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Komparace výsledků</a:t>
            </a: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3" name="Zástupný obsah 2">
            <a:extLst>
              <a:ext uri="{FF2B5EF4-FFF2-40B4-BE49-F238E27FC236}">
                <a16:creationId xmlns:a16="http://schemas.microsoft.com/office/drawing/2014/main" id="{90192865-3D70-4625-B5C4-B634251004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97756"/>
            <a:ext cx="8607720" cy="4841843"/>
          </a:xfrm>
        </p:spPr>
      </p:pic>
      <p:sp>
        <p:nvSpPr>
          <p:cNvPr id="23" name="Nadpis 1">
            <a:extLst>
              <a:ext uri="{FF2B5EF4-FFF2-40B4-BE49-F238E27FC236}">
                <a16:creationId xmlns:a16="http://schemas.microsoft.com/office/drawing/2014/main" id="{18BC38C6-5D72-44EC-AD6F-0182348720B8}"/>
              </a:ext>
            </a:extLst>
          </p:cNvPr>
          <p:cNvSpPr txBox="1">
            <a:spLocks/>
          </p:cNvSpPr>
          <p:nvPr/>
        </p:nvSpPr>
        <p:spPr>
          <a:xfrm>
            <a:off x="323528" y="85003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Aplikační část</a:t>
            </a:r>
          </a:p>
        </p:txBody>
      </p:sp>
    </p:spTree>
    <p:extLst>
      <p:ext uri="{BB962C8B-B14F-4D97-AF65-F5344CB8AC3E}">
        <p14:creationId xmlns:p14="http://schemas.microsoft.com/office/powerpoint/2010/main" val="15054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DC0D0457-88CF-4886-A4E3-0C463B904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09" y="1571625"/>
            <a:ext cx="5781675" cy="5286375"/>
          </a:xfrm>
          <a:prstGeom prst="rect">
            <a:avLst/>
          </a:prstGeom>
        </p:spPr>
      </p:pic>
      <p:sp>
        <p:nvSpPr>
          <p:cNvPr id="24" name="Nadpis 1">
            <a:extLst>
              <a:ext uri="{FF2B5EF4-FFF2-40B4-BE49-F238E27FC236}">
                <a16:creationId xmlns:a16="http://schemas.microsoft.com/office/drawing/2014/main" id="{0FA8ACC5-08B9-4825-92CD-82EF33467AE3}"/>
              </a:ext>
            </a:extLst>
          </p:cNvPr>
          <p:cNvSpPr txBox="1">
            <a:spLocks/>
          </p:cNvSpPr>
          <p:nvPr/>
        </p:nvSpPr>
        <p:spPr>
          <a:xfrm>
            <a:off x="323528" y="69269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Aplikační část</a:t>
            </a:r>
          </a:p>
        </p:txBody>
      </p:sp>
      <p:sp>
        <p:nvSpPr>
          <p:cNvPr id="25" name="Zástupný obsah 17">
            <a:extLst>
              <a:ext uri="{FF2B5EF4-FFF2-40B4-BE49-F238E27FC236}">
                <a16:creationId xmlns:a16="http://schemas.microsoft.com/office/drawing/2014/main" id="{2CD474A1-7BEA-4087-9BEA-796939E30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501" y="3284984"/>
            <a:ext cx="3368699" cy="49411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Plynový kotel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VZT bez rekuperace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Lineární zářivky</a:t>
            </a:r>
          </a:p>
          <a:p>
            <a:pPr marL="109728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183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10D5B91-F91D-4697-9A6C-9631053F3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2" y="1581150"/>
            <a:ext cx="5800725" cy="5276850"/>
          </a:xfrm>
          <a:prstGeom prst="rect">
            <a:avLst/>
          </a:prstGeom>
        </p:spPr>
      </p:pic>
      <p:sp>
        <p:nvSpPr>
          <p:cNvPr id="11" name="Zástupný obsah 17">
            <a:extLst>
              <a:ext uri="{FF2B5EF4-FFF2-40B4-BE49-F238E27FC236}">
                <a16:creationId xmlns:a16="http://schemas.microsoft.com/office/drawing/2014/main" id="{0D48FA0C-EF7E-440C-85FF-2577A3F8C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994" y="2996952"/>
            <a:ext cx="3244874" cy="49411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VZT s rekuperací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Nová okna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LED osvětlení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Solární kolektory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60563CA7-8C6F-41D7-9BDB-F1ED84016657}"/>
              </a:ext>
            </a:extLst>
          </p:cNvPr>
          <p:cNvSpPr txBox="1">
            <a:spLocks/>
          </p:cNvSpPr>
          <p:nvPr/>
        </p:nvSpPr>
        <p:spPr>
          <a:xfrm>
            <a:off x="323528" y="69269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Aplikační část</a:t>
            </a:r>
          </a:p>
        </p:txBody>
      </p:sp>
    </p:spTree>
    <p:extLst>
      <p:ext uri="{BB962C8B-B14F-4D97-AF65-F5344CB8AC3E}">
        <p14:creationId xmlns:p14="http://schemas.microsoft.com/office/powerpoint/2010/main" val="96127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77D0D602-2259-4215-B801-198434086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Výsledky a přínos práce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24A1121F-F9B9-4BD0-AB27-E4993A49A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7327541"/>
              </p:ext>
            </p:extLst>
          </p:nvPr>
        </p:nvGraphicFramePr>
        <p:xfrm>
          <a:off x="108012" y="2219325"/>
          <a:ext cx="8927976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5570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Optimalizace energetické náročnosti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Splnění požadavků vyhlášky č. 264/2020 Sb.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Úspora ročních nákladů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Splněny cíle práce</a:t>
            </a: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13241</TotalTime>
  <Words>368</Words>
  <Application>Microsoft Office PowerPoint</Application>
  <PresentationFormat>Předvádění na obrazovce (4:3)</PresentationFormat>
  <Paragraphs>86</Paragraphs>
  <Slides>15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Wingdings 2</vt:lpstr>
      <vt:lpstr>Urbanistický</vt:lpstr>
      <vt:lpstr>Novostavba mateřské školy s nízkou spotřebou energie</vt:lpstr>
      <vt:lpstr>Motivace a důvody k řešení daného problému</vt:lpstr>
      <vt:lpstr>Cíl práce</vt:lpstr>
      <vt:lpstr>Výzkumný problém a použité metody</vt:lpstr>
      <vt:lpstr>Prezentace aplikace PowerPoint</vt:lpstr>
      <vt:lpstr>Prezentace aplikace PowerPoint</vt:lpstr>
      <vt:lpstr>Prezentace aplikace PowerPoint</vt:lpstr>
      <vt:lpstr>Výsledky a přínos práce</vt:lpstr>
      <vt:lpstr>Závěrečné shrnutí</vt:lpstr>
      <vt:lpstr>Doplňující dotazy vedoucí</vt:lpstr>
      <vt:lpstr>Doplňující dotazy vedoucí</vt:lpstr>
      <vt:lpstr>Doplňující dotazy vedoucí</vt:lpstr>
      <vt:lpstr>Doplňující dotazy oponent</vt:lpstr>
      <vt:lpstr>Doplňující dotazy oponent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Rodinný dům s prodejnou</dc:title>
  <dc:creator>Vejvi</dc:creator>
  <cp:lastModifiedBy>Michal Vejvoda</cp:lastModifiedBy>
  <cp:revision>35</cp:revision>
  <dcterms:created xsi:type="dcterms:W3CDTF">2019-06-13T07:58:28Z</dcterms:created>
  <dcterms:modified xsi:type="dcterms:W3CDTF">2021-02-03T19:23:39Z</dcterms:modified>
</cp:coreProperties>
</file>