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256" r:id="rId2"/>
    <p:sldId id="270" r:id="rId3"/>
    <p:sldId id="258" r:id="rId4"/>
    <p:sldId id="257" r:id="rId5"/>
    <p:sldId id="271" r:id="rId6"/>
    <p:sldId id="272" r:id="rId7"/>
    <p:sldId id="273" r:id="rId8"/>
    <p:sldId id="283" r:id="rId9"/>
    <p:sldId id="259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2" r:id="rId18"/>
    <p:sldId id="281" r:id="rId19"/>
    <p:sldId id="265" r:id="rId20"/>
    <p:sldId id="263" r:id="rId21"/>
    <p:sldId id="288" r:id="rId22"/>
    <p:sldId id="290" r:id="rId23"/>
    <p:sldId id="291" r:id="rId24"/>
    <p:sldId id="289" r:id="rId25"/>
    <p:sldId id="287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F4B5-0A2E-44C9-B504-23B95FA8EFC7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726B2-8A90-4820-88E4-0CA103CE4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26B2-8A90-4820-88E4-0CA103CE4A0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7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26B2-8A90-4820-88E4-0CA103CE4A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1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26B2-8A90-4820-88E4-0CA103CE4A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80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26B2-8A90-4820-88E4-0CA103CE4A0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2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726B2-8A90-4820-88E4-0CA103CE4A0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81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D927-6684-4031-A8D8-76FF550F2B8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11187" y="1930960"/>
            <a:ext cx="7537647" cy="1153075"/>
          </a:xfrm>
        </p:spPr>
        <p:txBody>
          <a:bodyPr/>
          <a:lstStyle/>
          <a:p>
            <a:pPr algn="ctr"/>
            <a:r>
              <a:rPr lang="cs-CZ" sz="4400" b="1" dirty="0" smtClean="0"/>
              <a:t>DOMOV PRO SENIORY </a:t>
            </a:r>
            <a:br>
              <a:rPr lang="cs-CZ" sz="4400" b="1" dirty="0" smtClean="0"/>
            </a:br>
            <a:r>
              <a:rPr lang="cs-CZ" sz="4400" b="1" dirty="0" smtClean="0"/>
              <a:t>- </a:t>
            </a:r>
            <a:r>
              <a:rPr lang="cs-CZ" sz="3600" b="1" dirty="0" smtClean="0"/>
              <a:t>ŠEVĚTÍN</a:t>
            </a:r>
            <a:endParaRPr lang="cs-CZ" sz="3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280920" cy="2060848"/>
          </a:xfrm>
        </p:spPr>
        <p:txBody>
          <a:bodyPr>
            <a:noAutofit/>
          </a:bodyPr>
          <a:lstStyle/>
          <a:p>
            <a:pPr defTabSz="360000">
              <a:spcBef>
                <a:spcPts val="36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Autor diplomové práce:			Bc. Jiří Váchal</a:t>
            </a:r>
          </a:p>
          <a:p>
            <a:pPr defTabSz="3600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diplomové práce: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Zuzana Kramářová, Ph.D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3600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 diplomové práce:	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Ing.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Blanka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Pelánková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Budějovice, únor 2021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15495" y="493221"/>
            <a:ext cx="544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ka uživatele VŠTE České Budějov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" y="33265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911187" y="3588617"/>
            <a:ext cx="7537647" cy="11530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1800" b="1" dirty="0" smtClean="0"/>
              <a:t>Projekt novostavby objektu občanského vybavení na úrovni studie a dokumentace ke stavebnímu povolení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2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0" y="692696"/>
            <a:ext cx="9144000" cy="593934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1NP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1944216" cy="15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3934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2NP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2160240" cy="14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39344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3NP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2160240" cy="14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ŘEZ A-A´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POHLEDY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POHLEDY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SCHÉMA 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3" y="674621"/>
            <a:ext cx="9144000" cy="59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3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ENERGETICKÝ ŠTÍTEK OBÁLKY BUDOVY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83072"/>
            <a:ext cx="5616624" cy="59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871700" y="0"/>
            <a:ext cx="54006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ENERGETICKÉ SCHÉMA 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" y="692696"/>
            <a:ext cx="9136921" cy="59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52128"/>
          </a:xfrm>
          <a:blipFill dpi="0" rotWithShape="1">
            <a:blip r:embed="rId3">
              <a:alphaModFix amt="34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1270000" dist="406400" dir="5400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>
            <a:noAutofit/>
          </a:bodyPr>
          <a:lstStyle/>
          <a:p>
            <a:pPr algn="ctr"/>
            <a:r>
              <a:rPr lang="cs-CZ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80000"/>
                <a:lumMod val="10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Obsah: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475252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Lokalizace stavby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Parametry objektu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Provozní schéma budovy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Půdorysy a řezy objektem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Architektonické provedení fasády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schéma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Energetické schéma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vedoucího, oponenta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hodnotící komise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71159" y="728369"/>
            <a:ext cx="2316382" cy="30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vedoucího DIPLOMOVÉ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cs-CZ" sz="2400" i="0" dirty="0"/>
              <a:t>Vysvětlete, proč se nelze v žádné z částí Souhrnné technické části pouze/ bez uvedení </a:t>
            </a:r>
            <a:r>
              <a:rPr lang="cs-CZ" sz="2400" i="0" dirty="0" smtClean="0"/>
              <a:t>souhrnu </a:t>
            </a:r>
            <a:r>
              <a:rPr lang="pl-PL" sz="2400" i="0" dirty="0" smtClean="0"/>
              <a:t>odkazovat </a:t>
            </a:r>
            <a:r>
              <a:rPr lang="pl-PL" sz="2400" i="0" dirty="0"/>
              <a:t>na </a:t>
            </a:r>
            <a:r>
              <a:rPr lang="pl-PL" sz="2400" i="0" dirty="0" smtClean="0"/>
              <a:t>jinou</a:t>
            </a:r>
          </a:p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Uveďte, zda jste při návrhu schodiště s výtahem neuvažoval i nad variantou bez </a:t>
            </a:r>
            <a:r>
              <a:rPr lang="cs-CZ" sz="2400" i="0" dirty="0" smtClean="0"/>
              <a:t>vnitřního vyzdění </a:t>
            </a:r>
            <a:r>
              <a:rPr lang="cs-CZ" sz="2400" i="0" dirty="0"/>
              <a:t>a co vás vedlo k vašemu řešení</a:t>
            </a:r>
            <a:r>
              <a:rPr lang="cs-CZ" sz="2400" i="0" dirty="0" smtClean="0"/>
              <a:t>.</a:t>
            </a:r>
          </a:p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Popište rozdíl mezi záborem ZPF trvalým a dočasným. Zároveň uveďte v čem se liší výpočet odvodů za takový zábor. Je pro vaši stavbu nutné uvažovat se záborem a jakým? V případě, že ano, jak stanovíte výši odvodů?</a:t>
            </a:r>
          </a:p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Jakou úpravu musí mít okenní výplně O/3 v místnostech bytů v koupelnách, aby </a:t>
            </a:r>
            <a:r>
              <a:rPr lang="cs-CZ" sz="2400" i="0" dirty="0" smtClean="0"/>
              <a:t>splňovaly tyto </a:t>
            </a:r>
            <a:r>
              <a:rPr lang="cs-CZ" sz="2400" i="0" dirty="0"/>
              <a:t>byty požadavky na plně bezbariérové užívání?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692696"/>
            <a:ext cx="914400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i="0" dirty="0" smtClean="0"/>
              <a:t>Popište </a:t>
            </a:r>
            <a:r>
              <a:rPr lang="cs-CZ" sz="2400" i="0" dirty="0"/>
              <a:t>rozdíl mezi záborem ZPF trvalým a dočasným. Zároveň uveďte v čem se liší </a:t>
            </a:r>
            <a:r>
              <a:rPr lang="cs-CZ" sz="2400" i="0" dirty="0" smtClean="0"/>
              <a:t>výpočet odvodů </a:t>
            </a:r>
            <a:r>
              <a:rPr lang="cs-CZ" sz="2400" i="0" dirty="0"/>
              <a:t>za takový zábor. Je pro vaši stavbu nutné uvažovat se záborem a jakým? V </a:t>
            </a:r>
            <a:r>
              <a:rPr lang="cs-CZ" sz="2400" i="0" dirty="0" smtClean="0"/>
              <a:t>případě, že </a:t>
            </a:r>
            <a:r>
              <a:rPr lang="cs-CZ" sz="2400" i="0" dirty="0"/>
              <a:t>ano, jak </a:t>
            </a:r>
            <a:r>
              <a:rPr lang="cs-CZ" sz="2400" i="0" dirty="0" smtClean="0"/>
              <a:t>stanovíte </a:t>
            </a:r>
            <a:r>
              <a:rPr lang="cs-CZ" sz="2400" i="0" dirty="0"/>
              <a:t>výši odvodů</a:t>
            </a:r>
            <a:r>
              <a:rPr lang="cs-CZ" sz="2400" i="0" dirty="0" smtClean="0"/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971600" y="292494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T57o00"/>
              </a:rPr>
              <a:t>• </a:t>
            </a:r>
            <a:r>
              <a:rPr lang="cs-CZ" dirty="0">
                <a:latin typeface="TT58o00"/>
              </a:rPr>
              <a:t>Zákon č. 344/1992 Sb., o ochraně </a:t>
            </a:r>
            <a:r>
              <a:rPr lang="cs-CZ" dirty="0" smtClean="0">
                <a:latin typeface="TT58o00"/>
              </a:rPr>
              <a:t>zemědělského půdního </a:t>
            </a:r>
            <a:r>
              <a:rPr lang="cs-CZ" dirty="0">
                <a:latin typeface="TT58o00"/>
              </a:rPr>
              <a:t>fondu</a:t>
            </a:r>
          </a:p>
          <a:p>
            <a:r>
              <a:rPr lang="cs-CZ" dirty="0">
                <a:latin typeface="TT57o00"/>
              </a:rPr>
              <a:t>• </a:t>
            </a:r>
            <a:r>
              <a:rPr lang="cs-CZ" dirty="0">
                <a:latin typeface="TT58o00"/>
              </a:rPr>
              <a:t>Vyhláška č. 48/2011 Sb., o stanovení tříd ochrany</a:t>
            </a:r>
          </a:p>
          <a:p>
            <a:r>
              <a:rPr lang="cs-CZ" dirty="0">
                <a:latin typeface="TT57o00"/>
              </a:rPr>
              <a:t>• </a:t>
            </a:r>
            <a:r>
              <a:rPr lang="cs-CZ" dirty="0">
                <a:latin typeface="TT58o00"/>
              </a:rPr>
              <a:t>Vyhláška č. 13/1994 Sb., </a:t>
            </a:r>
            <a:r>
              <a:rPr lang="cs-CZ" dirty="0" smtClean="0">
                <a:latin typeface="TT58o00"/>
              </a:rPr>
              <a:t>(úprava podrobností </a:t>
            </a:r>
            <a:r>
              <a:rPr lang="cs-CZ" dirty="0">
                <a:latin typeface="TT58o00"/>
              </a:rPr>
              <a:t>ochrany </a:t>
            </a:r>
            <a:r>
              <a:rPr lang="cs-CZ" dirty="0" smtClean="0">
                <a:latin typeface="TT58o00"/>
              </a:rPr>
              <a:t>ZPF)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11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8"/>
            <a:ext cx="7080430" cy="598575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INFORMACE Z KATASTRU NEMOVITOSTÍ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98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ROZDĚLENÍ VYUŽITÉ PLOCHY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4509268" cy="507705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930673" y="62068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zákona 334/1992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§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Veřejně prospěšná stavba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umísťená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proluce o velikosti do 0,5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(nepodléhá souhlasu o vynětí)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695725"/>
            <a:ext cx="819012" cy="5405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62" y="2438968"/>
            <a:ext cx="845772" cy="5405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62" y="4210212"/>
            <a:ext cx="845772" cy="5920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930673" y="237935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Plocha podléhající souhlasu žádosti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orgánu ochrany zemědělského půdního fondu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trvalé vynětí ze ZPF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38327" y="411822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Plocha dočasného záboru ZPF po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kratši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než 1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rok, včetně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doby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uvedeni zemědělské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půdy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původniho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(nepodléhá souhlasu o vynětí)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8763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4941168"/>
            <a:ext cx="864096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CENA = Plocha vyňaté půdy </a:t>
            </a:r>
            <a:r>
              <a:rPr lang="cs-CZ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Cena za </a:t>
            </a:r>
            <a:r>
              <a:rPr lang="cs-CZ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vynětí </a:t>
            </a:r>
            <a:r>
              <a:rPr lang="cs-CZ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Bonita půdy) </a:t>
            </a:r>
            <a:r>
              <a:rPr lang="cs-CZ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Koeficient třídy ochrany </a:t>
            </a:r>
            <a:r>
              <a:rPr lang="cs-CZ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půdy</a:t>
            </a:r>
            <a:r>
              <a:rPr lang="cs-CZ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solidFill>
                <a:srgbClr val="101010"/>
              </a:solidFill>
              <a:latin typeface="Mul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CENA </a:t>
            </a:r>
            <a:r>
              <a:rPr lang="cs-CZ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1772</a:t>
            </a:r>
            <a:r>
              <a:rPr lang="cs-CZ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 m2 x </a:t>
            </a:r>
            <a:r>
              <a:rPr lang="cs-CZ" sz="1600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7,77 Kč</a:t>
            </a:r>
            <a:r>
              <a:rPr lang="cs-CZ" sz="1600" dirty="0">
                <a:solidFill>
                  <a:srgbClr val="1010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/ m2 x </a:t>
            </a:r>
            <a:r>
              <a:rPr lang="cs-CZ" sz="1600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600" dirty="0">
                <a:solidFill>
                  <a:srgbClr val="1010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(koeficient) = </a:t>
            </a:r>
            <a:r>
              <a:rPr lang="cs-CZ" sz="1600" b="1" dirty="0" smtClean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82.611,- </a:t>
            </a:r>
            <a:r>
              <a:rPr lang="cs-CZ" sz="1600" b="1" dirty="0">
                <a:solidFill>
                  <a:srgbClr val="101010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Kč</a:t>
            </a:r>
            <a:endParaRPr lang="cs-CZ" sz="1600" dirty="0">
              <a:solidFill>
                <a:srgbClr val="1010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82526"/>
            <a:ext cx="5533333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0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-459432"/>
            <a:ext cx="914400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Jakou úpravu musí mít okenní výplně O/3 v místnostech bytů v koupelnách, aby </a:t>
            </a:r>
            <a:r>
              <a:rPr lang="cs-CZ" sz="2400" i="0" dirty="0" smtClean="0"/>
              <a:t>splňovaly tyto </a:t>
            </a:r>
            <a:r>
              <a:rPr lang="cs-CZ" sz="2400" i="0" dirty="0"/>
              <a:t>byty požadavky na plně bezbariérové užívání?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73" y="1348625"/>
            <a:ext cx="4320480" cy="31461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" y="1351194"/>
            <a:ext cx="4048879" cy="47421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73" y="4556593"/>
            <a:ext cx="4926327" cy="15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 DIPLOMOVÉ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988840"/>
            <a:ext cx="9144000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i="0" dirty="0"/>
              <a:t>Jak bude zabezpečen přístup na střechu a kde bude případně skladován žebřík</a:t>
            </a:r>
            <a:r>
              <a:rPr lang="cs-CZ" sz="2400" i="0" dirty="0" smtClean="0"/>
              <a:t>?</a:t>
            </a:r>
          </a:p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Za jakých podmínek nemusí být dodržena minimální výška parapetu okna (řez AA schodiště)?</a:t>
            </a:r>
            <a:endParaRPr lang="pl-PL" sz="2400" i="0" dirty="0" smtClean="0"/>
          </a:p>
        </p:txBody>
      </p:sp>
    </p:spTree>
    <p:extLst>
      <p:ext uri="{BB962C8B-B14F-4D97-AF65-F5344CB8AC3E}">
        <p14:creationId xmlns:p14="http://schemas.microsoft.com/office/powerpoint/2010/main" val="380509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-315416"/>
            <a:ext cx="91440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/>
              <a:t>Jak bude zabezpečen přístup na střechu a kde bude případně skladován žebřík?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908720"/>
            <a:ext cx="4392488" cy="43135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08" y="5301208"/>
            <a:ext cx="6228184" cy="14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80728"/>
            <a:ext cx="5035110" cy="3409556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-315416"/>
            <a:ext cx="91440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i="0" dirty="0" smtClean="0"/>
          </a:p>
          <a:p>
            <a:r>
              <a:rPr lang="cs-CZ" sz="2400" i="0" dirty="0" smtClean="0"/>
              <a:t>Za jakých podmínek nemusí být dodržena minimální výška parapetu okna (řez AA schodiště)?</a:t>
            </a:r>
            <a:endParaRPr lang="pl-PL" sz="2400" i="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62" y="4509120"/>
            <a:ext cx="5040560" cy="21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38204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Volba přínosného objektu pro společnost a komunitu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Lokalizace vhodného místa k realizaci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stavby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Provedení průzkumu místa výstavby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architektonické studie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dokumentace ke stavebnímu povolení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D.1.1. Architektonicko-stavební řešení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D.1.3. Požárně bezpečnostní řešení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D.1.4. Technika prostředí staveb 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2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ŠIRŠÍ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lOKALIZACE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3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MĚSTYS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šEVĚTÍN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22"/>
            <a:ext cx="9144000" cy="55972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29" y="6346134"/>
            <a:ext cx="498517" cy="288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19" y="6342934"/>
            <a:ext cx="504056" cy="291232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1332656" y="5482996"/>
            <a:ext cx="4762872" cy="695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60175" y="6291409"/>
            <a:ext cx="3304498" cy="536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Zvolené území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967246" y="6291408"/>
            <a:ext cx="3304498" cy="536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Zvažované území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ŠIRŠÍ VZTAHY OKOLÍ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1332656" y="5482996"/>
            <a:ext cx="4762872" cy="695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1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SITUACE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1332656" y="5482996"/>
            <a:ext cx="4762872" cy="695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5101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19585" y="0"/>
            <a:ext cx="9180512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PARAMETRY OBJEKTU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1332656" y="5482996"/>
            <a:ext cx="4762872" cy="695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231"/>
            <a:ext cx="4411601" cy="28898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01" y="3427119"/>
            <a:ext cx="4731681" cy="34319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27389" y="536263"/>
            <a:ext cx="4700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Místo výstavby: 	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parc.č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124/4,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124/5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124/6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124/37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124/38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124/39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Ševětín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19585" y="3395593"/>
            <a:ext cx="4431186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Zastavěná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plocha	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861,09 m</a:t>
            </a:r>
            <a:r>
              <a:rPr lang="cs-CZ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Obestavěný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prostor 	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12130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cs-CZ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br>
              <a:rPr lang="cs-CZ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Užitná plocha celkem 	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3088,5 m</a:t>
            </a:r>
            <a:r>
              <a:rPr lang="cs-CZ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Obytná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plocha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609 m</a:t>
            </a:r>
            <a:r>
              <a:rPr lang="cs-CZ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cs-CZ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Ostatní zpevněné plochy 	562,3 m</a:t>
            </a:r>
            <a:r>
              <a:rPr lang="cs-CZ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Počet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bytových jednotek 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22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(18x 1+kk,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4x 2+kk)</a:t>
            </a:r>
            <a:b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Počet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ubytovaných	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26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Počet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zaměstnanců 		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b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Celková spotřeba vody	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125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m3/rok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Odhadovaná cena stavby	108 635 602 </a:t>
            </a:r>
            <a:r>
              <a:rPr lang="cs-CZ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kč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411601" y="132835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Sousední parcely: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parc.č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124/32, 124/10, 		124/36, 124/9, 124/8, 		124/35, 124/3, 124/7, 		851/3, 108/1, 108/2, 108/3, 		107/1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Ševětín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07094" y="2765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Počet parkovacích míst před objektem:  8+2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Počet parkovacích míst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objektu: 	11+1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871700" y="0"/>
            <a:ext cx="5400600" cy="692696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SUTERÉNU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9446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7"/>
            <a:ext cx="2304256" cy="10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0607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TM01859861[[fn=Veletrh]]</Template>
  <TotalTime>2572</TotalTime>
  <Words>533</Words>
  <Application>Microsoft Office PowerPoint</Application>
  <PresentationFormat>Předvádění na obrazovce (4:3)</PresentationFormat>
  <Paragraphs>88</Paragraphs>
  <Slides>28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Candara</vt:lpstr>
      <vt:lpstr>Muli</vt:lpstr>
      <vt:lpstr>Times New Roman</vt:lpstr>
      <vt:lpstr>TT57o00</vt:lpstr>
      <vt:lpstr>TT58o00</vt:lpstr>
      <vt:lpstr>Tradeshow</vt:lpstr>
      <vt:lpstr>DOMOV PRO SENIORY  - ŠEVĚTÍN</vt:lpstr>
      <vt:lpstr>Obsah:</vt:lpstr>
      <vt:lpstr>cíl práce</vt:lpstr>
      <vt:lpstr>ŠIRŠÍ lOKALIZACE</vt:lpstr>
      <vt:lpstr>MĚSTYS šEVĚTÍN</vt:lpstr>
      <vt:lpstr>ŠIRŠÍ VZTAHY OKOLÍ</vt:lpstr>
      <vt:lpstr>SITUACE</vt:lpstr>
      <vt:lpstr>PARAMETRY OBJEKTU</vt:lpstr>
      <vt:lpstr>PŮDORYS SUTERÉNU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Doplňující dotazy vedoucího DIPLOMOVÉ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Doplňující dotazy OPONENTA DIPLOMOVÉ práce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PB</dc:creator>
  <cp:lastModifiedBy>Jiří Váchal</cp:lastModifiedBy>
  <cp:revision>69</cp:revision>
  <dcterms:created xsi:type="dcterms:W3CDTF">2017-06-07T06:20:12Z</dcterms:created>
  <dcterms:modified xsi:type="dcterms:W3CDTF">2021-02-03T17:02:46Z</dcterms:modified>
</cp:coreProperties>
</file>