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63" r:id="rId3"/>
    <p:sldId id="275" r:id="rId4"/>
    <p:sldId id="273" r:id="rId5"/>
    <p:sldId id="277" r:id="rId6"/>
    <p:sldId id="284" r:id="rId7"/>
    <p:sldId id="287" r:id="rId8"/>
    <p:sldId id="288" r:id="rId9"/>
    <p:sldId id="274" r:id="rId10"/>
    <p:sldId id="283" r:id="rId11"/>
    <p:sldId id="286" r:id="rId12"/>
    <p:sldId id="281" r:id="rId13"/>
    <p:sldId id="280" r:id="rId1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0102"/>
    <a:srgbClr val="D3D9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4"/>
    <p:restoredTop sz="94650"/>
  </p:normalViewPr>
  <p:slideViewPr>
    <p:cSldViewPr snapToGrid="0" snapToObjects="1">
      <p:cViewPr varScale="1">
        <p:scale>
          <a:sx n="55" d="100"/>
          <a:sy n="55" d="100"/>
        </p:scale>
        <p:origin x="108"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6F57F-0AD3-854D-AE7B-358D6757943A}" type="datetimeFigureOut">
              <a:rPr lang="cs-CZ" smtClean="0"/>
              <a:t>01.02.2021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C139B-489F-054F-A638-E211B2615B7F}" type="slidenum">
              <a:rPr lang="cs-CZ" smtClean="0"/>
              <a:t>‹#›</a:t>
            </a:fld>
            <a:endParaRPr lang="cs-CZ"/>
          </a:p>
        </p:txBody>
      </p:sp>
    </p:spTree>
    <p:extLst>
      <p:ext uri="{BB962C8B-B14F-4D97-AF65-F5344CB8AC3E}">
        <p14:creationId xmlns:p14="http://schemas.microsoft.com/office/powerpoint/2010/main" val="88743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17C139B-489F-054F-A638-E211B2615B7F}" type="slidenum">
              <a:rPr lang="cs-CZ" smtClean="0"/>
              <a:t>6</a:t>
            </a:fld>
            <a:endParaRPr lang="cs-CZ"/>
          </a:p>
        </p:txBody>
      </p:sp>
    </p:spTree>
    <p:extLst>
      <p:ext uri="{BB962C8B-B14F-4D97-AF65-F5344CB8AC3E}">
        <p14:creationId xmlns:p14="http://schemas.microsoft.com/office/powerpoint/2010/main" val="107754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17C139B-489F-054F-A638-E211B2615B7F}" type="slidenum">
              <a:rPr lang="cs-CZ" smtClean="0"/>
              <a:t>7</a:t>
            </a:fld>
            <a:endParaRPr lang="cs-CZ"/>
          </a:p>
        </p:txBody>
      </p:sp>
    </p:spTree>
    <p:extLst>
      <p:ext uri="{BB962C8B-B14F-4D97-AF65-F5344CB8AC3E}">
        <p14:creationId xmlns:p14="http://schemas.microsoft.com/office/powerpoint/2010/main" val="380133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17C139B-489F-054F-A638-E211B2615B7F}" type="slidenum">
              <a:rPr lang="cs-CZ" smtClean="0"/>
              <a:t>8</a:t>
            </a:fld>
            <a:endParaRPr lang="cs-CZ"/>
          </a:p>
        </p:txBody>
      </p:sp>
    </p:spTree>
    <p:extLst>
      <p:ext uri="{BB962C8B-B14F-4D97-AF65-F5344CB8AC3E}">
        <p14:creationId xmlns:p14="http://schemas.microsoft.com/office/powerpoint/2010/main" val="183032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17C139B-489F-054F-A638-E211B2615B7F}" type="slidenum">
              <a:rPr lang="cs-CZ" smtClean="0"/>
              <a:t>9</a:t>
            </a:fld>
            <a:endParaRPr lang="cs-CZ"/>
          </a:p>
        </p:txBody>
      </p:sp>
    </p:spTree>
    <p:extLst>
      <p:ext uri="{BB962C8B-B14F-4D97-AF65-F5344CB8AC3E}">
        <p14:creationId xmlns:p14="http://schemas.microsoft.com/office/powerpoint/2010/main" val="647482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17C139B-489F-054F-A638-E211B2615B7F}" type="slidenum">
              <a:rPr lang="cs-CZ" smtClean="0"/>
              <a:t>10</a:t>
            </a:fld>
            <a:endParaRPr lang="cs-CZ"/>
          </a:p>
        </p:txBody>
      </p:sp>
    </p:spTree>
    <p:extLst>
      <p:ext uri="{BB962C8B-B14F-4D97-AF65-F5344CB8AC3E}">
        <p14:creationId xmlns:p14="http://schemas.microsoft.com/office/powerpoint/2010/main" val="4253219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A8A00C-83AB-6446-BADA-DFA3920CBDD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21E27B0-254A-384B-B89E-7009186F77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F6B38E3-82DF-C14A-8D6B-DE8AEEBC1D85}"/>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5" name="Zástupný symbol pro zápatí 4">
            <a:extLst>
              <a:ext uri="{FF2B5EF4-FFF2-40B4-BE49-F238E27FC236}">
                <a16:creationId xmlns:a16="http://schemas.microsoft.com/office/drawing/2014/main" id="{81A40691-E507-1249-87AC-07A3A840644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0B6B0EB-4AAD-744C-8C14-F330DF10AF90}"/>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196823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9DA3A8-D9BF-214F-96B3-7B93A6FD838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A8677FA-F840-A54E-A861-352EF3AF1E6F}"/>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9F6988F-D1DB-4444-96F8-BB9E246066C9}"/>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5" name="Zástupný symbol pro zápatí 4">
            <a:extLst>
              <a:ext uri="{FF2B5EF4-FFF2-40B4-BE49-F238E27FC236}">
                <a16:creationId xmlns:a16="http://schemas.microsoft.com/office/drawing/2014/main" id="{B511F54D-D186-F047-8FC5-BCC7D13B73A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F9E4EE1-1E61-144C-A0B6-D77BBBC6AD78}"/>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156106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613FF7E-06D4-CE45-BA3B-4BF73A5654F3}"/>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F1D364B-0DC4-D245-B239-BB6C77D2B864}"/>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8F373D1-42C1-E047-8023-DF48252AC6F6}"/>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5" name="Zástupný symbol pro zápatí 4">
            <a:extLst>
              <a:ext uri="{FF2B5EF4-FFF2-40B4-BE49-F238E27FC236}">
                <a16:creationId xmlns:a16="http://schemas.microsoft.com/office/drawing/2014/main" id="{8D7423E2-7E11-184F-9680-517AF09A729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32D42AF-0C7E-A34A-B0C4-556B5C31F295}"/>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572055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9DFDDB-EB84-034A-9E34-3ADD63FEAFE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D043C8B-EF4C-0249-A379-00774D6A4EB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7CE43FC-4B99-FE4B-9C96-5D60309A023F}"/>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5" name="Zástupný symbol pro zápatí 4">
            <a:extLst>
              <a:ext uri="{FF2B5EF4-FFF2-40B4-BE49-F238E27FC236}">
                <a16:creationId xmlns:a16="http://schemas.microsoft.com/office/drawing/2014/main" id="{CC7D176B-D3C9-7346-8EBD-A453817EF5C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704C5F1-C245-8146-9D6D-9B0524AE5C1F}"/>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94598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75E9EB-8308-3443-B2EB-7E090A78204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72810657-BB53-A046-A77A-6F7732C8E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7F815A4A-D162-3649-B47B-82882D84D818}"/>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5" name="Zástupný symbol pro zápatí 4">
            <a:extLst>
              <a:ext uri="{FF2B5EF4-FFF2-40B4-BE49-F238E27FC236}">
                <a16:creationId xmlns:a16="http://schemas.microsoft.com/office/drawing/2014/main" id="{25707D70-4609-3B4B-9C2C-9782B0A8674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9F26CE1-4AEF-CB4A-A501-27197F0E89AA}"/>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277685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D67772-992F-4344-923D-DB3FD9CBF6F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B27752B-8C7D-464A-BFA7-82E0AB3A9FC6}"/>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F281795-9313-5844-8180-BD07D138188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C4FFC8B-A4B7-FA43-A891-B5BBD74632CA}"/>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6" name="Zástupný symbol pro zápatí 5">
            <a:extLst>
              <a:ext uri="{FF2B5EF4-FFF2-40B4-BE49-F238E27FC236}">
                <a16:creationId xmlns:a16="http://schemas.microsoft.com/office/drawing/2014/main" id="{2445A09D-5B71-2449-AA55-3762B580B9C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5BF0985-0323-1444-8D33-7434FA664051}"/>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274039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DF7AFC-27EB-884C-AA8B-E535F8B8B0D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A4C7FA4E-97DB-C34B-93DE-CE48716A0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F3BD5140-EA3C-EF4B-B42D-120CB530E568}"/>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6DD2882-785F-6743-B359-460E08E77D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4BFA62E-9785-164B-844B-D7E47C9D6B6F}"/>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34C43DE-AD09-794B-BD8B-686851DB800A}"/>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8" name="Zástupný symbol pro zápatí 7">
            <a:extLst>
              <a:ext uri="{FF2B5EF4-FFF2-40B4-BE49-F238E27FC236}">
                <a16:creationId xmlns:a16="http://schemas.microsoft.com/office/drawing/2014/main" id="{F4677EF2-69F9-5646-A746-FE43D67C1DB2}"/>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4688F9D-3791-0840-96D4-2DAA82463CC7}"/>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4117109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559E45-F837-B446-9D0D-7A51AFC7001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0AA7C0E-EE03-BE41-8BCA-C30916611294}"/>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4" name="Zástupný symbol pro zápatí 3">
            <a:extLst>
              <a:ext uri="{FF2B5EF4-FFF2-40B4-BE49-F238E27FC236}">
                <a16:creationId xmlns:a16="http://schemas.microsoft.com/office/drawing/2014/main" id="{EF7355C3-C294-124B-A3B7-9C8994D34BC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E7D764A-04C8-CB49-ABF3-3B21B3B27460}"/>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134723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B529043-1D9C-2142-A282-81832817F357}"/>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3" name="Zástupný symbol pro zápatí 2">
            <a:extLst>
              <a:ext uri="{FF2B5EF4-FFF2-40B4-BE49-F238E27FC236}">
                <a16:creationId xmlns:a16="http://schemas.microsoft.com/office/drawing/2014/main" id="{F074F612-1266-AE44-B06A-8A899A81C6B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EDE7EFA-ECEF-584F-9456-7C7E353E34BA}"/>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252463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2723EC-4C36-9142-B9C5-49C0ED9FAF2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3EF5E508-5CF3-7C48-A25D-111826575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7F30597A-D41E-AE44-85FA-1097C5784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370D973-0A70-2046-9EF0-2702C53ADCC2}"/>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6" name="Zástupný symbol pro zápatí 5">
            <a:extLst>
              <a:ext uri="{FF2B5EF4-FFF2-40B4-BE49-F238E27FC236}">
                <a16:creationId xmlns:a16="http://schemas.microsoft.com/office/drawing/2014/main" id="{BBC60B81-B2A9-354E-AF09-82E4A94C067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BDD1A1E-A319-E94E-8561-D60A9C22F585}"/>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409984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B18FED-7197-E44A-830F-DDADE3A1E79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9048EB00-3463-A348-886E-FAD28E52EC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71C7D3EB-02F5-C046-9FA2-1FC1840A2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8AE7383-FC3A-B94A-BF11-AEFD212866B6}"/>
              </a:ext>
            </a:extLst>
          </p:cNvPr>
          <p:cNvSpPr>
            <a:spLocks noGrp="1"/>
          </p:cNvSpPr>
          <p:nvPr>
            <p:ph type="dt" sz="half" idx="10"/>
          </p:nvPr>
        </p:nvSpPr>
        <p:spPr/>
        <p:txBody>
          <a:bodyPr/>
          <a:lstStyle/>
          <a:p>
            <a:fld id="{63A6C8AE-A324-D34B-8F41-A544F42DE95B}" type="datetimeFigureOut">
              <a:rPr lang="cs-CZ" smtClean="0"/>
              <a:t>01.02.2021</a:t>
            </a:fld>
            <a:endParaRPr lang="cs-CZ"/>
          </a:p>
        </p:txBody>
      </p:sp>
      <p:sp>
        <p:nvSpPr>
          <p:cNvPr id="6" name="Zástupný symbol pro zápatí 5">
            <a:extLst>
              <a:ext uri="{FF2B5EF4-FFF2-40B4-BE49-F238E27FC236}">
                <a16:creationId xmlns:a16="http://schemas.microsoft.com/office/drawing/2014/main" id="{C1C5C24F-075B-C342-9055-ACD0FA1B45D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79999A9-7A19-5E4E-B53F-6847C3D3EB61}"/>
              </a:ext>
            </a:extLst>
          </p:cNvPr>
          <p:cNvSpPr>
            <a:spLocks noGrp="1"/>
          </p:cNvSpPr>
          <p:nvPr>
            <p:ph type="sldNum" sz="quarter" idx="12"/>
          </p:nvPr>
        </p:nvSpPr>
        <p:spPr/>
        <p:txBody>
          <a:bodyPr/>
          <a:lstStyle/>
          <a:p>
            <a:fld id="{5E627FB0-6430-FA40-B46A-C215D14A7DB6}" type="slidenum">
              <a:rPr lang="cs-CZ" smtClean="0"/>
              <a:t>‹#›</a:t>
            </a:fld>
            <a:endParaRPr lang="cs-CZ"/>
          </a:p>
        </p:txBody>
      </p:sp>
    </p:spTree>
    <p:extLst>
      <p:ext uri="{BB962C8B-B14F-4D97-AF65-F5344CB8AC3E}">
        <p14:creationId xmlns:p14="http://schemas.microsoft.com/office/powerpoint/2010/main" val="11272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9F5CF8C-9923-9C48-BFC5-702D50BD2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F0A118B-60A5-6244-A345-412229B7D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DA866CE-0362-2147-853C-212915EFE5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6C8AE-A324-D34B-8F41-A544F42DE95B}" type="datetimeFigureOut">
              <a:rPr lang="cs-CZ" smtClean="0"/>
              <a:t>01.02.2021</a:t>
            </a:fld>
            <a:endParaRPr lang="cs-CZ"/>
          </a:p>
        </p:txBody>
      </p:sp>
      <p:sp>
        <p:nvSpPr>
          <p:cNvPr id="5" name="Zástupný symbol pro zápatí 4">
            <a:extLst>
              <a:ext uri="{FF2B5EF4-FFF2-40B4-BE49-F238E27FC236}">
                <a16:creationId xmlns:a16="http://schemas.microsoft.com/office/drawing/2014/main" id="{5DCE39A0-EAF4-9E42-8D2B-2D23E8CE9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BCB745B-C3A3-994A-A365-191299E90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27FB0-6430-FA40-B46A-C215D14A7DB6}" type="slidenum">
              <a:rPr lang="cs-CZ" smtClean="0"/>
              <a:t>‹#›</a:t>
            </a:fld>
            <a:endParaRPr lang="cs-CZ"/>
          </a:p>
        </p:txBody>
      </p:sp>
    </p:spTree>
    <p:extLst>
      <p:ext uri="{BB962C8B-B14F-4D97-AF65-F5344CB8AC3E}">
        <p14:creationId xmlns:p14="http://schemas.microsoft.com/office/powerpoint/2010/main" val="352628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359D7A8-ACA7-4272-ACED-9ACDF3663C3E}"/>
              </a:ext>
            </a:extLst>
          </p:cNvPr>
          <p:cNvPicPr>
            <a:picLocks noChangeAspect="1"/>
          </p:cNvPicPr>
          <p:nvPr/>
        </p:nvPicPr>
        <p:blipFill>
          <a:blip r:embed="rId2"/>
          <a:stretch>
            <a:fillRect/>
          </a:stretch>
        </p:blipFill>
        <p:spPr>
          <a:xfrm>
            <a:off x="-47626" y="-1465396"/>
            <a:ext cx="12239626" cy="8653035"/>
          </a:xfrm>
          <a:prstGeom prst="rect">
            <a:avLst/>
          </a:prstGeom>
        </p:spPr>
      </p:pic>
      <p:sp>
        <p:nvSpPr>
          <p:cNvPr id="13" name="Rectangle 1">
            <a:extLst>
              <a:ext uri="{FF2B5EF4-FFF2-40B4-BE49-F238E27FC236}">
                <a16:creationId xmlns:a16="http://schemas.microsoft.com/office/drawing/2014/main" id="{D5D5E610-392D-9047-AE37-63B5DE543D46}"/>
              </a:ext>
            </a:extLst>
          </p:cNvPr>
          <p:cNvSpPr/>
          <p:nvPr/>
        </p:nvSpPr>
        <p:spPr>
          <a:xfrm>
            <a:off x="-47628" y="5067300"/>
            <a:ext cx="10412235" cy="1641500"/>
          </a:xfrm>
          <a:prstGeom prst="rect">
            <a:avLst/>
          </a:prstGeom>
          <a:solidFill>
            <a:schemeClr val="bg1">
              <a:lumMod val="85000"/>
              <a:alpha val="50000"/>
            </a:schemeClr>
          </a:solidFill>
          <a:ln>
            <a:solidFill>
              <a:schemeClr val="bg1"/>
            </a:solid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4BAE33E0-D186-3543-B8A3-92F5FFD0BE3A}"/>
              </a:ext>
            </a:extLst>
          </p:cNvPr>
          <p:cNvSpPr>
            <a:spLocks noGrp="1"/>
          </p:cNvSpPr>
          <p:nvPr>
            <p:ph type="title"/>
          </p:nvPr>
        </p:nvSpPr>
        <p:spPr>
          <a:xfrm>
            <a:off x="92947" y="5067299"/>
            <a:ext cx="11344276" cy="1443188"/>
          </a:xfrm>
        </p:spPr>
        <p:txBody>
          <a:bodyPr anchor="t">
            <a:normAutofit fontScale="90000"/>
          </a:bodyPr>
          <a:lstStyle/>
          <a:p>
            <a:pPr>
              <a:lnSpc>
                <a:spcPct val="100000"/>
              </a:lnSpc>
            </a:pPr>
            <a:r>
              <a:rPr lang="cs-CZ" sz="2400" b="1" dirty="0">
                <a:latin typeface="Arial" panose="020B0604020202020204" pitchFamily="34" charset="0"/>
                <a:cs typeface="Arial" panose="020B0604020202020204" pitchFamily="34" charset="0"/>
              </a:rPr>
              <a:t>NÁVRH ZÁKLADNÍ UMĚLECKÉ ŠKOLY S NÍZKOU SPOTŘEBOU ENERGIE</a:t>
            </a:r>
            <a:br>
              <a:rPr lang="cs-CZ" sz="2400" dirty="0">
                <a:latin typeface="Arial" panose="020B0604020202020204" pitchFamily="34" charset="0"/>
                <a:cs typeface="Arial" panose="020B0604020202020204" pitchFamily="34" charset="0"/>
              </a:rPr>
            </a:br>
            <a:r>
              <a:rPr lang="cs-CZ" sz="2200" dirty="0">
                <a:latin typeface="Arial" panose="020B0604020202020204" pitchFamily="34" charset="0"/>
                <a:cs typeface="Arial" panose="020B0604020202020204" pitchFamily="34" charset="0"/>
              </a:rPr>
              <a:t>Vypracoval: 		Bc. Filip Slavík</a:t>
            </a:r>
            <a:br>
              <a:rPr lang="cs-CZ" sz="2200" dirty="0">
                <a:latin typeface="Arial" panose="020B0604020202020204" pitchFamily="34" charset="0"/>
                <a:cs typeface="Arial" panose="020B0604020202020204" pitchFamily="34" charset="0"/>
              </a:rPr>
            </a:br>
            <a:r>
              <a:rPr lang="cs-CZ" sz="2200" dirty="0">
                <a:latin typeface="Arial" panose="020B0604020202020204" pitchFamily="34" charset="0"/>
                <a:cs typeface="Arial" panose="020B0604020202020204" pitchFamily="34" charset="0"/>
              </a:rPr>
              <a:t>Vedoucí:		Ing. Michal Kraus, Ph.D.</a:t>
            </a:r>
            <a:br>
              <a:rPr lang="cs-CZ" sz="2200" dirty="0">
                <a:latin typeface="Arial" panose="020B0604020202020204" pitchFamily="34" charset="0"/>
                <a:cs typeface="Arial" panose="020B0604020202020204" pitchFamily="34" charset="0"/>
              </a:rPr>
            </a:br>
            <a:r>
              <a:rPr lang="cs-CZ" sz="2200" dirty="0">
                <a:latin typeface="Arial" panose="020B0604020202020204" pitchFamily="34" charset="0"/>
                <a:cs typeface="Arial" panose="020B0604020202020204" pitchFamily="34" charset="0"/>
              </a:rPr>
              <a:t>Oponent:		Ing. eg. Ing. Petra Machová</a:t>
            </a:r>
            <a:br>
              <a:rPr lang="cs-CZ" sz="2200" dirty="0">
                <a:latin typeface="Arial" panose="020B0604020202020204" pitchFamily="34" charset="0"/>
                <a:cs typeface="Arial" panose="020B0604020202020204" pitchFamily="34" charset="0"/>
              </a:rPr>
            </a:br>
            <a:r>
              <a:rPr lang="cs-CZ" sz="2200" dirty="0">
                <a:latin typeface="Arial" panose="020B0604020202020204" pitchFamily="34" charset="0"/>
                <a:cs typeface="Arial" panose="020B0604020202020204" pitchFamily="34" charset="0"/>
              </a:rPr>
              <a:t>Akademický rok: 	2020/21</a:t>
            </a:r>
            <a:br>
              <a:rPr lang="cs-CZ" sz="2000" dirty="0">
                <a:latin typeface="Arial" panose="020B0604020202020204" pitchFamily="34" charset="0"/>
                <a:cs typeface="Arial" panose="020B0604020202020204" pitchFamily="34" charset="0"/>
              </a:rPr>
            </a:br>
            <a:br>
              <a:rPr lang="cs-CZ" sz="2000" dirty="0">
                <a:latin typeface="Arial" panose="020B0604020202020204" pitchFamily="34" charset="0"/>
                <a:cs typeface="Arial" panose="020B0604020202020204" pitchFamily="34" charset="0"/>
              </a:rPr>
            </a:br>
            <a:r>
              <a:rPr lang="cs-CZ" sz="2400" dirty="0">
                <a:latin typeface="Arial" panose="020B0604020202020204" pitchFamily="34" charset="0"/>
                <a:cs typeface="Arial" panose="020B0604020202020204" pitchFamily="34" charset="0"/>
              </a:rPr>
              <a:t>	</a:t>
            </a:r>
          </a:p>
        </p:txBody>
      </p:sp>
      <p:pic>
        <p:nvPicPr>
          <p:cNvPr id="7" name="Obrázek 6">
            <a:extLst>
              <a:ext uri="{FF2B5EF4-FFF2-40B4-BE49-F238E27FC236}">
                <a16:creationId xmlns:a16="http://schemas.microsoft.com/office/drawing/2014/main" id="{BB7901A0-6088-0B43-8C4A-0C79E7C3DBA4}"/>
              </a:ext>
            </a:extLst>
          </p:cNvPr>
          <p:cNvPicPr>
            <a:picLocks noChangeAspect="1"/>
          </p:cNvPicPr>
          <p:nvPr/>
        </p:nvPicPr>
        <p:blipFill>
          <a:blip r:embed="rId3"/>
          <a:stretch>
            <a:fillRect/>
          </a:stretch>
        </p:blipFill>
        <p:spPr>
          <a:xfrm>
            <a:off x="10457554" y="5067300"/>
            <a:ext cx="1641499" cy="1641499"/>
          </a:xfrm>
          <a:prstGeom prst="rect">
            <a:avLst/>
          </a:prstGeom>
        </p:spPr>
      </p:pic>
    </p:spTree>
    <p:extLst>
      <p:ext uri="{BB962C8B-B14F-4D97-AF65-F5344CB8AC3E}">
        <p14:creationId xmlns:p14="http://schemas.microsoft.com/office/powerpoint/2010/main" val="262909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3"/>
          <a:stretch>
            <a:fillRect/>
          </a:stretch>
        </p:blipFill>
        <p:spPr>
          <a:xfrm>
            <a:off x="195416" y="6303666"/>
            <a:ext cx="436700" cy="436700"/>
          </a:xfrm>
          <a:prstGeom prst="rect">
            <a:avLst/>
          </a:prstGeom>
        </p:spPr>
      </p:pic>
      <p:sp>
        <p:nvSpPr>
          <p:cNvPr id="12" name="Nadpis 1">
            <a:extLst>
              <a:ext uri="{FF2B5EF4-FFF2-40B4-BE49-F238E27FC236}">
                <a16:creationId xmlns:a16="http://schemas.microsoft.com/office/drawing/2014/main" id="{9DD021BF-BA46-45F6-8798-944728509889}"/>
              </a:ext>
            </a:extLst>
          </p:cNvPr>
          <p:cNvSpPr txBox="1">
            <a:spLocks/>
          </p:cNvSpPr>
          <p:nvPr/>
        </p:nvSpPr>
        <p:spPr>
          <a:xfrm>
            <a:off x="4584700" y="6182024"/>
            <a:ext cx="7559675" cy="755525"/>
          </a:xfrm>
          <a:prstGeom prst="rect">
            <a:avLst/>
          </a:prstGeom>
        </p:spPr>
        <p:txBody>
          <a:bodyPr vert="horz" lIns="113395" tIns="56698" rIns="113395" bIns="5669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3200" b="1" dirty="0">
                <a:latin typeface="Arial" panose="020B0604020202020204" pitchFamily="34" charset="0"/>
                <a:cs typeface="Arial" panose="020B0604020202020204" pitchFamily="34" charset="0"/>
              </a:rPr>
              <a:t>SHRNUTÍ</a:t>
            </a:r>
            <a:endParaRPr lang="cs-CZ" sz="3200" dirty="0">
              <a:solidFill>
                <a:srgbClr val="7F0102"/>
              </a:solidFill>
              <a:latin typeface="Arial" panose="020B0604020202020204" pitchFamily="34" charset="0"/>
              <a:cs typeface="Arial" panose="020B0604020202020204" pitchFamily="34" charset="0"/>
            </a:endParaRPr>
          </a:p>
        </p:txBody>
      </p:sp>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7" name="Obdélník 6">
            <a:extLst>
              <a:ext uri="{FF2B5EF4-FFF2-40B4-BE49-F238E27FC236}">
                <a16:creationId xmlns:a16="http://schemas.microsoft.com/office/drawing/2014/main" id="{765AFD12-1A89-4A30-A4E3-13FA7BCAE335}"/>
              </a:ext>
            </a:extLst>
          </p:cNvPr>
          <p:cNvSpPr/>
          <p:nvPr/>
        </p:nvSpPr>
        <p:spPr>
          <a:xfrm>
            <a:off x="0" y="4527"/>
            <a:ext cx="8294884" cy="6182024"/>
          </a:xfrm>
          <a:prstGeom prst="rect">
            <a:avLst/>
          </a:prstGeom>
          <a:pattFill prst="ltUpDiag">
            <a:fgClr>
              <a:srgbClr val="93000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TextovéPole 9">
            <a:extLst>
              <a:ext uri="{FF2B5EF4-FFF2-40B4-BE49-F238E27FC236}">
                <a16:creationId xmlns:a16="http://schemas.microsoft.com/office/drawing/2014/main" id="{F2BCEA9E-4BC7-4D26-8285-7E3CC1F6DED4}"/>
              </a:ext>
            </a:extLst>
          </p:cNvPr>
          <p:cNvSpPr txBox="1"/>
          <p:nvPr/>
        </p:nvSpPr>
        <p:spPr>
          <a:xfrm>
            <a:off x="8294884" y="202158"/>
            <a:ext cx="3701700" cy="5878532"/>
          </a:xfrm>
          <a:prstGeom prst="rect">
            <a:avLst/>
          </a:prstGeom>
          <a:noFill/>
        </p:spPr>
        <p:txBody>
          <a:bodyPr wrap="square" rtlCol="0">
            <a:spAutoFit/>
          </a:bodyPr>
          <a:lstStyle/>
          <a:p>
            <a:pPr marL="342900" indent="-342900">
              <a:buFontTx/>
              <a:buChar char="-"/>
            </a:pPr>
            <a:r>
              <a:rPr lang="cs-CZ" sz="2000" dirty="0">
                <a:latin typeface="Arial" panose="020B0604020202020204" pitchFamily="34" charset="0"/>
                <a:cs typeface="Arial" panose="020B0604020202020204" pitchFamily="34" charset="0"/>
              </a:rPr>
              <a:t>Klidné prostředí parku</a:t>
            </a:r>
          </a:p>
          <a:p>
            <a:endParaRPr lang="cs-CZ" sz="2000" dirty="0">
              <a:latin typeface="Arial" panose="020B0604020202020204" pitchFamily="34" charset="0"/>
              <a:cs typeface="Arial" panose="020B0604020202020204" pitchFamily="34" charset="0"/>
            </a:endParaRPr>
          </a:p>
          <a:p>
            <a:pPr marL="342900" indent="-342900">
              <a:buFontTx/>
              <a:buChar char="-"/>
            </a:pPr>
            <a:r>
              <a:rPr lang="cs-CZ" sz="2000" dirty="0">
                <a:latin typeface="Arial" panose="020B0604020202020204" pitchFamily="34" charset="0"/>
                <a:cs typeface="Arial" panose="020B0604020202020204" pitchFamily="34" charset="0"/>
              </a:rPr>
              <a:t>Kombinace rekreace s rozvojem</a:t>
            </a:r>
          </a:p>
          <a:p>
            <a:pPr marL="342900" indent="-342900">
              <a:buFontTx/>
              <a:buChar char="-"/>
            </a:pPr>
            <a:endParaRPr lang="cs-CZ" sz="2000" dirty="0">
              <a:latin typeface="Arial" panose="020B0604020202020204" pitchFamily="34" charset="0"/>
              <a:cs typeface="Arial" panose="020B0604020202020204" pitchFamily="34" charset="0"/>
            </a:endParaRPr>
          </a:p>
          <a:p>
            <a:pPr marL="342900" indent="-342900">
              <a:buFontTx/>
              <a:buChar char="-"/>
            </a:pPr>
            <a:r>
              <a:rPr lang="cs-CZ" sz="2000" dirty="0">
                <a:latin typeface="Arial" panose="020B0604020202020204" pitchFamily="34" charset="0"/>
                <a:cs typeface="Arial" panose="020B0604020202020204" pitchFamily="34" charset="0"/>
              </a:rPr>
              <a:t>Stavba na brownfieldu</a:t>
            </a:r>
          </a:p>
          <a:p>
            <a:pPr marL="342900" indent="-342900">
              <a:buFontTx/>
              <a:buChar char="-"/>
            </a:pPr>
            <a:endParaRPr lang="cs-CZ" sz="2000" b="1" dirty="0">
              <a:solidFill>
                <a:srgbClr val="7F0102"/>
              </a:solidFill>
              <a:latin typeface="Arial" panose="020B0604020202020204" pitchFamily="34" charset="0"/>
              <a:cs typeface="Arial" panose="020B0604020202020204" pitchFamily="34" charset="0"/>
            </a:endParaRPr>
          </a:p>
          <a:p>
            <a:pPr marL="342900" indent="-342900">
              <a:buFontTx/>
              <a:buChar char="-"/>
            </a:pPr>
            <a:r>
              <a:rPr lang="cs-CZ" sz="2000" dirty="0">
                <a:latin typeface="Arial" panose="020B0604020202020204" pitchFamily="34" charset="0"/>
                <a:cs typeface="Arial" panose="020B0604020202020204" pitchFamily="34" charset="0"/>
              </a:rPr>
              <a:t>Vypracování dokumentace pro DPS</a:t>
            </a:r>
          </a:p>
          <a:p>
            <a:endParaRPr lang="cs-CZ" sz="2000" b="1" dirty="0">
              <a:solidFill>
                <a:srgbClr val="7F0102"/>
              </a:solidFill>
              <a:latin typeface="Arial" panose="020B0604020202020204" pitchFamily="34" charset="0"/>
              <a:cs typeface="Arial" panose="020B0604020202020204" pitchFamily="34" charset="0"/>
            </a:endParaRPr>
          </a:p>
          <a:p>
            <a:pPr marL="342900" indent="-342900">
              <a:buFontTx/>
              <a:buChar char="-"/>
            </a:pPr>
            <a:r>
              <a:rPr lang="cs-CZ" sz="2000" dirty="0">
                <a:latin typeface="Arial" panose="020B0604020202020204" pitchFamily="34" charset="0"/>
                <a:cs typeface="Arial" panose="020B0604020202020204" pitchFamily="34" charset="0"/>
              </a:rPr>
              <a:t>Vysoký energetický standard</a:t>
            </a:r>
          </a:p>
          <a:p>
            <a:pPr marL="342900" indent="-342900">
              <a:buFontTx/>
              <a:buChar char="-"/>
            </a:pPr>
            <a:endParaRPr lang="cs-CZ" sz="2000" dirty="0">
              <a:latin typeface="Arial" panose="020B0604020202020204" pitchFamily="34" charset="0"/>
              <a:cs typeface="Arial" panose="020B0604020202020204" pitchFamily="34" charset="0"/>
            </a:endParaRPr>
          </a:p>
          <a:p>
            <a:pPr marL="342900" indent="-342900">
              <a:buFontTx/>
              <a:buChar char="-"/>
            </a:pPr>
            <a:r>
              <a:rPr lang="cs-CZ" sz="2000" dirty="0">
                <a:latin typeface="Arial" panose="020B0604020202020204" pitchFamily="34" charset="0"/>
                <a:cs typeface="Arial" panose="020B0604020202020204" pitchFamily="34" charset="0"/>
              </a:rPr>
              <a:t>Vyhovující pro výuku z hlediska stavební fyziky</a:t>
            </a:r>
          </a:p>
          <a:p>
            <a:pPr marL="342900" indent="-342900">
              <a:buFontTx/>
              <a:buChar char="-"/>
            </a:pPr>
            <a:endParaRPr lang="cs-CZ" sz="2000" b="1" dirty="0">
              <a:latin typeface="Arial" panose="020B0604020202020204" pitchFamily="34" charset="0"/>
              <a:cs typeface="Arial" panose="020B0604020202020204" pitchFamily="34" charset="0"/>
            </a:endParaRPr>
          </a:p>
          <a:p>
            <a:pPr marL="342900" indent="-342900">
              <a:buFontTx/>
              <a:buChar char="-"/>
            </a:pPr>
            <a:r>
              <a:rPr lang="cs-CZ" sz="2000" b="1" dirty="0">
                <a:latin typeface="Arial" panose="020B0604020202020204" pitchFamily="34" charset="0"/>
                <a:cs typeface="Arial" panose="020B0604020202020204" pitchFamily="34" charset="0"/>
              </a:rPr>
              <a:t>Cíle práce byly splněny</a:t>
            </a:r>
          </a:p>
          <a:p>
            <a:pPr marL="285750" indent="-285750">
              <a:buFontTx/>
              <a:buChar char="-"/>
            </a:pPr>
            <a:endParaRPr lang="cs-CZ" dirty="0">
              <a:latin typeface="Arial" panose="020B0604020202020204" pitchFamily="34" charset="0"/>
              <a:cs typeface="Arial" panose="020B0604020202020204" pitchFamily="34" charset="0"/>
            </a:endParaRPr>
          </a:p>
          <a:p>
            <a:endParaRPr lang="cs-CZ" b="1" dirty="0">
              <a:solidFill>
                <a:srgbClr val="7F0102"/>
              </a:solidFill>
              <a:latin typeface="Arial" panose="020B0604020202020204" pitchFamily="34" charset="0"/>
              <a:cs typeface="Arial" panose="020B0604020202020204" pitchFamily="34" charset="0"/>
            </a:endParaRPr>
          </a:p>
        </p:txBody>
      </p:sp>
      <p:pic>
        <p:nvPicPr>
          <p:cNvPr id="14" name="Obrázek 13" descr="Obsah obrázku tráva, exteriér, budova, dům&#10;&#10;Popis byl vytvořen automaticky">
            <a:extLst>
              <a:ext uri="{FF2B5EF4-FFF2-40B4-BE49-F238E27FC236}">
                <a16:creationId xmlns:a16="http://schemas.microsoft.com/office/drawing/2014/main" id="{9BCC1128-628C-451C-8ABB-EEDA7AD43D0D}"/>
              </a:ext>
            </a:extLst>
          </p:cNvPr>
          <p:cNvPicPr>
            <a:picLocks noChangeAspect="1"/>
          </p:cNvPicPr>
          <p:nvPr/>
        </p:nvPicPr>
        <p:blipFill>
          <a:blip r:embed="rId4"/>
          <a:stretch>
            <a:fillRect/>
          </a:stretch>
        </p:blipFill>
        <p:spPr>
          <a:xfrm>
            <a:off x="0" y="202158"/>
            <a:ext cx="8099468" cy="4555950"/>
          </a:xfrm>
          <a:prstGeom prst="rect">
            <a:avLst/>
          </a:prstGeom>
        </p:spPr>
      </p:pic>
    </p:spTree>
    <p:extLst>
      <p:ext uri="{BB962C8B-B14F-4D97-AF65-F5344CB8AC3E}">
        <p14:creationId xmlns:p14="http://schemas.microsoft.com/office/powerpoint/2010/main" val="638035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2"/>
          <a:stretch>
            <a:fillRect/>
          </a:stretch>
        </p:blipFill>
        <p:spPr>
          <a:xfrm>
            <a:off x="195416" y="6303666"/>
            <a:ext cx="436700" cy="436700"/>
          </a:xfrm>
          <a:prstGeom prst="rect">
            <a:avLst/>
          </a:prstGeom>
        </p:spPr>
      </p:pic>
      <p:sp>
        <p:nvSpPr>
          <p:cNvPr id="12" name="Nadpis 1">
            <a:extLst>
              <a:ext uri="{FF2B5EF4-FFF2-40B4-BE49-F238E27FC236}">
                <a16:creationId xmlns:a16="http://schemas.microsoft.com/office/drawing/2014/main" id="{9DD021BF-BA46-45F6-8798-944728509889}"/>
              </a:ext>
            </a:extLst>
          </p:cNvPr>
          <p:cNvSpPr txBox="1">
            <a:spLocks/>
          </p:cNvSpPr>
          <p:nvPr/>
        </p:nvSpPr>
        <p:spPr>
          <a:xfrm>
            <a:off x="4584700" y="6182024"/>
            <a:ext cx="7559675" cy="755525"/>
          </a:xfrm>
          <a:prstGeom prst="rect">
            <a:avLst/>
          </a:prstGeom>
        </p:spPr>
        <p:txBody>
          <a:bodyPr vert="horz" lIns="113395" tIns="56698" rIns="113395" bIns="5669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2800" b="1" dirty="0">
                <a:latin typeface="Arial" panose="020B0604020202020204" pitchFamily="34" charset="0"/>
                <a:cs typeface="Arial" panose="020B0604020202020204" pitchFamily="34" charset="0"/>
              </a:rPr>
              <a:t>DOPLŇUJÍCÍ OTÁZKY</a:t>
            </a:r>
            <a:endParaRPr lang="cs-CZ" sz="2800" dirty="0">
              <a:solidFill>
                <a:srgbClr val="7F0102"/>
              </a:solidFill>
              <a:latin typeface="Arial" panose="020B0604020202020204" pitchFamily="34" charset="0"/>
              <a:cs typeface="Arial" panose="020B0604020202020204" pitchFamily="34" charset="0"/>
            </a:endParaRPr>
          </a:p>
        </p:txBody>
      </p:sp>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ovéPole 7">
            <a:extLst>
              <a:ext uri="{FF2B5EF4-FFF2-40B4-BE49-F238E27FC236}">
                <a16:creationId xmlns:a16="http://schemas.microsoft.com/office/drawing/2014/main" id="{5C9996B2-A36C-4289-AEB0-2A6443C1F3F3}"/>
              </a:ext>
            </a:extLst>
          </p:cNvPr>
          <p:cNvSpPr txBox="1"/>
          <p:nvPr/>
        </p:nvSpPr>
        <p:spPr>
          <a:xfrm>
            <a:off x="195417" y="191079"/>
            <a:ext cx="11819146" cy="2677656"/>
          </a:xfrm>
          <a:prstGeom prst="rect">
            <a:avLst/>
          </a:prstGeom>
          <a:noFill/>
        </p:spPr>
        <p:txBody>
          <a:bodyPr wrap="square" rtlCol="0">
            <a:spAutoFit/>
          </a:bodyPr>
          <a:lstStyle/>
          <a:p>
            <a:pPr algn="just">
              <a:lnSpc>
                <a:spcPct val="100000"/>
              </a:lnSpc>
            </a:pPr>
            <a:r>
              <a:rPr lang="cs-CZ" sz="2800" dirty="0">
                <a:solidFill>
                  <a:srgbClr val="7F0102"/>
                </a:solidFill>
                <a:latin typeface="Arial" panose="020B0604020202020204" pitchFamily="34" charset="0"/>
                <a:cs typeface="Arial" panose="020B0604020202020204" pitchFamily="34" charset="0"/>
              </a:rPr>
              <a:t>VEDOUCÍ</a:t>
            </a:r>
          </a:p>
          <a:p>
            <a:pPr algn="just">
              <a:lnSpc>
                <a:spcPct val="150000"/>
              </a:lnSpc>
            </a:pPr>
            <a:r>
              <a:rPr lang="cs-CZ" sz="2000" dirty="0">
                <a:latin typeface="Arial" panose="020B0604020202020204" pitchFamily="34" charset="0"/>
                <a:cs typeface="Arial" panose="020B0604020202020204" pitchFamily="34" charset="0"/>
              </a:rPr>
              <a:t>• Jak ovlivňuje barevné zasklení vizuální kvalitu vnitřního prostředí a subjektivní vnímání vnitřního prostředí samotnými uživateli objektu?</a:t>
            </a:r>
          </a:p>
          <a:p>
            <a:pPr algn="just">
              <a:lnSpc>
                <a:spcPct val="150000"/>
              </a:lnSpc>
            </a:pPr>
            <a:r>
              <a:rPr lang="cs-CZ" sz="2000" dirty="0">
                <a:latin typeface="Arial" panose="020B0604020202020204" pitchFamily="34" charset="0"/>
                <a:cs typeface="Arial" panose="020B0604020202020204" pitchFamily="34" charset="0"/>
              </a:rPr>
              <a:t>• Jak se liší průkaz energetické náročnosti budovy dle aktuální vyhlášky č. 264/2020 Sb., od předešlé verze?</a:t>
            </a:r>
          </a:p>
          <a:p>
            <a:pPr algn="just">
              <a:lnSpc>
                <a:spcPct val="100000"/>
              </a:lnSpc>
            </a:pP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124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2"/>
          <a:stretch>
            <a:fillRect/>
          </a:stretch>
        </p:blipFill>
        <p:spPr>
          <a:xfrm>
            <a:off x="195416" y="6303666"/>
            <a:ext cx="436700" cy="436700"/>
          </a:xfrm>
          <a:prstGeom prst="rect">
            <a:avLst/>
          </a:prstGeom>
        </p:spPr>
      </p:pic>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ovéPole 7">
            <a:extLst>
              <a:ext uri="{FF2B5EF4-FFF2-40B4-BE49-F238E27FC236}">
                <a16:creationId xmlns:a16="http://schemas.microsoft.com/office/drawing/2014/main" id="{5C9996B2-A36C-4289-AEB0-2A6443C1F3F3}"/>
              </a:ext>
            </a:extLst>
          </p:cNvPr>
          <p:cNvSpPr txBox="1"/>
          <p:nvPr/>
        </p:nvSpPr>
        <p:spPr>
          <a:xfrm>
            <a:off x="195417" y="191079"/>
            <a:ext cx="11819146" cy="4909036"/>
          </a:xfrm>
          <a:prstGeom prst="rect">
            <a:avLst/>
          </a:prstGeom>
          <a:noFill/>
        </p:spPr>
        <p:txBody>
          <a:bodyPr wrap="square" rtlCol="0">
            <a:spAutoFit/>
          </a:bodyPr>
          <a:lstStyle/>
          <a:p>
            <a:pPr algn="just">
              <a:lnSpc>
                <a:spcPct val="100000"/>
              </a:lnSpc>
            </a:pPr>
            <a:r>
              <a:rPr lang="cs-CZ" sz="2800" dirty="0">
                <a:solidFill>
                  <a:srgbClr val="7F0102"/>
                </a:solidFill>
                <a:latin typeface="Arial" panose="020B0604020202020204" pitchFamily="34" charset="0"/>
                <a:cs typeface="Arial" panose="020B0604020202020204" pitchFamily="34" charset="0"/>
              </a:rPr>
              <a:t>OPONENTKA</a:t>
            </a:r>
          </a:p>
          <a:p>
            <a:pPr algn="just">
              <a:lnSpc>
                <a:spcPct val="100000"/>
              </a:lnSpc>
              <a:spcBef>
                <a:spcPts val="600"/>
              </a:spcBef>
            </a:pPr>
            <a:r>
              <a:rPr lang="cs-CZ" sz="2000" dirty="0">
                <a:latin typeface="Arial" panose="020B0604020202020204" pitchFamily="34" charset="0"/>
                <a:cs typeface="Arial" panose="020B0604020202020204" pitchFamily="34" charset="0"/>
              </a:rPr>
              <a:t>• Okna máte osazená na zdivo s přetaženou tepelnou izolací. Změnil by se lineární činitel </a:t>
            </a:r>
            <a:r>
              <a:rPr lang="el-GR" sz="2000" dirty="0">
                <a:latin typeface="Arial" panose="020B0604020202020204" pitchFamily="34" charset="0"/>
                <a:cs typeface="Arial" panose="020B0604020202020204" pitchFamily="34" charset="0"/>
              </a:rPr>
              <a:t>ᴪ,</a:t>
            </a:r>
            <a:r>
              <a:rPr lang="cs-CZ" sz="2000" dirty="0">
                <a:latin typeface="Arial" panose="020B0604020202020204" pitchFamily="34" charset="0"/>
                <a:cs typeface="Arial" panose="020B0604020202020204" pitchFamily="34" charset="0"/>
              </a:rPr>
              <a:t> pokud byste osadil okna na tepelnou izolaci? Pokud ano tak jak by to ovlivnilo celkový součinitel prostupu tepla oken?</a:t>
            </a:r>
          </a:p>
          <a:p>
            <a:pPr algn="just">
              <a:lnSpc>
                <a:spcPct val="100000"/>
              </a:lnSpc>
              <a:spcBef>
                <a:spcPts val="600"/>
              </a:spcBef>
            </a:pPr>
            <a:r>
              <a:rPr lang="cs-CZ" sz="2000" dirty="0">
                <a:latin typeface="Arial" panose="020B0604020202020204" pitchFamily="34" charset="0"/>
                <a:cs typeface="Arial" panose="020B0604020202020204" pitchFamily="34" charset="0"/>
              </a:rPr>
              <a:t>• Okna máte osazená na zdivo s přetaženou tepelnou izolací. Změnila by se osvětlenost v interiéru, pokud byste okno osadil na tepelnou izolaci?</a:t>
            </a:r>
          </a:p>
          <a:p>
            <a:pPr algn="just">
              <a:lnSpc>
                <a:spcPct val="100000"/>
              </a:lnSpc>
              <a:spcBef>
                <a:spcPts val="600"/>
              </a:spcBef>
            </a:pPr>
            <a:r>
              <a:rPr lang="cs-CZ" sz="2000" dirty="0">
                <a:latin typeface="Arial" panose="020B0604020202020204" pitchFamily="34" charset="0"/>
                <a:cs typeface="Arial" panose="020B0604020202020204" pitchFamily="34" charset="0"/>
              </a:rPr>
              <a:t>• V objektu máte navržena barevná zasklení v oknech. Uvažoval jste s tím při výpočtu osvětlenosti v interiéru? Jak to osvětlenost ovlivnilo?</a:t>
            </a:r>
          </a:p>
          <a:p>
            <a:pPr algn="just">
              <a:lnSpc>
                <a:spcPct val="100000"/>
              </a:lnSpc>
              <a:spcBef>
                <a:spcPts val="600"/>
              </a:spcBef>
            </a:pPr>
            <a:r>
              <a:rPr lang="cs-CZ" sz="2000" dirty="0">
                <a:latin typeface="Arial" panose="020B0604020202020204" pitchFamily="34" charset="0"/>
                <a:cs typeface="Arial" panose="020B0604020202020204" pitchFamily="34" charset="0"/>
              </a:rPr>
              <a:t>• Pro světelně - technické posouzení jste použil program WDLS. Umožňuje tento program zadávat lokalitu? Má lokalita vliv na výslednou osvětlenost v interiéru?</a:t>
            </a:r>
          </a:p>
          <a:p>
            <a:pPr algn="just">
              <a:lnSpc>
                <a:spcPct val="100000"/>
              </a:lnSpc>
              <a:spcBef>
                <a:spcPts val="600"/>
              </a:spcBef>
            </a:pPr>
            <a:r>
              <a:rPr lang="cs-CZ" sz="2000" dirty="0">
                <a:latin typeface="Arial" panose="020B0604020202020204" pitchFamily="34" charset="0"/>
                <a:cs typeface="Arial" panose="020B0604020202020204" pitchFamily="34" charset="0"/>
              </a:rPr>
              <a:t>• Pro světelně - technické posouzení jste použil program WDLS. Místnosti, které posuzujete, jsou obě ve 2NP. Umožňuje tento program umístit místnosti do různých nadzemních podlaží nebo toto nějak zohlednit? Má umístění do různých nadzemních podlaží vliv na výsledné hodnoty? Ovlivní nadzemní podlaží celkový výsledek ve vašem případě?</a:t>
            </a:r>
          </a:p>
        </p:txBody>
      </p:sp>
      <p:sp>
        <p:nvSpPr>
          <p:cNvPr id="6" name="Nadpis 1">
            <a:extLst>
              <a:ext uri="{FF2B5EF4-FFF2-40B4-BE49-F238E27FC236}">
                <a16:creationId xmlns:a16="http://schemas.microsoft.com/office/drawing/2014/main" id="{6C40B614-BD5F-4860-8502-47EFAD80A58A}"/>
              </a:ext>
            </a:extLst>
          </p:cNvPr>
          <p:cNvSpPr txBox="1">
            <a:spLocks/>
          </p:cNvSpPr>
          <p:nvPr/>
        </p:nvSpPr>
        <p:spPr>
          <a:xfrm>
            <a:off x="4584700" y="6182024"/>
            <a:ext cx="7559675" cy="755525"/>
          </a:xfrm>
          <a:prstGeom prst="rect">
            <a:avLst/>
          </a:prstGeom>
        </p:spPr>
        <p:txBody>
          <a:bodyPr vert="horz" lIns="113395" tIns="56698" rIns="113395" bIns="5669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2800" b="1" dirty="0">
                <a:latin typeface="Arial" panose="020B0604020202020204" pitchFamily="34" charset="0"/>
                <a:cs typeface="Arial" panose="020B0604020202020204" pitchFamily="34" charset="0"/>
              </a:rPr>
              <a:t>DOPLŇUJÍCÍ OTÁZKY</a:t>
            </a:r>
            <a:endParaRPr lang="cs-CZ" sz="2800" dirty="0">
              <a:solidFill>
                <a:srgbClr val="7F01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710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2"/>
          <a:stretch>
            <a:fillRect/>
          </a:stretch>
        </p:blipFill>
        <p:spPr>
          <a:xfrm>
            <a:off x="195416" y="6303666"/>
            <a:ext cx="436700" cy="436700"/>
          </a:xfrm>
          <a:prstGeom prst="rect">
            <a:avLst/>
          </a:prstGeom>
        </p:spPr>
      </p:pic>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ovéPole 7">
            <a:extLst>
              <a:ext uri="{FF2B5EF4-FFF2-40B4-BE49-F238E27FC236}">
                <a16:creationId xmlns:a16="http://schemas.microsoft.com/office/drawing/2014/main" id="{5C9996B2-A36C-4289-AEB0-2A6443C1F3F3}"/>
              </a:ext>
            </a:extLst>
          </p:cNvPr>
          <p:cNvSpPr txBox="1"/>
          <p:nvPr/>
        </p:nvSpPr>
        <p:spPr>
          <a:xfrm>
            <a:off x="7043173" y="2809195"/>
            <a:ext cx="5101202" cy="584775"/>
          </a:xfrm>
          <a:prstGeom prst="rect">
            <a:avLst/>
          </a:prstGeom>
          <a:noFill/>
        </p:spPr>
        <p:txBody>
          <a:bodyPr wrap="square" rtlCol="0">
            <a:spAutoFit/>
          </a:bodyPr>
          <a:lstStyle/>
          <a:p>
            <a:pPr algn="just">
              <a:lnSpc>
                <a:spcPct val="100000"/>
              </a:lnSpc>
            </a:pPr>
            <a:r>
              <a:rPr lang="cs-CZ" sz="3200" b="1" dirty="0">
                <a:latin typeface="Arial" panose="020B0604020202020204" pitchFamily="34" charset="0"/>
                <a:cs typeface="Arial" panose="020B0604020202020204" pitchFamily="34" charset="0"/>
              </a:rPr>
              <a:t>DĚKUJI ZA POZORNOST</a:t>
            </a:r>
          </a:p>
        </p:txBody>
      </p:sp>
    </p:spTree>
    <p:extLst>
      <p:ext uri="{BB962C8B-B14F-4D97-AF65-F5344CB8AC3E}">
        <p14:creationId xmlns:p14="http://schemas.microsoft.com/office/powerpoint/2010/main" val="3632618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délník 21">
            <a:extLst>
              <a:ext uri="{FF2B5EF4-FFF2-40B4-BE49-F238E27FC236}">
                <a16:creationId xmlns:a16="http://schemas.microsoft.com/office/drawing/2014/main" id="{A08577EB-1E41-4A74-87AA-98FA89487F17}"/>
              </a:ext>
            </a:extLst>
          </p:cNvPr>
          <p:cNvSpPr/>
          <p:nvPr/>
        </p:nvSpPr>
        <p:spPr>
          <a:xfrm>
            <a:off x="8264105" y="0"/>
            <a:ext cx="3927895" cy="6182024"/>
          </a:xfrm>
          <a:prstGeom prst="rect">
            <a:avLst/>
          </a:prstGeom>
          <a:pattFill prst="ltUpDiag">
            <a:fgClr>
              <a:srgbClr val="93000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9" name="Nadpis 1">
            <a:extLst>
              <a:ext uri="{FF2B5EF4-FFF2-40B4-BE49-F238E27FC236}">
                <a16:creationId xmlns:a16="http://schemas.microsoft.com/office/drawing/2014/main" id="{17D7D1DF-1934-8E42-A839-FEDAA4B0BA49}"/>
              </a:ext>
            </a:extLst>
          </p:cNvPr>
          <p:cNvSpPr txBox="1">
            <a:spLocks/>
          </p:cNvSpPr>
          <p:nvPr/>
        </p:nvSpPr>
        <p:spPr>
          <a:xfrm>
            <a:off x="195415" y="0"/>
            <a:ext cx="8068689" cy="603870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cs-CZ" sz="2000" dirty="0">
              <a:latin typeface="Arial" panose="020B0604020202020204" pitchFamily="34" charset="0"/>
              <a:cs typeface="Arial" panose="020B0604020202020204" pitchFamily="34" charset="0"/>
            </a:endParaRPr>
          </a:p>
          <a:p>
            <a:pPr>
              <a:lnSpc>
                <a:spcPct val="100000"/>
              </a:lnSpc>
            </a:pPr>
            <a:r>
              <a:rPr lang="cs-CZ" sz="2000" b="1" dirty="0">
                <a:solidFill>
                  <a:srgbClr val="7F0102"/>
                </a:solidFill>
                <a:latin typeface="Arial" panose="020B0604020202020204" pitchFamily="34" charset="0"/>
                <a:cs typeface="Arial" panose="020B0604020202020204" pitchFamily="34" charset="0"/>
              </a:rPr>
              <a:t>NÁVRH ZÁKLADNÍ UMĚLECKÉ ŠKOLY S NÍZKOU SPOTŘEBOU ENERGIE</a:t>
            </a:r>
          </a:p>
          <a:p>
            <a:pPr>
              <a:lnSpc>
                <a:spcPct val="100000"/>
              </a:lnSpc>
            </a:pPr>
            <a:endParaRPr lang="cs-CZ" sz="2000" b="1" dirty="0">
              <a:latin typeface="Arial" panose="020B0604020202020204" pitchFamily="34" charset="0"/>
              <a:cs typeface="Arial" panose="020B0604020202020204" pitchFamily="34" charset="0"/>
            </a:endParaRPr>
          </a:p>
          <a:p>
            <a:pPr marL="342900" indent="-342900">
              <a:lnSpc>
                <a:spcPct val="100000"/>
              </a:lnSpc>
              <a:buFontTx/>
              <a:buChar char="-"/>
            </a:pPr>
            <a:r>
              <a:rPr lang="cs-CZ" sz="2000" dirty="0">
                <a:latin typeface="Arial" panose="020B0604020202020204" pitchFamily="34" charset="0"/>
                <a:cs typeface="Arial" panose="020B0604020202020204" pitchFamily="34" charset="0"/>
              </a:rPr>
              <a:t>Architektonická studie spolu urbanistickým řešením okolí stavby.</a:t>
            </a:r>
          </a:p>
          <a:p>
            <a:pPr>
              <a:lnSpc>
                <a:spcPct val="100000"/>
              </a:lnSpc>
            </a:pPr>
            <a:endParaRPr lang="cs-CZ" sz="2000" dirty="0">
              <a:latin typeface="Arial" panose="020B0604020202020204" pitchFamily="34" charset="0"/>
              <a:cs typeface="Arial" panose="020B0604020202020204" pitchFamily="34" charset="0"/>
            </a:endParaRPr>
          </a:p>
          <a:p>
            <a:pPr marL="342900" indent="-342900">
              <a:lnSpc>
                <a:spcPct val="100000"/>
              </a:lnSpc>
              <a:buFontTx/>
              <a:buChar char="-"/>
            </a:pPr>
            <a:r>
              <a:rPr lang="cs-CZ" sz="2000" dirty="0">
                <a:latin typeface="Arial" panose="020B0604020202020204" pitchFamily="34" charset="0"/>
                <a:cs typeface="Arial" panose="020B0604020202020204" pitchFamily="34" charset="0"/>
              </a:rPr>
              <a:t>Zpracování architektonicko-stavební části výkresové dokumentace pro provádění stavby.</a:t>
            </a:r>
          </a:p>
          <a:p>
            <a:pPr>
              <a:lnSpc>
                <a:spcPct val="100000"/>
              </a:lnSpc>
            </a:pPr>
            <a:endParaRPr lang="cs-CZ" sz="2000" dirty="0">
              <a:solidFill>
                <a:srgbClr val="7F0102"/>
              </a:solidFill>
              <a:latin typeface="Arial" panose="020B0604020202020204" pitchFamily="34" charset="0"/>
              <a:cs typeface="Arial" panose="020B0604020202020204" pitchFamily="34" charset="0"/>
            </a:endParaRPr>
          </a:p>
          <a:p>
            <a:pPr>
              <a:lnSpc>
                <a:spcPct val="100000"/>
              </a:lnSpc>
            </a:pPr>
            <a:r>
              <a:rPr lang="cs-CZ" sz="2000" b="1" dirty="0">
                <a:solidFill>
                  <a:srgbClr val="7F0102"/>
                </a:solidFill>
                <a:latin typeface="Arial" panose="020B0604020202020204" pitchFamily="34" charset="0"/>
                <a:cs typeface="Arial" panose="020B0604020202020204" pitchFamily="34" charset="0"/>
              </a:rPr>
              <a:t>STAVEBNÍ FYZIKA OBJEKTU</a:t>
            </a:r>
          </a:p>
          <a:p>
            <a:pPr>
              <a:lnSpc>
                <a:spcPct val="100000"/>
              </a:lnSpc>
            </a:pPr>
            <a:endParaRPr lang="cs-CZ" sz="2000" dirty="0">
              <a:latin typeface="Arial" panose="020B0604020202020204" pitchFamily="34" charset="0"/>
              <a:cs typeface="Arial" panose="020B0604020202020204" pitchFamily="34" charset="0"/>
            </a:endParaRPr>
          </a:p>
          <a:p>
            <a:pPr marL="342900" indent="-342900">
              <a:lnSpc>
                <a:spcPct val="100000"/>
              </a:lnSpc>
              <a:buFontTx/>
              <a:buChar char="-"/>
            </a:pPr>
            <a:r>
              <a:rPr lang="cs-CZ" sz="2000" dirty="0">
                <a:latin typeface="Arial" panose="020B0604020202020204" pitchFamily="34" charset="0"/>
                <a:cs typeface="Arial" panose="020B0604020202020204" pitchFamily="34" charset="0"/>
              </a:rPr>
              <a:t>Vyhodnocení a posouzení tepelně - technických charakteristik navržených konstrukcí, výpočet energetické náročnosti budovy.</a:t>
            </a:r>
          </a:p>
          <a:p>
            <a:pPr>
              <a:lnSpc>
                <a:spcPct val="100000"/>
              </a:lnSpc>
            </a:pPr>
            <a:endParaRPr lang="cs-CZ" sz="2000" dirty="0">
              <a:latin typeface="Arial" panose="020B0604020202020204" pitchFamily="34" charset="0"/>
              <a:cs typeface="Arial" panose="020B0604020202020204" pitchFamily="34" charset="0"/>
            </a:endParaRPr>
          </a:p>
          <a:p>
            <a:pPr marL="342900" indent="-342900">
              <a:lnSpc>
                <a:spcPct val="100000"/>
              </a:lnSpc>
              <a:buFontTx/>
              <a:buChar char="-"/>
            </a:pPr>
            <a:r>
              <a:rPr lang="cs-CZ" sz="2000" dirty="0">
                <a:latin typeface="Arial" panose="020B0604020202020204" pitchFamily="34" charset="0"/>
                <a:cs typeface="Arial" panose="020B0604020202020204" pitchFamily="34" charset="0"/>
              </a:rPr>
              <a:t>Optimalizaci energetické náročnosti budovy na pasivní standard.</a:t>
            </a:r>
          </a:p>
          <a:p>
            <a:pPr>
              <a:lnSpc>
                <a:spcPct val="100000"/>
              </a:lnSpc>
            </a:pPr>
            <a:endParaRPr lang="cs-CZ" sz="2000" dirty="0">
              <a:latin typeface="Arial" panose="020B0604020202020204" pitchFamily="34" charset="0"/>
              <a:cs typeface="Arial" panose="020B0604020202020204" pitchFamily="34" charset="0"/>
            </a:endParaRPr>
          </a:p>
          <a:p>
            <a:pPr marL="342900" indent="-342900">
              <a:lnSpc>
                <a:spcPct val="100000"/>
              </a:lnSpc>
              <a:buFontTx/>
              <a:buChar char="-"/>
            </a:pPr>
            <a:r>
              <a:rPr lang="cs-CZ" sz="2000" dirty="0">
                <a:latin typeface="Arial" panose="020B0604020202020204" pitchFamily="34" charset="0"/>
                <a:cs typeface="Arial" panose="020B0604020202020204" pitchFamily="34" charset="0"/>
              </a:rPr>
              <a:t>Posouzení světelně technických parametrů učeben.</a:t>
            </a:r>
          </a:p>
          <a:p>
            <a:pPr>
              <a:lnSpc>
                <a:spcPct val="100000"/>
              </a:lnSpc>
            </a:pPr>
            <a:endParaRPr lang="cs-CZ" sz="2000" dirty="0">
              <a:latin typeface="Arial" panose="020B0604020202020204" pitchFamily="34" charset="0"/>
              <a:cs typeface="Arial" panose="020B0604020202020204" pitchFamily="34" charset="0"/>
            </a:endParaRPr>
          </a:p>
          <a:p>
            <a:pPr marL="342900" indent="-342900">
              <a:lnSpc>
                <a:spcPct val="100000"/>
              </a:lnSpc>
              <a:buFontTx/>
              <a:buChar char="-"/>
            </a:pPr>
            <a:r>
              <a:rPr lang="cs-CZ" sz="2000" dirty="0">
                <a:latin typeface="Arial" panose="020B0604020202020204" pitchFamily="34" charset="0"/>
                <a:cs typeface="Arial" panose="020B0604020202020204" pitchFamily="34" charset="0"/>
              </a:rPr>
              <a:t>Řešení akustiky učeben.</a:t>
            </a:r>
          </a:p>
          <a:p>
            <a:pPr>
              <a:lnSpc>
                <a:spcPct val="100000"/>
              </a:lnSpc>
            </a:pPr>
            <a:endParaRPr lang="cs-CZ" sz="2000" dirty="0">
              <a:latin typeface="Arial" panose="020B0604020202020204" pitchFamily="34" charset="0"/>
              <a:cs typeface="Arial" panose="020B0604020202020204" pitchFamily="34" charset="0"/>
            </a:endParaRPr>
          </a:p>
          <a:p>
            <a:pPr>
              <a:lnSpc>
                <a:spcPct val="100000"/>
              </a:lnSpc>
            </a:pPr>
            <a:endParaRPr lang="cs-CZ" sz="2000" dirty="0">
              <a:latin typeface="Arial" panose="020B0604020202020204" pitchFamily="34" charset="0"/>
              <a:cs typeface="Arial" panose="020B0604020202020204" pitchFamily="34" charset="0"/>
            </a:endParaRPr>
          </a:p>
          <a:p>
            <a:pPr>
              <a:lnSpc>
                <a:spcPct val="100000"/>
              </a:lnSpc>
            </a:pPr>
            <a:endParaRPr lang="cs-CZ" sz="2000" dirty="0">
              <a:latin typeface="Arial" panose="020B0604020202020204" pitchFamily="34" charset="0"/>
              <a:cs typeface="Arial" panose="020B0604020202020204" pitchFamily="34" charset="0"/>
            </a:endParaRPr>
          </a:p>
          <a:p>
            <a:pPr>
              <a:lnSpc>
                <a:spcPct val="100000"/>
              </a:lnSpc>
            </a:pPr>
            <a:endParaRPr lang="cs-CZ" sz="2000" dirty="0">
              <a:latin typeface="Arial" panose="020B0604020202020204" pitchFamily="34" charset="0"/>
              <a:cs typeface="Arial" panose="020B0604020202020204" pitchFamily="34" charset="0"/>
            </a:endParaRPr>
          </a:p>
          <a:p>
            <a:pPr>
              <a:lnSpc>
                <a:spcPct val="100000"/>
              </a:lnSpc>
            </a:pPr>
            <a:endParaRPr lang="cs-CZ" sz="2000" dirty="0">
              <a:latin typeface="Arial" panose="020B0604020202020204" pitchFamily="34" charset="0"/>
              <a:cs typeface="Arial" panose="020B0604020202020204" pitchFamily="34" charset="0"/>
            </a:endParaRPr>
          </a:p>
        </p:txBody>
      </p:sp>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2"/>
          <a:stretch>
            <a:fillRect/>
          </a:stretch>
        </p:blipFill>
        <p:spPr>
          <a:xfrm>
            <a:off x="195416" y="6303666"/>
            <a:ext cx="436700" cy="436700"/>
          </a:xfrm>
          <a:prstGeom prst="rect">
            <a:avLst/>
          </a:prstGeom>
        </p:spPr>
      </p:pic>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23" name="Nadpis 1">
            <a:extLst>
              <a:ext uri="{FF2B5EF4-FFF2-40B4-BE49-F238E27FC236}">
                <a16:creationId xmlns:a16="http://schemas.microsoft.com/office/drawing/2014/main" id="{087A626E-302A-4F5E-8B79-7AA42E80E6AD}"/>
              </a:ext>
            </a:extLst>
          </p:cNvPr>
          <p:cNvSpPr txBox="1">
            <a:spLocks/>
          </p:cNvSpPr>
          <p:nvPr/>
        </p:nvSpPr>
        <p:spPr>
          <a:xfrm>
            <a:off x="4584700" y="6182024"/>
            <a:ext cx="7559675" cy="755525"/>
          </a:xfrm>
          <a:prstGeom prst="rect">
            <a:avLst/>
          </a:prstGeom>
        </p:spPr>
        <p:txBody>
          <a:bodyPr vert="horz" lIns="113395" tIns="56698" rIns="113395" bIns="5669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3200" b="1" dirty="0">
                <a:latin typeface="Arial" panose="020B0604020202020204" pitchFamily="34" charset="0"/>
                <a:cs typeface="Arial" panose="020B0604020202020204" pitchFamily="34" charset="0"/>
              </a:rPr>
              <a:t>CÍL PRÁCE </a:t>
            </a:r>
            <a:endParaRPr lang="cs-CZ" sz="3200" dirty="0">
              <a:solidFill>
                <a:srgbClr val="7F01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978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2"/>
          <a:stretch>
            <a:fillRect/>
          </a:stretch>
        </p:blipFill>
        <p:spPr>
          <a:xfrm>
            <a:off x="195416" y="6303666"/>
            <a:ext cx="436700" cy="436700"/>
          </a:xfrm>
          <a:prstGeom prst="rect">
            <a:avLst/>
          </a:prstGeom>
        </p:spPr>
      </p:pic>
      <p:sp>
        <p:nvSpPr>
          <p:cNvPr id="12" name="Nadpis 1">
            <a:extLst>
              <a:ext uri="{FF2B5EF4-FFF2-40B4-BE49-F238E27FC236}">
                <a16:creationId xmlns:a16="http://schemas.microsoft.com/office/drawing/2014/main" id="{9DD021BF-BA46-45F6-8798-944728509889}"/>
              </a:ext>
            </a:extLst>
          </p:cNvPr>
          <p:cNvSpPr txBox="1">
            <a:spLocks/>
          </p:cNvSpPr>
          <p:nvPr/>
        </p:nvSpPr>
        <p:spPr>
          <a:xfrm>
            <a:off x="4584700" y="6182024"/>
            <a:ext cx="7559675" cy="755525"/>
          </a:xfrm>
          <a:prstGeom prst="rect">
            <a:avLst/>
          </a:prstGeom>
        </p:spPr>
        <p:txBody>
          <a:bodyPr vert="horz" lIns="113395" tIns="56698" rIns="113395" bIns="5669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3200" b="1" dirty="0">
                <a:latin typeface="Arial" panose="020B0604020202020204" pitchFamily="34" charset="0"/>
                <a:cs typeface="Arial" panose="020B0604020202020204" pitchFamily="34" charset="0"/>
              </a:rPr>
              <a:t>STUDIE </a:t>
            </a:r>
            <a:endParaRPr lang="cs-CZ" sz="3200" dirty="0">
              <a:solidFill>
                <a:srgbClr val="7F0102"/>
              </a:solidFill>
              <a:latin typeface="Arial" panose="020B0604020202020204" pitchFamily="34" charset="0"/>
              <a:cs typeface="Arial" panose="020B0604020202020204" pitchFamily="34" charset="0"/>
            </a:endParaRPr>
          </a:p>
        </p:txBody>
      </p:sp>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7" name="Obdélník 6">
            <a:extLst>
              <a:ext uri="{FF2B5EF4-FFF2-40B4-BE49-F238E27FC236}">
                <a16:creationId xmlns:a16="http://schemas.microsoft.com/office/drawing/2014/main" id="{765AFD12-1A89-4A30-A4E3-13FA7BCAE335}"/>
              </a:ext>
            </a:extLst>
          </p:cNvPr>
          <p:cNvSpPr/>
          <p:nvPr/>
        </p:nvSpPr>
        <p:spPr>
          <a:xfrm>
            <a:off x="1" y="0"/>
            <a:ext cx="4832497" cy="6179681"/>
          </a:xfrm>
          <a:prstGeom prst="rect">
            <a:avLst/>
          </a:prstGeom>
          <a:pattFill prst="ltUpDiag">
            <a:fgClr>
              <a:srgbClr val="93000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TextovéPole 8">
            <a:extLst>
              <a:ext uri="{FF2B5EF4-FFF2-40B4-BE49-F238E27FC236}">
                <a16:creationId xmlns:a16="http://schemas.microsoft.com/office/drawing/2014/main" id="{D89FCBBC-9728-4BB6-B87D-64A8F91BA5F5}"/>
              </a:ext>
            </a:extLst>
          </p:cNvPr>
          <p:cNvSpPr txBox="1"/>
          <p:nvPr/>
        </p:nvSpPr>
        <p:spPr>
          <a:xfrm>
            <a:off x="4933035" y="2701806"/>
            <a:ext cx="7081528" cy="3170099"/>
          </a:xfrm>
          <a:prstGeom prst="rect">
            <a:avLst/>
          </a:prstGeom>
          <a:noFill/>
        </p:spPr>
        <p:txBody>
          <a:bodyPr wrap="square" rtlCol="0">
            <a:spAutoFit/>
          </a:bodyPr>
          <a:lstStyle/>
          <a:p>
            <a:r>
              <a:rPr lang="cs-CZ" sz="2000" dirty="0">
                <a:solidFill>
                  <a:srgbClr val="7F0102"/>
                </a:solidFill>
                <a:latin typeface="Arial" panose="020B0604020202020204" pitchFamily="34" charset="0"/>
                <a:cs typeface="Arial" panose="020B0604020202020204" pitchFamily="34" charset="0"/>
              </a:rPr>
              <a:t>Obec				</a:t>
            </a:r>
            <a:r>
              <a:rPr lang="cs-CZ" sz="2000" dirty="0">
                <a:latin typeface="Arial" panose="020B0604020202020204" pitchFamily="34" charset="0"/>
                <a:cs typeface="Arial" panose="020B0604020202020204" pitchFamily="34" charset="0"/>
              </a:rPr>
              <a:t>Neratovice</a:t>
            </a:r>
          </a:p>
          <a:p>
            <a:endParaRPr lang="cs-CZ" sz="2000" dirty="0">
              <a:solidFill>
                <a:srgbClr val="7F0102"/>
              </a:solidFill>
              <a:latin typeface="Arial" panose="020B0604020202020204" pitchFamily="34" charset="0"/>
              <a:cs typeface="Arial" panose="020B0604020202020204" pitchFamily="34" charset="0"/>
            </a:endParaRPr>
          </a:p>
          <a:p>
            <a:r>
              <a:rPr lang="cs-CZ" sz="2000" dirty="0">
                <a:solidFill>
                  <a:srgbClr val="7F0102"/>
                </a:solidFill>
                <a:latin typeface="Arial" panose="020B0604020202020204" pitchFamily="34" charset="0"/>
                <a:cs typeface="Arial" panose="020B0604020202020204" pitchFamily="34" charset="0"/>
              </a:rPr>
              <a:t>Proč ZUŠ?			</a:t>
            </a:r>
            <a:r>
              <a:rPr lang="cs-CZ" sz="2000" dirty="0">
                <a:latin typeface="Arial" panose="020B0604020202020204" pitchFamily="34" charset="0"/>
                <a:cs typeface="Arial" panose="020B0604020202020204" pitchFamily="34" charset="0"/>
              </a:rPr>
              <a:t>Nedostatečná kapacita</a:t>
            </a:r>
          </a:p>
          <a:p>
            <a:pPr algn="just"/>
            <a:endParaRPr lang="cs-CZ" sz="2000" dirty="0">
              <a:solidFill>
                <a:srgbClr val="7F0102"/>
              </a:solidFill>
              <a:latin typeface="Arial" panose="020B0604020202020204" pitchFamily="34" charset="0"/>
              <a:cs typeface="Arial" panose="020B0604020202020204" pitchFamily="34" charset="0"/>
            </a:endParaRPr>
          </a:p>
          <a:p>
            <a:pPr algn="just"/>
            <a:r>
              <a:rPr lang="cs-CZ" sz="2000" dirty="0">
                <a:solidFill>
                  <a:srgbClr val="7F0102"/>
                </a:solidFill>
                <a:latin typeface="Arial" panose="020B0604020202020204" pitchFamily="34" charset="0"/>
                <a:cs typeface="Arial" panose="020B0604020202020204" pitchFamily="34" charset="0"/>
              </a:rPr>
              <a:t>Umístění			</a:t>
            </a:r>
            <a:r>
              <a:rPr lang="cs-CZ" sz="2000" dirty="0">
                <a:latin typeface="Arial" panose="020B0604020202020204" pitchFamily="34" charset="0"/>
                <a:cs typeface="Arial" panose="020B0604020202020204" pitchFamily="34" charset="0"/>
              </a:rPr>
              <a:t>V parku určeném pro děti</a:t>
            </a:r>
          </a:p>
          <a:p>
            <a:pPr algn="just"/>
            <a:endParaRPr lang="cs-CZ" sz="2000" dirty="0">
              <a:solidFill>
                <a:srgbClr val="7F0102"/>
              </a:solidFill>
              <a:latin typeface="Arial" panose="020B0604020202020204" pitchFamily="34" charset="0"/>
              <a:cs typeface="Arial" panose="020B0604020202020204" pitchFamily="34" charset="0"/>
            </a:endParaRPr>
          </a:p>
          <a:p>
            <a:pPr algn="just"/>
            <a:r>
              <a:rPr lang="cs-CZ" sz="2000" dirty="0">
                <a:solidFill>
                  <a:srgbClr val="7F0102"/>
                </a:solidFill>
                <a:latin typeface="Arial" panose="020B0604020202020204" pitchFamily="34" charset="0"/>
                <a:cs typeface="Arial" panose="020B0604020202020204" pitchFamily="34" charset="0"/>
              </a:rPr>
              <a:t>Řešená parcela			</a:t>
            </a:r>
            <a:r>
              <a:rPr lang="cs-CZ" sz="2000" dirty="0">
                <a:latin typeface="Arial" panose="020B0604020202020204" pitchFamily="34" charset="0"/>
                <a:cs typeface="Arial" panose="020B0604020202020204" pitchFamily="34" charset="0"/>
              </a:rPr>
              <a:t>Brownfield</a:t>
            </a:r>
          </a:p>
          <a:p>
            <a:pPr algn="just"/>
            <a:endParaRPr lang="cs-CZ" sz="2000" dirty="0">
              <a:latin typeface="Arial" panose="020B0604020202020204" pitchFamily="34" charset="0"/>
              <a:cs typeface="Arial" panose="020B0604020202020204" pitchFamily="34" charset="0"/>
            </a:endParaRPr>
          </a:p>
          <a:p>
            <a:pPr algn="just"/>
            <a:r>
              <a:rPr lang="cs-CZ" sz="2000" dirty="0">
                <a:solidFill>
                  <a:srgbClr val="7F0102"/>
                </a:solidFill>
                <a:latin typeface="Arial" panose="020B0604020202020204" pitchFamily="34" charset="0"/>
                <a:cs typeface="Arial" panose="020B0604020202020204" pitchFamily="34" charset="0"/>
              </a:rPr>
              <a:t>Územní plán</a:t>
            </a:r>
            <a:r>
              <a:rPr lang="cs-CZ" sz="2000" dirty="0">
                <a:latin typeface="Arial" panose="020B0604020202020204" pitchFamily="34" charset="0"/>
                <a:cs typeface="Arial" panose="020B0604020202020204" pitchFamily="34" charset="0"/>
              </a:rPr>
              <a:t>			Soulad</a:t>
            </a:r>
          </a:p>
          <a:p>
            <a:pPr algn="just"/>
            <a:endParaRPr lang="cs-CZ" sz="2000" dirty="0">
              <a:solidFill>
                <a:srgbClr val="7F0102"/>
              </a:solidFill>
              <a:latin typeface="Arial" panose="020B0604020202020204" pitchFamily="34" charset="0"/>
              <a:cs typeface="Arial" panose="020B0604020202020204" pitchFamily="34" charset="0"/>
            </a:endParaRPr>
          </a:p>
        </p:txBody>
      </p:sp>
      <p:pic>
        <p:nvPicPr>
          <p:cNvPr id="14" name="Obrázek 13" descr="Obsah obrázku město, vyplněné, ulice, nákladní auto&#10;&#10;Popis byl vytvořen automaticky">
            <a:extLst>
              <a:ext uri="{FF2B5EF4-FFF2-40B4-BE49-F238E27FC236}">
                <a16:creationId xmlns:a16="http://schemas.microsoft.com/office/drawing/2014/main" id="{261C0D2D-F5FF-45CF-9000-0E0924C9FFED}"/>
              </a:ext>
            </a:extLst>
          </p:cNvPr>
          <p:cNvPicPr>
            <a:picLocks noChangeAspect="1"/>
          </p:cNvPicPr>
          <p:nvPr/>
        </p:nvPicPr>
        <p:blipFill rotWithShape="1">
          <a:blip r:embed="rId3"/>
          <a:srcRect t="6421" b="8034"/>
          <a:stretch/>
        </p:blipFill>
        <p:spPr>
          <a:xfrm>
            <a:off x="8440544" y="127741"/>
            <a:ext cx="3751455" cy="2445104"/>
          </a:xfrm>
          <a:prstGeom prst="rect">
            <a:avLst/>
          </a:prstGeom>
        </p:spPr>
      </p:pic>
      <p:pic>
        <p:nvPicPr>
          <p:cNvPr id="10" name="Obrázek 9">
            <a:extLst>
              <a:ext uri="{FF2B5EF4-FFF2-40B4-BE49-F238E27FC236}">
                <a16:creationId xmlns:a16="http://schemas.microsoft.com/office/drawing/2014/main" id="{59A5BFE0-2800-4970-BCD5-68AB8C264327}"/>
              </a:ext>
            </a:extLst>
          </p:cNvPr>
          <p:cNvPicPr>
            <a:picLocks noChangeAspect="1"/>
          </p:cNvPicPr>
          <p:nvPr/>
        </p:nvPicPr>
        <p:blipFill rotWithShape="1">
          <a:blip r:embed="rId4"/>
          <a:srcRect l="10471" r="40606" b="12634"/>
          <a:stretch/>
        </p:blipFill>
        <p:spPr>
          <a:xfrm>
            <a:off x="0" y="127741"/>
            <a:ext cx="4717200" cy="5955494"/>
          </a:xfrm>
          <a:prstGeom prst="rect">
            <a:avLst/>
          </a:prstGeom>
        </p:spPr>
      </p:pic>
      <p:pic>
        <p:nvPicPr>
          <p:cNvPr id="15" name="Obrázek 14">
            <a:extLst>
              <a:ext uri="{FF2B5EF4-FFF2-40B4-BE49-F238E27FC236}">
                <a16:creationId xmlns:a16="http://schemas.microsoft.com/office/drawing/2014/main" id="{1A8EB773-AAB5-4C82-93DF-776360B1BF01}"/>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5069122" y="127741"/>
            <a:ext cx="3256124" cy="2445104"/>
          </a:xfrm>
          <a:prstGeom prst="rect">
            <a:avLst/>
          </a:prstGeom>
        </p:spPr>
      </p:pic>
    </p:spTree>
    <p:extLst>
      <p:ext uri="{BB962C8B-B14F-4D97-AF65-F5344CB8AC3E}">
        <p14:creationId xmlns:p14="http://schemas.microsoft.com/office/powerpoint/2010/main" val="1058112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2"/>
          <a:stretch>
            <a:fillRect/>
          </a:stretch>
        </p:blipFill>
        <p:spPr>
          <a:xfrm>
            <a:off x="195416" y="6303666"/>
            <a:ext cx="436700" cy="436700"/>
          </a:xfrm>
          <a:prstGeom prst="rect">
            <a:avLst/>
          </a:prstGeom>
        </p:spPr>
      </p:pic>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pic>
        <p:nvPicPr>
          <p:cNvPr id="15" name="Obrázek 14">
            <a:extLst>
              <a:ext uri="{FF2B5EF4-FFF2-40B4-BE49-F238E27FC236}">
                <a16:creationId xmlns:a16="http://schemas.microsoft.com/office/drawing/2014/main" id="{3477162D-6604-4EB6-A3AF-960B8ED5B924}"/>
              </a:ext>
            </a:extLst>
          </p:cNvPr>
          <p:cNvPicPr>
            <a:picLocks noChangeAspect="1"/>
          </p:cNvPicPr>
          <p:nvPr/>
        </p:nvPicPr>
        <p:blipFill rotWithShape="1">
          <a:blip r:embed="rId3"/>
          <a:srcRect l="6566" t="1569" r="1656" b="1571"/>
          <a:stretch/>
        </p:blipFill>
        <p:spPr>
          <a:xfrm>
            <a:off x="3512695" y="46268"/>
            <a:ext cx="8679305" cy="6475748"/>
          </a:xfrm>
          <a:prstGeom prst="rect">
            <a:avLst/>
          </a:prstGeom>
          <a:ln>
            <a:noFill/>
          </a:ln>
        </p:spPr>
      </p:pic>
      <p:sp>
        <p:nvSpPr>
          <p:cNvPr id="16" name="TextovéPole 15">
            <a:extLst>
              <a:ext uri="{FF2B5EF4-FFF2-40B4-BE49-F238E27FC236}">
                <a16:creationId xmlns:a16="http://schemas.microsoft.com/office/drawing/2014/main" id="{5F6B022C-F5FA-4F86-8FB0-7D8ABA3D6E8F}"/>
              </a:ext>
            </a:extLst>
          </p:cNvPr>
          <p:cNvSpPr txBox="1"/>
          <p:nvPr/>
        </p:nvSpPr>
        <p:spPr>
          <a:xfrm>
            <a:off x="112531" y="122735"/>
            <a:ext cx="4669019" cy="6247864"/>
          </a:xfrm>
          <a:prstGeom prst="rect">
            <a:avLst/>
          </a:prstGeom>
          <a:noFill/>
        </p:spPr>
        <p:txBody>
          <a:bodyPr wrap="square" rtlCol="0">
            <a:spAutoFit/>
          </a:bodyPr>
          <a:lstStyle/>
          <a:p>
            <a:r>
              <a:rPr lang="cs-CZ" sz="2000" dirty="0">
                <a:solidFill>
                  <a:srgbClr val="7F0102"/>
                </a:solidFill>
                <a:latin typeface="Arial" panose="020B0604020202020204" pitchFamily="34" charset="0"/>
                <a:cs typeface="Arial" panose="020B0604020202020204" pitchFamily="34" charset="0"/>
              </a:rPr>
              <a:t>KONSTRUKČNÍ SYSTÉM</a:t>
            </a:r>
          </a:p>
          <a:p>
            <a:pPr marL="342900" indent="-342900">
              <a:buFontTx/>
              <a:buChar char="-"/>
            </a:pPr>
            <a:r>
              <a:rPr lang="cs-CZ" sz="2000" dirty="0">
                <a:latin typeface="Arial" panose="020B0604020202020204" pitchFamily="34" charset="0"/>
                <a:cs typeface="Arial" panose="020B0604020202020204" pitchFamily="34" charset="0"/>
              </a:rPr>
              <a:t>Stěnový dvoupodlažní</a:t>
            </a:r>
          </a:p>
          <a:p>
            <a:pPr marL="342900" indent="-342900">
              <a:buFontTx/>
              <a:buChar char="-"/>
            </a:pPr>
            <a:r>
              <a:rPr lang="cs-CZ" sz="2000" dirty="0">
                <a:latin typeface="Arial" panose="020B0604020202020204" pitchFamily="34" charset="0"/>
                <a:cs typeface="Arial" panose="020B0604020202020204" pitchFamily="34" charset="0"/>
              </a:rPr>
              <a:t>Plochá střecha</a:t>
            </a:r>
          </a:p>
          <a:p>
            <a:pPr marL="342900" indent="-342900">
              <a:buFontTx/>
              <a:buChar char="-"/>
            </a:pPr>
            <a:r>
              <a:rPr lang="cs-CZ" sz="2000" dirty="0">
                <a:latin typeface="Arial" panose="020B0604020202020204" pitchFamily="34" charset="0"/>
                <a:cs typeface="Arial" panose="020B0604020202020204" pitchFamily="34" charset="0"/>
              </a:rPr>
              <a:t>Zdivo z keramických tvárnic</a:t>
            </a:r>
          </a:p>
          <a:p>
            <a:pPr marL="342900" indent="-342900">
              <a:buFontTx/>
              <a:buChar char="-"/>
            </a:pPr>
            <a:r>
              <a:rPr lang="cs-CZ" sz="2000" dirty="0">
                <a:latin typeface="Arial" panose="020B0604020202020204" pitchFamily="34" charset="0"/>
                <a:cs typeface="Arial" panose="020B0604020202020204" pitchFamily="34" charset="0"/>
              </a:rPr>
              <a:t>Stropní konstrukce z předepjatých stropních panelů</a:t>
            </a:r>
          </a:p>
          <a:p>
            <a:pPr marL="342900" indent="-342900">
              <a:buFontTx/>
              <a:buChar char="-"/>
            </a:pPr>
            <a:endParaRPr lang="cs-CZ" sz="2000" dirty="0">
              <a:solidFill>
                <a:srgbClr val="7F0102"/>
              </a:solidFill>
              <a:latin typeface="Arial" panose="020B0604020202020204" pitchFamily="34" charset="0"/>
              <a:cs typeface="Arial" panose="020B0604020202020204" pitchFamily="34" charset="0"/>
            </a:endParaRPr>
          </a:p>
          <a:p>
            <a:r>
              <a:rPr lang="cs-CZ" sz="2000" dirty="0">
                <a:solidFill>
                  <a:srgbClr val="7F0102"/>
                </a:solidFill>
                <a:latin typeface="Arial" panose="020B0604020202020204" pitchFamily="34" charset="0"/>
                <a:cs typeface="Arial" panose="020B0604020202020204" pitchFamily="34" charset="0"/>
              </a:rPr>
              <a:t>TEPELNÁ IZOLACE</a:t>
            </a:r>
          </a:p>
          <a:p>
            <a:pPr marL="342900" indent="-342900">
              <a:buFontTx/>
              <a:buChar char="-"/>
            </a:pPr>
            <a:r>
              <a:rPr lang="cs-CZ" sz="2000" dirty="0">
                <a:latin typeface="Arial" panose="020B0604020202020204" pitchFamily="34" charset="0"/>
                <a:cs typeface="Arial" panose="020B0604020202020204" pitchFamily="34" charset="0"/>
              </a:rPr>
              <a:t>Minerální vata</a:t>
            </a:r>
          </a:p>
          <a:p>
            <a:endParaRPr lang="cs-CZ" sz="2000" dirty="0">
              <a:solidFill>
                <a:srgbClr val="7F0102"/>
              </a:solidFill>
              <a:latin typeface="Arial" panose="020B0604020202020204" pitchFamily="34" charset="0"/>
              <a:cs typeface="Arial" panose="020B0604020202020204" pitchFamily="34" charset="0"/>
            </a:endParaRPr>
          </a:p>
          <a:p>
            <a:r>
              <a:rPr lang="cs-CZ" sz="2000" dirty="0">
                <a:solidFill>
                  <a:srgbClr val="7F0102"/>
                </a:solidFill>
                <a:latin typeface="Arial" panose="020B0604020202020204" pitchFamily="34" charset="0"/>
                <a:cs typeface="Arial" panose="020B0604020202020204" pitchFamily="34" charset="0"/>
              </a:rPr>
              <a:t>ZDROJ TEPLA</a:t>
            </a:r>
          </a:p>
          <a:p>
            <a:pPr marL="342900" indent="-342900">
              <a:buFontTx/>
              <a:buChar char="-"/>
            </a:pPr>
            <a:r>
              <a:rPr lang="cs-CZ" sz="2000" dirty="0">
                <a:latin typeface="Arial" panose="020B0604020202020204" pitchFamily="34" charset="0"/>
                <a:cs typeface="Arial" panose="020B0604020202020204" pitchFamily="34" charset="0"/>
              </a:rPr>
              <a:t>Kondenzační plynový kotel</a:t>
            </a:r>
          </a:p>
          <a:p>
            <a:pPr marL="342900" indent="-342900">
              <a:buFontTx/>
              <a:buChar char="-"/>
            </a:pPr>
            <a:endParaRPr lang="cs-CZ" sz="2000" dirty="0">
              <a:latin typeface="Arial" panose="020B0604020202020204" pitchFamily="34" charset="0"/>
              <a:cs typeface="Arial" panose="020B0604020202020204" pitchFamily="34" charset="0"/>
            </a:endParaRPr>
          </a:p>
          <a:p>
            <a:r>
              <a:rPr lang="cs-CZ" sz="2000" dirty="0">
                <a:solidFill>
                  <a:srgbClr val="7F0102"/>
                </a:solidFill>
                <a:latin typeface="Arial" panose="020B0604020202020204" pitchFamily="34" charset="0"/>
                <a:cs typeface="Arial" panose="020B0604020202020204" pitchFamily="34" charset="0"/>
              </a:rPr>
              <a:t>ZDROJ ELEKTRICKÉ ENERGIE</a:t>
            </a:r>
          </a:p>
          <a:p>
            <a:pPr marL="342900" indent="-342900">
              <a:buFontTx/>
              <a:buChar char="-"/>
            </a:pPr>
            <a:r>
              <a:rPr lang="cs-CZ" sz="2000" dirty="0">
                <a:latin typeface="Arial" panose="020B0604020202020204" pitchFamily="34" charset="0"/>
                <a:cs typeface="Arial" panose="020B0604020202020204" pitchFamily="34" charset="0"/>
              </a:rPr>
              <a:t>Fotovoltaické panely</a:t>
            </a:r>
          </a:p>
          <a:p>
            <a:pPr marL="342900" indent="-342900">
              <a:buFontTx/>
              <a:buChar char="-"/>
            </a:pPr>
            <a:r>
              <a:rPr lang="cs-CZ" sz="2000" dirty="0">
                <a:latin typeface="Arial" panose="020B0604020202020204" pitchFamily="34" charset="0"/>
                <a:cs typeface="Arial" panose="020B0604020202020204" pitchFamily="34" charset="0"/>
              </a:rPr>
              <a:t>Akumulátory	</a:t>
            </a:r>
          </a:p>
          <a:p>
            <a:pPr marL="342900" indent="-342900">
              <a:buFontTx/>
              <a:buChar char="-"/>
            </a:pPr>
            <a:endParaRPr lang="cs-CZ" sz="2000" dirty="0">
              <a:latin typeface="Arial" panose="020B0604020202020204" pitchFamily="34" charset="0"/>
              <a:cs typeface="Arial" panose="020B0604020202020204" pitchFamily="34" charset="0"/>
            </a:endParaRPr>
          </a:p>
          <a:p>
            <a:r>
              <a:rPr lang="cs-CZ" sz="2000" dirty="0">
                <a:solidFill>
                  <a:srgbClr val="7F0102"/>
                </a:solidFill>
                <a:latin typeface="Arial" panose="020B0604020202020204" pitchFamily="34" charset="0"/>
                <a:cs typeface="Arial" panose="020B0604020202020204" pitchFamily="34" charset="0"/>
              </a:rPr>
              <a:t>VĚTRÁNÍ</a:t>
            </a:r>
          </a:p>
          <a:p>
            <a:pPr marL="342900" indent="-342900">
              <a:buFontTx/>
              <a:buChar char="-"/>
            </a:pPr>
            <a:r>
              <a:rPr lang="cs-CZ" sz="2000" dirty="0">
                <a:latin typeface="Arial" panose="020B0604020202020204" pitchFamily="34" charset="0"/>
                <a:cs typeface="Arial" panose="020B0604020202020204" pitchFamily="34" charset="0"/>
              </a:rPr>
              <a:t>Centrální VZT jednotka s rekuperací</a:t>
            </a:r>
          </a:p>
          <a:p>
            <a:pPr marL="342900" indent="-342900">
              <a:buFontTx/>
              <a:buChar char="-"/>
            </a:pPr>
            <a:endParaRPr lang="cs-CZ" sz="2000" dirty="0">
              <a:solidFill>
                <a:srgbClr val="7F0102"/>
              </a:solidFill>
              <a:latin typeface="Arial" panose="020B0604020202020204" pitchFamily="34" charset="0"/>
              <a:cs typeface="Arial" panose="020B0604020202020204" pitchFamily="34" charset="0"/>
            </a:endParaRPr>
          </a:p>
        </p:txBody>
      </p:sp>
      <p:sp>
        <p:nvSpPr>
          <p:cNvPr id="18" name="Nadpis 1">
            <a:extLst>
              <a:ext uri="{FF2B5EF4-FFF2-40B4-BE49-F238E27FC236}">
                <a16:creationId xmlns:a16="http://schemas.microsoft.com/office/drawing/2014/main" id="{48D78C18-4702-4D30-8B5F-CB314C7CCB57}"/>
              </a:ext>
            </a:extLst>
          </p:cNvPr>
          <p:cNvSpPr txBox="1">
            <a:spLocks/>
          </p:cNvSpPr>
          <p:nvPr/>
        </p:nvSpPr>
        <p:spPr>
          <a:xfrm>
            <a:off x="4584700" y="6182024"/>
            <a:ext cx="7559675" cy="755525"/>
          </a:xfrm>
          <a:prstGeom prst="rect">
            <a:avLst/>
          </a:prstGeom>
        </p:spPr>
        <p:txBody>
          <a:bodyPr vert="horz" lIns="113395" tIns="56698" rIns="113395" bIns="5669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3200" b="1" dirty="0">
                <a:latin typeface="Arial" panose="020B0604020202020204" pitchFamily="34" charset="0"/>
                <a:cs typeface="Arial" panose="020B0604020202020204" pitchFamily="34" charset="0"/>
              </a:rPr>
              <a:t>OBJEKT </a:t>
            </a:r>
            <a:endParaRPr lang="cs-CZ" sz="3200" dirty="0">
              <a:solidFill>
                <a:srgbClr val="7F01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028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2"/>
          <a:stretch>
            <a:fillRect/>
          </a:stretch>
        </p:blipFill>
        <p:spPr>
          <a:xfrm>
            <a:off x="195416" y="6303666"/>
            <a:ext cx="436700" cy="436700"/>
          </a:xfrm>
          <a:prstGeom prst="rect">
            <a:avLst/>
          </a:prstGeom>
        </p:spPr>
      </p:pic>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7" name="Obdélník 6">
            <a:extLst>
              <a:ext uri="{FF2B5EF4-FFF2-40B4-BE49-F238E27FC236}">
                <a16:creationId xmlns:a16="http://schemas.microsoft.com/office/drawing/2014/main" id="{765AFD12-1A89-4A30-A4E3-13FA7BCAE335}"/>
              </a:ext>
            </a:extLst>
          </p:cNvPr>
          <p:cNvSpPr/>
          <p:nvPr/>
        </p:nvSpPr>
        <p:spPr>
          <a:xfrm>
            <a:off x="0" y="-18815"/>
            <a:ext cx="3637376" cy="6154077"/>
          </a:xfrm>
          <a:prstGeom prst="rect">
            <a:avLst/>
          </a:prstGeom>
          <a:pattFill prst="ltUpDiag">
            <a:fgClr>
              <a:srgbClr val="93000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6" name="Obrázek 5" descr="Obsah obrázku tráva, stůl, dort, budova&#10;&#10;Popis byl vytvořen automaticky">
            <a:extLst>
              <a:ext uri="{FF2B5EF4-FFF2-40B4-BE49-F238E27FC236}">
                <a16:creationId xmlns:a16="http://schemas.microsoft.com/office/drawing/2014/main" id="{04210922-3D06-4E8C-B1F3-B93B1DF649F1}"/>
              </a:ext>
            </a:extLst>
          </p:cNvPr>
          <p:cNvPicPr>
            <a:picLocks noChangeAspect="1"/>
          </p:cNvPicPr>
          <p:nvPr/>
        </p:nvPicPr>
        <p:blipFill>
          <a:blip r:embed="rId3"/>
          <a:stretch>
            <a:fillRect/>
          </a:stretch>
        </p:blipFill>
        <p:spPr>
          <a:xfrm>
            <a:off x="1243263" y="-23402"/>
            <a:ext cx="10948737" cy="6158664"/>
          </a:xfrm>
          <a:prstGeom prst="rect">
            <a:avLst/>
          </a:prstGeom>
        </p:spPr>
      </p:pic>
      <p:sp>
        <p:nvSpPr>
          <p:cNvPr id="8" name="Nadpis 1">
            <a:extLst>
              <a:ext uri="{FF2B5EF4-FFF2-40B4-BE49-F238E27FC236}">
                <a16:creationId xmlns:a16="http://schemas.microsoft.com/office/drawing/2014/main" id="{48F4005C-0113-44B0-998A-07BCA2109251}"/>
              </a:ext>
            </a:extLst>
          </p:cNvPr>
          <p:cNvSpPr txBox="1">
            <a:spLocks/>
          </p:cNvSpPr>
          <p:nvPr/>
        </p:nvSpPr>
        <p:spPr>
          <a:xfrm>
            <a:off x="4632325" y="6144253"/>
            <a:ext cx="7559675" cy="755525"/>
          </a:xfrm>
          <a:prstGeom prst="rect">
            <a:avLst/>
          </a:prstGeom>
        </p:spPr>
        <p:txBody>
          <a:bodyPr vert="horz" lIns="113395" tIns="56698" rIns="113395" bIns="5669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3200" b="1" dirty="0">
                <a:latin typeface="Arial" panose="020B0604020202020204" pitchFamily="34" charset="0"/>
                <a:cs typeface="Arial" panose="020B0604020202020204" pitchFamily="34" charset="0"/>
              </a:rPr>
              <a:t>VIZUALIZACE </a:t>
            </a:r>
            <a:endParaRPr lang="cs-CZ" sz="3200" dirty="0">
              <a:solidFill>
                <a:srgbClr val="7F01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587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3"/>
          <a:stretch>
            <a:fillRect/>
          </a:stretch>
        </p:blipFill>
        <p:spPr>
          <a:xfrm>
            <a:off x="195416" y="6303666"/>
            <a:ext cx="436700" cy="436700"/>
          </a:xfrm>
          <a:prstGeom prst="rect">
            <a:avLst/>
          </a:prstGeom>
        </p:spPr>
      </p:pic>
      <p:sp>
        <p:nvSpPr>
          <p:cNvPr id="12" name="Nadpis 1">
            <a:extLst>
              <a:ext uri="{FF2B5EF4-FFF2-40B4-BE49-F238E27FC236}">
                <a16:creationId xmlns:a16="http://schemas.microsoft.com/office/drawing/2014/main" id="{9DD021BF-BA46-45F6-8798-944728509889}"/>
              </a:ext>
            </a:extLst>
          </p:cNvPr>
          <p:cNvSpPr txBox="1">
            <a:spLocks/>
          </p:cNvSpPr>
          <p:nvPr/>
        </p:nvSpPr>
        <p:spPr>
          <a:xfrm>
            <a:off x="4584700" y="6182024"/>
            <a:ext cx="7559675" cy="755525"/>
          </a:xfrm>
          <a:prstGeom prst="rect">
            <a:avLst/>
          </a:prstGeom>
        </p:spPr>
        <p:txBody>
          <a:bodyPr vert="horz" lIns="113395" tIns="56698" rIns="113395" bIns="56698"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3200" b="1" dirty="0">
                <a:latin typeface="Arial" panose="020B0604020202020204" pitchFamily="34" charset="0"/>
                <a:cs typeface="Arial" panose="020B0604020202020204" pitchFamily="34" charset="0"/>
              </a:rPr>
              <a:t>STAVEBNÍ FYZIKA - METODIKA PRÁCE</a:t>
            </a:r>
            <a:endParaRPr lang="cs-CZ" sz="3200" dirty="0">
              <a:latin typeface="Arial" panose="020B0604020202020204" pitchFamily="34" charset="0"/>
              <a:cs typeface="Arial" panose="020B0604020202020204" pitchFamily="34" charset="0"/>
            </a:endParaRPr>
          </a:p>
        </p:txBody>
      </p:sp>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7" name="Obdélník 6">
            <a:extLst>
              <a:ext uri="{FF2B5EF4-FFF2-40B4-BE49-F238E27FC236}">
                <a16:creationId xmlns:a16="http://schemas.microsoft.com/office/drawing/2014/main" id="{765AFD12-1A89-4A30-A4E3-13FA7BCAE335}"/>
              </a:ext>
            </a:extLst>
          </p:cNvPr>
          <p:cNvSpPr/>
          <p:nvPr/>
        </p:nvSpPr>
        <p:spPr>
          <a:xfrm>
            <a:off x="0" y="4527"/>
            <a:ext cx="3637376" cy="6182024"/>
          </a:xfrm>
          <a:prstGeom prst="rect">
            <a:avLst/>
          </a:prstGeom>
          <a:pattFill prst="ltUpDiag">
            <a:fgClr>
              <a:srgbClr val="93000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TextovéPole 7">
            <a:extLst>
              <a:ext uri="{FF2B5EF4-FFF2-40B4-BE49-F238E27FC236}">
                <a16:creationId xmlns:a16="http://schemas.microsoft.com/office/drawing/2014/main" id="{5C9996B2-A36C-4289-AEB0-2A6443C1F3F3}"/>
              </a:ext>
            </a:extLst>
          </p:cNvPr>
          <p:cNvSpPr txBox="1"/>
          <p:nvPr/>
        </p:nvSpPr>
        <p:spPr>
          <a:xfrm>
            <a:off x="5333104" y="259064"/>
            <a:ext cx="8212903" cy="2246769"/>
          </a:xfrm>
          <a:prstGeom prst="rect">
            <a:avLst/>
          </a:prstGeom>
          <a:noFill/>
        </p:spPr>
        <p:txBody>
          <a:bodyPr wrap="square" rtlCol="0">
            <a:spAutoFit/>
          </a:bodyPr>
          <a:lstStyle/>
          <a:p>
            <a:r>
              <a:rPr lang="cs-CZ" sz="2000" b="1" dirty="0">
                <a:solidFill>
                  <a:srgbClr val="7F0102"/>
                </a:solidFill>
                <a:latin typeface="Arial" panose="020B0604020202020204" pitchFamily="34" charset="0"/>
                <a:cs typeface="Arial" panose="020B0604020202020204" pitchFamily="34" charset="0"/>
              </a:rPr>
              <a:t>TEPELNÁ TECHNIKA			Software</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Parametry skladeb konstrukcí		Teplo 2017</a:t>
            </a:r>
          </a:p>
          <a:p>
            <a:r>
              <a:rPr lang="cs-CZ" sz="2000" dirty="0">
                <a:latin typeface="Arial" panose="020B0604020202020204" pitchFamily="34" charset="0"/>
                <a:cs typeface="Arial" panose="020B0604020202020204" pitchFamily="34" charset="0"/>
              </a:rPr>
              <a:t>Parametry konstrukčních detailů		Area 2017</a:t>
            </a:r>
          </a:p>
          <a:p>
            <a:r>
              <a:rPr lang="cs-CZ" sz="2000" dirty="0">
                <a:latin typeface="Arial" panose="020B0604020202020204" pitchFamily="34" charset="0"/>
                <a:cs typeface="Arial" panose="020B0604020202020204" pitchFamily="34" charset="0"/>
              </a:rPr>
              <a:t>Letní stabilita místnosti			Simulace 2018</a:t>
            </a:r>
          </a:p>
          <a:p>
            <a:r>
              <a:rPr lang="cs-CZ" sz="2000" dirty="0">
                <a:latin typeface="Arial" panose="020B0604020202020204" pitchFamily="34" charset="0"/>
                <a:cs typeface="Arial" panose="020B0604020202020204" pitchFamily="34" charset="0"/>
              </a:rPr>
              <a:t>Energetická náročnost objektu		Energie 2019</a:t>
            </a:r>
          </a:p>
          <a:p>
            <a:endParaRPr lang="cs-CZ" sz="2000" dirty="0">
              <a:solidFill>
                <a:srgbClr val="7F0102"/>
              </a:solidFill>
              <a:latin typeface="Arial" panose="020B0604020202020204" pitchFamily="34" charset="0"/>
              <a:cs typeface="Arial" panose="020B0604020202020204" pitchFamily="34" charset="0"/>
            </a:endParaRPr>
          </a:p>
          <a:p>
            <a:endParaRPr lang="cs-CZ" sz="2000" b="1" dirty="0">
              <a:solidFill>
                <a:srgbClr val="7F0102"/>
              </a:solidFill>
              <a:latin typeface="Arial" panose="020B0604020202020204" pitchFamily="34" charset="0"/>
              <a:cs typeface="Arial" panose="020B0604020202020204" pitchFamily="34" charset="0"/>
            </a:endParaRPr>
          </a:p>
        </p:txBody>
      </p:sp>
      <p:pic>
        <p:nvPicPr>
          <p:cNvPr id="9" name="Obrázek 8">
            <a:extLst>
              <a:ext uri="{FF2B5EF4-FFF2-40B4-BE49-F238E27FC236}">
                <a16:creationId xmlns:a16="http://schemas.microsoft.com/office/drawing/2014/main" id="{13CBBE23-6369-4D13-A6CB-81EB532AD98B}"/>
              </a:ext>
            </a:extLst>
          </p:cNvPr>
          <p:cNvPicPr>
            <a:picLocks noChangeAspect="1"/>
          </p:cNvPicPr>
          <p:nvPr/>
        </p:nvPicPr>
        <p:blipFill>
          <a:blip r:embed="rId4"/>
          <a:stretch>
            <a:fillRect/>
          </a:stretch>
        </p:blipFill>
        <p:spPr>
          <a:xfrm>
            <a:off x="9866936" y="2505833"/>
            <a:ext cx="2277439" cy="3400838"/>
          </a:xfrm>
          <a:prstGeom prst="rect">
            <a:avLst/>
          </a:prstGeom>
        </p:spPr>
      </p:pic>
      <p:pic>
        <p:nvPicPr>
          <p:cNvPr id="14" name="Obrázek 13">
            <a:extLst>
              <a:ext uri="{FF2B5EF4-FFF2-40B4-BE49-F238E27FC236}">
                <a16:creationId xmlns:a16="http://schemas.microsoft.com/office/drawing/2014/main" id="{88D81391-A0B0-4596-A256-26AA25930476}"/>
              </a:ext>
            </a:extLst>
          </p:cNvPr>
          <p:cNvPicPr>
            <a:picLocks noChangeAspect="1"/>
          </p:cNvPicPr>
          <p:nvPr/>
        </p:nvPicPr>
        <p:blipFill>
          <a:blip r:embed="rId5"/>
          <a:stretch>
            <a:fillRect/>
          </a:stretch>
        </p:blipFill>
        <p:spPr>
          <a:xfrm>
            <a:off x="7795281" y="2457604"/>
            <a:ext cx="2343019" cy="3400838"/>
          </a:xfrm>
          <a:prstGeom prst="rect">
            <a:avLst/>
          </a:prstGeom>
        </p:spPr>
      </p:pic>
      <p:pic>
        <p:nvPicPr>
          <p:cNvPr id="16" name="Obrázek 15">
            <a:extLst>
              <a:ext uri="{FF2B5EF4-FFF2-40B4-BE49-F238E27FC236}">
                <a16:creationId xmlns:a16="http://schemas.microsoft.com/office/drawing/2014/main" id="{BE3B2FA6-14A2-46C9-853F-500238FCBCCB}"/>
              </a:ext>
            </a:extLst>
          </p:cNvPr>
          <p:cNvPicPr>
            <a:picLocks noChangeAspect="1"/>
          </p:cNvPicPr>
          <p:nvPr/>
        </p:nvPicPr>
        <p:blipFill>
          <a:blip r:embed="rId6"/>
          <a:stretch>
            <a:fillRect/>
          </a:stretch>
        </p:blipFill>
        <p:spPr>
          <a:xfrm>
            <a:off x="5679371" y="2637014"/>
            <a:ext cx="2145569" cy="3174666"/>
          </a:xfrm>
          <a:prstGeom prst="rect">
            <a:avLst/>
          </a:prstGeom>
        </p:spPr>
      </p:pic>
      <p:pic>
        <p:nvPicPr>
          <p:cNvPr id="4" name="Obrázek 3">
            <a:extLst>
              <a:ext uri="{FF2B5EF4-FFF2-40B4-BE49-F238E27FC236}">
                <a16:creationId xmlns:a16="http://schemas.microsoft.com/office/drawing/2014/main" id="{156851D3-9651-4E95-AB78-9760F9CAD756}"/>
              </a:ext>
            </a:extLst>
          </p:cNvPr>
          <p:cNvPicPr>
            <a:picLocks noChangeAspect="1"/>
          </p:cNvPicPr>
          <p:nvPr/>
        </p:nvPicPr>
        <p:blipFill>
          <a:blip r:embed="rId7"/>
          <a:stretch>
            <a:fillRect/>
          </a:stretch>
        </p:blipFill>
        <p:spPr>
          <a:xfrm>
            <a:off x="118278" y="671449"/>
            <a:ext cx="4892627" cy="4858884"/>
          </a:xfrm>
          <a:prstGeom prst="rect">
            <a:avLst/>
          </a:prstGeom>
        </p:spPr>
      </p:pic>
    </p:spTree>
    <p:extLst>
      <p:ext uri="{BB962C8B-B14F-4D97-AF65-F5344CB8AC3E}">
        <p14:creationId xmlns:p14="http://schemas.microsoft.com/office/powerpoint/2010/main" val="1699918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3"/>
          <a:stretch>
            <a:fillRect/>
          </a:stretch>
        </p:blipFill>
        <p:spPr>
          <a:xfrm>
            <a:off x="195416" y="6303666"/>
            <a:ext cx="436700" cy="436700"/>
          </a:xfrm>
          <a:prstGeom prst="rect">
            <a:avLst/>
          </a:prstGeom>
        </p:spPr>
      </p:pic>
      <p:sp>
        <p:nvSpPr>
          <p:cNvPr id="12" name="Nadpis 1">
            <a:extLst>
              <a:ext uri="{FF2B5EF4-FFF2-40B4-BE49-F238E27FC236}">
                <a16:creationId xmlns:a16="http://schemas.microsoft.com/office/drawing/2014/main" id="{9DD021BF-BA46-45F6-8798-944728509889}"/>
              </a:ext>
            </a:extLst>
          </p:cNvPr>
          <p:cNvSpPr txBox="1">
            <a:spLocks/>
          </p:cNvSpPr>
          <p:nvPr/>
        </p:nvSpPr>
        <p:spPr>
          <a:xfrm>
            <a:off x="4584700" y="6182024"/>
            <a:ext cx="7559675" cy="755525"/>
          </a:xfrm>
          <a:prstGeom prst="rect">
            <a:avLst/>
          </a:prstGeom>
        </p:spPr>
        <p:txBody>
          <a:bodyPr vert="horz" lIns="113395" tIns="56698" rIns="113395" bIns="56698"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3200" b="1" dirty="0">
                <a:latin typeface="Arial" panose="020B0604020202020204" pitchFamily="34" charset="0"/>
                <a:cs typeface="Arial" panose="020B0604020202020204" pitchFamily="34" charset="0"/>
              </a:rPr>
              <a:t>STAVEBNÍ FYZIKA - METODIKA PRÁCE</a:t>
            </a:r>
            <a:endParaRPr lang="cs-CZ" sz="3200" dirty="0">
              <a:latin typeface="Arial" panose="020B0604020202020204" pitchFamily="34" charset="0"/>
              <a:cs typeface="Arial" panose="020B0604020202020204" pitchFamily="34" charset="0"/>
            </a:endParaRPr>
          </a:p>
        </p:txBody>
      </p:sp>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ovéPole 7">
            <a:extLst>
              <a:ext uri="{FF2B5EF4-FFF2-40B4-BE49-F238E27FC236}">
                <a16:creationId xmlns:a16="http://schemas.microsoft.com/office/drawing/2014/main" id="{5C9996B2-A36C-4289-AEB0-2A6443C1F3F3}"/>
              </a:ext>
            </a:extLst>
          </p:cNvPr>
          <p:cNvSpPr txBox="1"/>
          <p:nvPr/>
        </p:nvSpPr>
        <p:spPr>
          <a:xfrm>
            <a:off x="226585" y="117634"/>
            <a:ext cx="8212903" cy="1323439"/>
          </a:xfrm>
          <a:prstGeom prst="rect">
            <a:avLst/>
          </a:prstGeom>
          <a:noFill/>
        </p:spPr>
        <p:txBody>
          <a:bodyPr wrap="square" rtlCol="0">
            <a:spAutoFit/>
          </a:bodyPr>
          <a:lstStyle/>
          <a:p>
            <a:endParaRPr lang="cs-CZ" sz="2000" b="1" dirty="0">
              <a:solidFill>
                <a:srgbClr val="7F0102"/>
              </a:solidFill>
              <a:latin typeface="Arial" panose="020B0604020202020204" pitchFamily="34" charset="0"/>
              <a:cs typeface="Arial" panose="020B0604020202020204" pitchFamily="34" charset="0"/>
            </a:endParaRPr>
          </a:p>
          <a:p>
            <a:r>
              <a:rPr lang="cs-CZ" sz="2000" b="1" dirty="0">
                <a:solidFill>
                  <a:srgbClr val="7F0102"/>
                </a:solidFill>
                <a:latin typeface="Arial" panose="020B0604020202020204" pitchFamily="34" charset="0"/>
                <a:cs typeface="Arial" panose="020B0604020202020204" pitchFamily="34" charset="0"/>
              </a:rPr>
              <a:t>DENNÍ OSVĚTLENÍ			Software</a:t>
            </a:r>
          </a:p>
          <a:p>
            <a:r>
              <a:rPr lang="cs-CZ" sz="2000" dirty="0">
                <a:latin typeface="Arial" panose="020B0604020202020204" pitchFamily="34" charset="0"/>
                <a:cs typeface="Arial" panose="020B0604020202020204" pitchFamily="34" charset="0"/>
              </a:rPr>
              <a:t>Stanovení činitele denní osvětlenosti	WDLS 5.0 Astra MS Software</a:t>
            </a:r>
          </a:p>
          <a:p>
            <a:endParaRPr lang="cs-CZ" sz="2000"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149791BC-2FD4-479B-9D68-D8B2CCFBC2D7}"/>
              </a:ext>
            </a:extLst>
          </p:cNvPr>
          <p:cNvPicPr>
            <a:picLocks noChangeAspect="1"/>
          </p:cNvPicPr>
          <p:nvPr/>
        </p:nvPicPr>
        <p:blipFill>
          <a:blip r:embed="rId4"/>
          <a:stretch>
            <a:fillRect/>
          </a:stretch>
        </p:blipFill>
        <p:spPr>
          <a:xfrm>
            <a:off x="5999899" y="1889013"/>
            <a:ext cx="6014663" cy="4190909"/>
          </a:xfrm>
          <a:prstGeom prst="rect">
            <a:avLst/>
          </a:prstGeom>
        </p:spPr>
      </p:pic>
      <p:pic>
        <p:nvPicPr>
          <p:cNvPr id="17" name="Obrázek 16">
            <a:extLst>
              <a:ext uri="{FF2B5EF4-FFF2-40B4-BE49-F238E27FC236}">
                <a16:creationId xmlns:a16="http://schemas.microsoft.com/office/drawing/2014/main" id="{263F409B-5EDE-4D4B-9DFA-BFA684F7D88B}"/>
              </a:ext>
            </a:extLst>
          </p:cNvPr>
          <p:cNvPicPr>
            <a:picLocks noChangeAspect="1"/>
          </p:cNvPicPr>
          <p:nvPr/>
        </p:nvPicPr>
        <p:blipFill>
          <a:blip r:embed="rId5"/>
          <a:stretch>
            <a:fillRect/>
          </a:stretch>
        </p:blipFill>
        <p:spPr>
          <a:xfrm>
            <a:off x="177438" y="1850477"/>
            <a:ext cx="5780140" cy="4150632"/>
          </a:xfrm>
          <a:prstGeom prst="rect">
            <a:avLst/>
          </a:prstGeom>
        </p:spPr>
      </p:pic>
    </p:spTree>
    <p:extLst>
      <p:ext uri="{BB962C8B-B14F-4D97-AF65-F5344CB8AC3E}">
        <p14:creationId xmlns:p14="http://schemas.microsoft.com/office/powerpoint/2010/main" val="266001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3"/>
          <a:stretch>
            <a:fillRect/>
          </a:stretch>
        </p:blipFill>
        <p:spPr>
          <a:xfrm>
            <a:off x="195416" y="6303666"/>
            <a:ext cx="436700" cy="436700"/>
          </a:xfrm>
          <a:prstGeom prst="rect">
            <a:avLst/>
          </a:prstGeom>
        </p:spPr>
      </p:pic>
      <p:sp>
        <p:nvSpPr>
          <p:cNvPr id="12" name="Nadpis 1">
            <a:extLst>
              <a:ext uri="{FF2B5EF4-FFF2-40B4-BE49-F238E27FC236}">
                <a16:creationId xmlns:a16="http://schemas.microsoft.com/office/drawing/2014/main" id="{9DD021BF-BA46-45F6-8798-944728509889}"/>
              </a:ext>
            </a:extLst>
          </p:cNvPr>
          <p:cNvSpPr txBox="1">
            <a:spLocks/>
          </p:cNvSpPr>
          <p:nvPr/>
        </p:nvSpPr>
        <p:spPr>
          <a:xfrm>
            <a:off x="4584700" y="6182024"/>
            <a:ext cx="7559675" cy="755525"/>
          </a:xfrm>
          <a:prstGeom prst="rect">
            <a:avLst/>
          </a:prstGeom>
        </p:spPr>
        <p:txBody>
          <a:bodyPr vert="horz" lIns="113395" tIns="56698" rIns="113395" bIns="56698"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3200" b="1" dirty="0">
                <a:latin typeface="Arial" panose="020B0604020202020204" pitchFamily="34" charset="0"/>
                <a:cs typeface="Arial" panose="020B0604020202020204" pitchFamily="34" charset="0"/>
              </a:rPr>
              <a:t>STAVEBNÍ FYZIKA - METODIKA PRÁCE</a:t>
            </a:r>
            <a:endParaRPr lang="cs-CZ" sz="3200" dirty="0">
              <a:latin typeface="Arial" panose="020B0604020202020204" pitchFamily="34" charset="0"/>
              <a:cs typeface="Arial" panose="020B0604020202020204" pitchFamily="34" charset="0"/>
            </a:endParaRPr>
          </a:p>
        </p:txBody>
      </p:sp>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ovéPole 7">
            <a:extLst>
              <a:ext uri="{FF2B5EF4-FFF2-40B4-BE49-F238E27FC236}">
                <a16:creationId xmlns:a16="http://schemas.microsoft.com/office/drawing/2014/main" id="{5C9996B2-A36C-4289-AEB0-2A6443C1F3F3}"/>
              </a:ext>
            </a:extLst>
          </p:cNvPr>
          <p:cNvSpPr txBox="1"/>
          <p:nvPr/>
        </p:nvSpPr>
        <p:spPr>
          <a:xfrm>
            <a:off x="225701" y="191079"/>
            <a:ext cx="8212903" cy="1631216"/>
          </a:xfrm>
          <a:prstGeom prst="rect">
            <a:avLst/>
          </a:prstGeom>
          <a:noFill/>
        </p:spPr>
        <p:txBody>
          <a:bodyPr wrap="square" rtlCol="0">
            <a:spAutoFit/>
          </a:bodyPr>
          <a:lstStyle/>
          <a:p>
            <a:endParaRPr lang="cs-CZ" sz="2000" b="1" dirty="0">
              <a:solidFill>
                <a:srgbClr val="7F0102"/>
              </a:solidFill>
              <a:latin typeface="Arial" panose="020B0604020202020204" pitchFamily="34" charset="0"/>
              <a:cs typeface="Arial" panose="020B0604020202020204" pitchFamily="34" charset="0"/>
            </a:endParaRPr>
          </a:p>
          <a:p>
            <a:r>
              <a:rPr lang="cs-CZ" sz="2000" b="1" dirty="0">
                <a:solidFill>
                  <a:srgbClr val="7F0102"/>
                </a:solidFill>
                <a:latin typeface="Arial" panose="020B0604020202020204" pitchFamily="34" charset="0"/>
                <a:cs typeface="Arial" panose="020B0604020202020204" pitchFamily="34" charset="0"/>
              </a:rPr>
              <a:t>AKUSTIKA				Výpočty a podklady výrobců</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Výpočet doby dozvuku			</a:t>
            </a:r>
            <a:r>
              <a:rPr lang="cs-CZ" sz="2000" dirty="0" err="1">
                <a:latin typeface="Arial" panose="020B0604020202020204" pitchFamily="34" charset="0"/>
                <a:cs typeface="Arial" panose="020B0604020202020204" pitchFamily="34" charset="0"/>
              </a:rPr>
              <a:t>Sabineho</a:t>
            </a:r>
            <a:r>
              <a:rPr lang="cs-CZ" sz="2000" dirty="0">
                <a:latin typeface="Arial" panose="020B0604020202020204" pitchFamily="34" charset="0"/>
                <a:cs typeface="Arial" panose="020B0604020202020204" pitchFamily="34" charset="0"/>
              </a:rPr>
              <a:t> vztah</a:t>
            </a:r>
          </a:p>
          <a:p>
            <a:r>
              <a:rPr lang="cs-CZ" sz="2000" dirty="0">
                <a:latin typeface="Arial" panose="020B0604020202020204" pitchFamily="34" charset="0"/>
                <a:cs typeface="Arial" panose="020B0604020202020204" pitchFamily="34" charset="0"/>
              </a:rPr>
              <a:t>Vzduchová neprůzvučnost		Technické listy výrobců</a:t>
            </a:r>
          </a:p>
          <a:p>
            <a:r>
              <a:rPr lang="cs-CZ" sz="2000" dirty="0">
                <a:latin typeface="Arial" panose="020B0604020202020204" pitchFamily="34" charset="0"/>
                <a:cs typeface="Arial" panose="020B0604020202020204" pitchFamily="34" charset="0"/>
              </a:rPr>
              <a:t>Kročejová neprůzvučnost		ČSN EN 12354-2</a:t>
            </a:r>
          </a:p>
        </p:txBody>
      </p:sp>
      <p:pic>
        <p:nvPicPr>
          <p:cNvPr id="3" name="Obrázek 2">
            <a:extLst>
              <a:ext uri="{FF2B5EF4-FFF2-40B4-BE49-F238E27FC236}">
                <a16:creationId xmlns:a16="http://schemas.microsoft.com/office/drawing/2014/main" id="{352479E6-4017-45CF-9051-AEF851EC7412}"/>
              </a:ext>
            </a:extLst>
          </p:cNvPr>
          <p:cNvPicPr>
            <a:picLocks noChangeAspect="1"/>
          </p:cNvPicPr>
          <p:nvPr/>
        </p:nvPicPr>
        <p:blipFill>
          <a:blip r:embed="rId4"/>
          <a:stretch>
            <a:fillRect/>
          </a:stretch>
        </p:blipFill>
        <p:spPr>
          <a:xfrm>
            <a:off x="116837" y="3026999"/>
            <a:ext cx="5801725" cy="2938864"/>
          </a:xfrm>
          <a:prstGeom prst="rect">
            <a:avLst/>
          </a:prstGeom>
        </p:spPr>
      </p:pic>
      <p:pic>
        <p:nvPicPr>
          <p:cNvPr id="4" name="Obrázek 3">
            <a:extLst>
              <a:ext uri="{FF2B5EF4-FFF2-40B4-BE49-F238E27FC236}">
                <a16:creationId xmlns:a16="http://schemas.microsoft.com/office/drawing/2014/main" id="{64958F8C-929A-4392-8480-34C47452C097}"/>
              </a:ext>
            </a:extLst>
          </p:cNvPr>
          <p:cNvPicPr>
            <a:picLocks noChangeAspect="1"/>
          </p:cNvPicPr>
          <p:nvPr/>
        </p:nvPicPr>
        <p:blipFill>
          <a:blip r:embed="rId5"/>
          <a:stretch>
            <a:fillRect/>
          </a:stretch>
        </p:blipFill>
        <p:spPr>
          <a:xfrm>
            <a:off x="6104989" y="3048678"/>
            <a:ext cx="5801725" cy="2900863"/>
          </a:xfrm>
          <a:prstGeom prst="rect">
            <a:avLst/>
          </a:prstGeom>
        </p:spPr>
      </p:pic>
      <p:sp>
        <p:nvSpPr>
          <p:cNvPr id="15" name="TextovéPole 14">
            <a:extLst>
              <a:ext uri="{FF2B5EF4-FFF2-40B4-BE49-F238E27FC236}">
                <a16:creationId xmlns:a16="http://schemas.microsoft.com/office/drawing/2014/main" id="{2FD99107-AD80-41EC-9F0D-0399FFEFFE6A}"/>
              </a:ext>
            </a:extLst>
          </p:cNvPr>
          <p:cNvSpPr txBox="1"/>
          <p:nvPr/>
        </p:nvSpPr>
        <p:spPr>
          <a:xfrm>
            <a:off x="73522" y="2594461"/>
            <a:ext cx="11833192" cy="400110"/>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Individuální učebna				       Učebna pro 30 žáků (obsazenost 100%) </a:t>
            </a:r>
          </a:p>
        </p:txBody>
      </p:sp>
    </p:spTree>
    <p:extLst>
      <p:ext uri="{BB962C8B-B14F-4D97-AF65-F5344CB8AC3E}">
        <p14:creationId xmlns:p14="http://schemas.microsoft.com/office/powerpoint/2010/main" val="1446864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5D7E7153-0DC7-4A78-AC89-1665AC212E98}"/>
              </a:ext>
            </a:extLst>
          </p:cNvPr>
          <p:cNvPicPr>
            <a:picLocks noChangeAspect="1"/>
          </p:cNvPicPr>
          <p:nvPr/>
        </p:nvPicPr>
        <p:blipFill>
          <a:blip r:embed="rId3"/>
          <a:stretch>
            <a:fillRect/>
          </a:stretch>
        </p:blipFill>
        <p:spPr>
          <a:xfrm>
            <a:off x="195416" y="6303666"/>
            <a:ext cx="436700" cy="436700"/>
          </a:xfrm>
          <a:prstGeom prst="rect">
            <a:avLst/>
          </a:prstGeom>
        </p:spPr>
      </p:pic>
      <p:sp>
        <p:nvSpPr>
          <p:cNvPr id="12" name="Nadpis 1">
            <a:extLst>
              <a:ext uri="{FF2B5EF4-FFF2-40B4-BE49-F238E27FC236}">
                <a16:creationId xmlns:a16="http://schemas.microsoft.com/office/drawing/2014/main" id="{9DD021BF-BA46-45F6-8798-944728509889}"/>
              </a:ext>
            </a:extLst>
          </p:cNvPr>
          <p:cNvSpPr txBox="1">
            <a:spLocks/>
          </p:cNvSpPr>
          <p:nvPr/>
        </p:nvSpPr>
        <p:spPr>
          <a:xfrm>
            <a:off x="4584700" y="6182024"/>
            <a:ext cx="7559675" cy="755525"/>
          </a:xfrm>
          <a:prstGeom prst="rect">
            <a:avLst/>
          </a:prstGeom>
        </p:spPr>
        <p:txBody>
          <a:bodyPr vert="horz" lIns="113395" tIns="56698" rIns="113395" bIns="5669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cs-CZ" sz="3200" b="1" dirty="0">
                <a:latin typeface="Arial" panose="020B0604020202020204" pitchFamily="34" charset="0"/>
                <a:cs typeface="Arial" panose="020B0604020202020204" pitchFamily="34" charset="0"/>
              </a:rPr>
              <a:t>STAVEBNÍ FYZIKA – VÝSLEDKY</a:t>
            </a:r>
            <a:endParaRPr lang="cs-CZ" sz="3200" dirty="0">
              <a:solidFill>
                <a:srgbClr val="7F0102"/>
              </a:solidFill>
              <a:latin typeface="Arial" panose="020B0604020202020204" pitchFamily="34" charset="0"/>
              <a:cs typeface="Arial" panose="020B0604020202020204" pitchFamily="34" charset="0"/>
            </a:endParaRPr>
          </a:p>
        </p:txBody>
      </p:sp>
      <p:cxnSp>
        <p:nvCxnSpPr>
          <p:cNvPr id="13" name="Přímá spojnice 12">
            <a:extLst>
              <a:ext uri="{FF2B5EF4-FFF2-40B4-BE49-F238E27FC236}">
                <a16:creationId xmlns:a16="http://schemas.microsoft.com/office/drawing/2014/main" id="{A13264CC-BFCD-4E14-8A98-23E589B87688}"/>
              </a:ext>
            </a:extLst>
          </p:cNvPr>
          <p:cNvCxnSpPr>
            <a:cxnSpLocks/>
          </p:cNvCxnSpPr>
          <p:nvPr/>
        </p:nvCxnSpPr>
        <p:spPr>
          <a:xfrm flipH="1">
            <a:off x="195416" y="6275548"/>
            <a:ext cx="11819147" cy="0"/>
          </a:xfrm>
          <a:prstGeom prst="line">
            <a:avLst/>
          </a:prstGeom>
          <a:ln w="12700"/>
        </p:spPr>
        <p:style>
          <a:lnRef idx="1">
            <a:schemeClr val="dk1"/>
          </a:lnRef>
          <a:fillRef idx="0">
            <a:schemeClr val="dk1"/>
          </a:fillRef>
          <a:effectRef idx="0">
            <a:schemeClr val="dk1"/>
          </a:effectRef>
          <a:fontRef idx="minor">
            <a:schemeClr val="tx1"/>
          </a:fontRef>
        </p:style>
      </p:cxnSp>
      <p:sp>
        <p:nvSpPr>
          <p:cNvPr id="7" name="Obdélník 6">
            <a:extLst>
              <a:ext uri="{FF2B5EF4-FFF2-40B4-BE49-F238E27FC236}">
                <a16:creationId xmlns:a16="http://schemas.microsoft.com/office/drawing/2014/main" id="{765AFD12-1A89-4A30-A4E3-13FA7BCAE335}"/>
              </a:ext>
            </a:extLst>
          </p:cNvPr>
          <p:cNvSpPr/>
          <p:nvPr/>
        </p:nvSpPr>
        <p:spPr>
          <a:xfrm>
            <a:off x="0" y="4527"/>
            <a:ext cx="2605177" cy="6182024"/>
          </a:xfrm>
          <a:prstGeom prst="rect">
            <a:avLst/>
          </a:prstGeom>
          <a:pattFill prst="ltUpDiag">
            <a:fgClr>
              <a:srgbClr val="93000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TextovéPole 7">
            <a:extLst>
              <a:ext uri="{FF2B5EF4-FFF2-40B4-BE49-F238E27FC236}">
                <a16:creationId xmlns:a16="http://schemas.microsoft.com/office/drawing/2014/main" id="{5C9996B2-A36C-4289-AEB0-2A6443C1F3F3}"/>
              </a:ext>
            </a:extLst>
          </p:cNvPr>
          <p:cNvSpPr txBox="1"/>
          <p:nvPr/>
        </p:nvSpPr>
        <p:spPr>
          <a:xfrm>
            <a:off x="2794959" y="191079"/>
            <a:ext cx="9349416" cy="5786199"/>
          </a:xfrm>
          <a:prstGeom prst="rect">
            <a:avLst/>
          </a:prstGeom>
          <a:noFill/>
        </p:spPr>
        <p:txBody>
          <a:bodyPr wrap="square" rtlCol="0">
            <a:spAutoFit/>
          </a:bodyPr>
          <a:lstStyle/>
          <a:p>
            <a:r>
              <a:rPr lang="cs-CZ" sz="2000" b="1" dirty="0">
                <a:solidFill>
                  <a:srgbClr val="7F0102"/>
                </a:solidFill>
                <a:latin typeface="Arial" panose="020B0604020202020204" pitchFamily="34" charset="0"/>
                <a:cs typeface="Arial" panose="020B0604020202020204" pitchFamily="34" charset="0"/>
              </a:rPr>
              <a:t>TEPELNÁ TECHNIKA	</a:t>
            </a:r>
          </a:p>
          <a:p>
            <a:r>
              <a:rPr lang="cs-CZ" b="1" dirty="0">
                <a:latin typeface="Arial" panose="020B0604020202020204" pitchFamily="34" charset="0"/>
                <a:cs typeface="Arial" panose="020B0604020202020204" pitchFamily="34" charset="0"/>
              </a:rPr>
              <a:t>Vyhovuje požadavkům normy ČSN 0540–2 </a:t>
            </a:r>
          </a:p>
          <a:p>
            <a:pPr marL="342900" indent="-342900">
              <a:buFontTx/>
              <a:buChar char="-"/>
            </a:pPr>
            <a:r>
              <a:rPr lang="cs-CZ" dirty="0">
                <a:latin typeface="Arial" panose="020B0604020202020204" pitchFamily="34" charset="0"/>
                <a:cs typeface="Arial" panose="020B0604020202020204" pitchFamily="34" charset="0"/>
              </a:rPr>
              <a:t>Součinitel prostupu tepla</a:t>
            </a:r>
          </a:p>
          <a:p>
            <a:pPr marL="342900" indent="-342900">
              <a:buFontTx/>
              <a:buChar char="-"/>
            </a:pPr>
            <a:r>
              <a:rPr lang="cs-CZ" dirty="0">
                <a:latin typeface="Arial" panose="020B0604020202020204" pitchFamily="34" charset="0"/>
                <a:cs typeface="Arial" panose="020B0604020202020204" pitchFamily="34" charset="0"/>
              </a:rPr>
              <a:t>Kritický teplotní faktor</a:t>
            </a:r>
          </a:p>
          <a:p>
            <a:pPr marL="342900" indent="-342900">
              <a:buFontTx/>
              <a:buChar char="-"/>
            </a:pPr>
            <a:r>
              <a:rPr lang="cs-CZ" dirty="0">
                <a:latin typeface="Arial" panose="020B0604020202020204" pitchFamily="34" charset="0"/>
                <a:cs typeface="Arial" panose="020B0604020202020204" pitchFamily="34" charset="0"/>
              </a:rPr>
              <a:t>Šíření vlhkosti konstrukcí</a:t>
            </a:r>
          </a:p>
          <a:p>
            <a:pPr marL="342900" indent="-342900">
              <a:buFontTx/>
              <a:buChar char="-"/>
            </a:pPr>
            <a:r>
              <a:rPr lang="cs-CZ" dirty="0">
                <a:latin typeface="Arial" panose="020B0604020202020204" pitchFamily="34" charset="0"/>
                <a:cs typeface="Arial" panose="020B0604020202020204" pitchFamily="34" charset="0"/>
              </a:rPr>
              <a:t>Lineární činitel prostupu tepla</a:t>
            </a:r>
          </a:p>
          <a:p>
            <a:pPr marL="342900" indent="-342900">
              <a:buFontTx/>
              <a:buChar char="-"/>
            </a:pPr>
            <a:r>
              <a:rPr lang="cs-CZ" dirty="0">
                <a:latin typeface="Arial" panose="020B0604020202020204" pitchFamily="34" charset="0"/>
                <a:cs typeface="Arial" panose="020B0604020202020204" pitchFamily="34" charset="0"/>
              </a:rPr>
              <a:t>Pokles dotykové teploty</a:t>
            </a:r>
          </a:p>
          <a:p>
            <a:pPr marL="342900" indent="-342900">
              <a:buFontTx/>
              <a:buChar char="-"/>
            </a:pPr>
            <a:r>
              <a:rPr lang="cs-CZ" dirty="0">
                <a:latin typeface="Arial" panose="020B0604020202020204" pitchFamily="34" charset="0"/>
                <a:cs typeface="Arial" panose="020B0604020202020204" pitchFamily="34" charset="0"/>
              </a:rPr>
              <a:t>Tepelná stabilita místnosti v letním období</a:t>
            </a:r>
          </a:p>
          <a:p>
            <a:pPr marL="342900" indent="-342900">
              <a:buFontTx/>
              <a:buChar char="-"/>
            </a:pPr>
            <a:r>
              <a:rPr lang="cs-CZ" b="1" dirty="0">
                <a:latin typeface="Arial" panose="020B0604020202020204" pitchFamily="34" charset="0"/>
                <a:cs typeface="Arial" panose="020B0604020202020204" pitchFamily="34" charset="0"/>
              </a:rPr>
              <a:t>Pasivní standard objektu</a:t>
            </a:r>
          </a:p>
          <a:p>
            <a:endParaRPr lang="cs-CZ" sz="2000" b="1" dirty="0">
              <a:solidFill>
                <a:srgbClr val="7F0102"/>
              </a:solidFill>
              <a:latin typeface="Arial" panose="020B0604020202020204" pitchFamily="34" charset="0"/>
              <a:cs typeface="Arial" panose="020B0604020202020204" pitchFamily="34" charset="0"/>
            </a:endParaRPr>
          </a:p>
          <a:p>
            <a:r>
              <a:rPr lang="cs-CZ" sz="2000" b="1" dirty="0">
                <a:solidFill>
                  <a:srgbClr val="7F0102"/>
                </a:solidFill>
                <a:latin typeface="Arial" panose="020B0604020202020204" pitchFamily="34" charset="0"/>
                <a:cs typeface="Arial" panose="020B0604020202020204" pitchFamily="34" charset="0"/>
              </a:rPr>
              <a:t>DENNÍ OSVĚTLENÍ</a:t>
            </a:r>
          </a:p>
          <a:p>
            <a:r>
              <a:rPr lang="cs-CZ" b="1" dirty="0">
                <a:latin typeface="Arial" panose="020B0604020202020204" pitchFamily="34" charset="0"/>
                <a:cs typeface="Arial" panose="020B0604020202020204" pitchFamily="34" charset="0"/>
              </a:rPr>
              <a:t>Vyhovuje požadavkům normy ČSN 73 0580-3</a:t>
            </a:r>
          </a:p>
          <a:p>
            <a:pPr marL="342900" indent="-342900">
              <a:buFontTx/>
              <a:buChar char="-"/>
            </a:pPr>
            <a:r>
              <a:rPr lang="cs-CZ" dirty="0">
                <a:latin typeface="Arial" panose="020B0604020202020204" pitchFamily="34" charset="0"/>
                <a:cs typeface="Arial" panose="020B0604020202020204" pitchFamily="34" charset="0"/>
              </a:rPr>
              <a:t>Činitel denní osvětlenosti</a:t>
            </a:r>
          </a:p>
          <a:p>
            <a:endParaRPr lang="cs-CZ" sz="2000" dirty="0">
              <a:latin typeface="Arial" panose="020B0604020202020204" pitchFamily="34" charset="0"/>
              <a:cs typeface="Arial" panose="020B0604020202020204" pitchFamily="34" charset="0"/>
            </a:endParaRPr>
          </a:p>
          <a:p>
            <a:r>
              <a:rPr lang="cs-CZ" sz="2000" b="1" dirty="0">
                <a:solidFill>
                  <a:srgbClr val="7F0102"/>
                </a:solidFill>
                <a:latin typeface="Arial" panose="020B0604020202020204" pitchFamily="34" charset="0"/>
                <a:cs typeface="Arial" panose="020B0604020202020204" pitchFamily="34" charset="0"/>
              </a:rPr>
              <a:t>AKUSTIKA</a:t>
            </a:r>
            <a:endParaRPr lang="cs-CZ" b="1" dirty="0">
              <a:solidFill>
                <a:srgbClr val="7F0102"/>
              </a:solidFill>
              <a:latin typeface="Arial" panose="020B0604020202020204" pitchFamily="34" charset="0"/>
              <a:cs typeface="Arial" panose="020B0604020202020204" pitchFamily="34" charset="0"/>
            </a:endParaRPr>
          </a:p>
          <a:p>
            <a:r>
              <a:rPr lang="cs-CZ" b="1" dirty="0">
                <a:latin typeface="Arial" panose="020B0604020202020204" pitchFamily="34" charset="0"/>
                <a:cs typeface="Arial" panose="020B0604020202020204" pitchFamily="34" charset="0"/>
              </a:rPr>
              <a:t>Vyhovuje požadavkům norem ČSN 73 0532 a ČSN 73 0527</a:t>
            </a:r>
          </a:p>
          <a:p>
            <a:pPr marL="285750" indent="-285750">
              <a:buFontTx/>
              <a:buChar char="-"/>
            </a:pPr>
            <a:r>
              <a:rPr lang="cs-CZ" dirty="0">
                <a:latin typeface="Arial" panose="020B0604020202020204" pitchFamily="34" charset="0"/>
                <a:cs typeface="Arial" panose="020B0604020202020204" pitchFamily="34" charset="0"/>
              </a:rPr>
              <a:t>Vzduchová neprůzvučnost</a:t>
            </a:r>
          </a:p>
          <a:p>
            <a:pPr marL="285750" indent="-285750">
              <a:buFontTx/>
              <a:buChar char="-"/>
            </a:pPr>
            <a:r>
              <a:rPr lang="cs-CZ" dirty="0">
                <a:latin typeface="Arial" panose="020B0604020202020204" pitchFamily="34" charset="0"/>
                <a:cs typeface="Arial" panose="020B0604020202020204" pitchFamily="34" charset="0"/>
              </a:rPr>
              <a:t>Kročejová neprůzvučnost</a:t>
            </a:r>
          </a:p>
          <a:p>
            <a:pPr marL="285750" indent="-285750">
              <a:buFontTx/>
              <a:buChar char="-"/>
            </a:pPr>
            <a:r>
              <a:rPr lang="cs-CZ" dirty="0">
                <a:latin typeface="Arial" panose="020B0604020202020204" pitchFamily="34" charset="0"/>
                <a:cs typeface="Arial" panose="020B0604020202020204" pitchFamily="34" charset="0"/>
              </a:rPr>
              <a:t>Doba dozvuku</a:t>
            </a:r>
          </a:p>
          <a:p>
            <a:endParaRPr lang="cs-CZ" b="1" dirty="0">
              <a:solidFill>
                <a:srgbClr val="7F01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57737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2684</TotalTime>
  <Words>621</Words>
  <Application>Microsoft Office PowerPoint</Application>
  <PresentationFormat>Širokoúhlá obrazovka</PresentationFormat>
  <Paragraphs>119</Paragraphs>
  <Slides>13</Slides>
  <Notes>5</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13</vt:i4>
      </vt:variant>
    </vt:vector>
  </HeadingPairs>
  <TitlesOfParts>
    <vt:vector size="17" baseType="lpstr">
      <vt:lpstr>Arial</vt:lpstr>
      <vt:lpstr>Calibri</vt:lpstr>
      <vt:lpstr>Calibri Light</vt:lpstr>
      <vt:lpstr>Motiv Office</vt:lpstr>
      <vt:lpstr>NÁVRH ZÁKLADNÍ UMĚLECKÉ ŠKOLY S NÍZKOU SPOTŘEBOU ENERGIE Vypracoval:   Bc. Filip Slavík Vedoucí:  Ing. Michal Kraus, Ph.D. Oponent:  Ing. eg. Ing. Petra Machová Akademický rok:  2020/21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Filip Slavík</dc:creator>
  <cp:lastModifiedBy>Filip Slavík</cp:lastModifiedBy>
  <cp:revision>80</cp:revision>
  <cp:lastPrinted>2019-06-17T20:07:09Z</cp:lastPrinted>
  <dcterms:created xsi:type="dcterms:W3CDTF">2019-06-16T15:49:39Z</dcterms:created>
  <dcterms:modified xsi:type="dcterms:W3CDTF">2021-02-02T10:42:57Z</dcterms:modified>
</cp:coreProperties>
</file>