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84" r:id="rId4"/>
    <p:sldId id="259" r:id="rId5"/>
    <p:sldId id="285" r:id="rId6"/>
    <p:sldId id="260" r:id="rId7"/>
    <p:sldId id="261" r:id="rId8"/>
    <p:sldId id="262" r:id="rId9"/>
    <p:sldId id="296" r:id="rId10"/>
    <p:sldId id="265" r:id="rId11"/>
    <p:sldId id="268" r:id="rId12"/>
    <p:sldId id="302" r:id="rId13"/>
    <p:sldId id="263" r:id="rId14"/>
    <p:sldId id="297" r:id="rId15"/>
    <p:sldId id="264" r:id="rId16"/>
    <p:sldId id="298" r:id="rId17"/>
    <p:sldId id="270" r:id="rId18"/>
    <p:sldId id="303" r:id="rId19"/>
    <p:sldId id="286" r:id="rId20"/>
    <p:sldId id="304" r:id="rId21"/>
    <p:sldId id="271" r:id="rId22"/>
    <p:sldId id="301" r:id="rId23"/>
    <p:sldId id="275" r:id="rId24"/>
    <p:sldId id="305" r:id="rId25"/>
    <p:sldId id="299" r:id="rId26"/>
    <p:sldId id="300" r:id="rId27"/>
    <p:sldId id="280" r:id="rId28"/>
    <p:sldId id="281" r:id="rId29"/>
    <p:sldId id="283" r:id="rId30"/>
    <p:sldId id="282" r:id="rId3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0" autoAdjust="0"/>
    <p:restoredTop sz="92015" autoAdjust="0"/>
  </p:normalViewPr>
  <p:slideViewPr>
    <p:cSldViewPr>
      <p:cViewPr varScale="1">
        <p:scale>
          <a:sx n="81" d="100"/>
          <a:sy n="81" d="100"/>
        </p:scale>
        <p:origin x="93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808CB729-9B7B-496A-93F2-EF8471C03393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9BA5F47-5D90-491A-BFE6-2B6D6ABC75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81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F6E46-E8C3-4ED4-AF77-206221D59A1B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2BEA1-505A-48CD-BC8F-F275297026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19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2BEA1-505A-48CD-BC8F-F275297026A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15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2BEA1-505A-48CD-BC8F-F275297026A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1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73D-FDCC-49A6-8F66-528E1654CB1B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73D-FDCC-49A6-8F66-528E1654CB1B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73D-FDCC-49A6-8F66-528E1654CB1B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73D-FDCC-49A6-8F66-528E1654CB1B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73D-FDCC-49A6-8F66-528E1654CB1B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73D-FDCC-49A6-8F66-528E1654CB1B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73D-FDCC-49A6-8F66-528E1654CB1B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73D-FDCC-49A6-8F66-528E1654CB1B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73D-FDCC-49A6-8F66-528E1654CB1B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73D-FDCC-49A6-8F66-528E1654CB1B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73D-FDCC-49A6-8F66-528E1654CB1B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40F473D-FDCC-49A6-8F66-528E1654CB1B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F86A90-2FDC-4226-8654-1F9C06EBAD96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857" y="853822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06911" y="2553950"/>
            <a:ext cx="792958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novostavby zadaného objektu v rozsahu projektu pro provedení stavby”</a:t>
            </a:r>
            <a:endParaRPr kumimoji="0" lang="cs-CZ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59632" y="4576192"/>
            <a:ext cx="777686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diplomové </a:t>
            </a:r>
            <a:r>
              <a:rPr kumimoji="0" lang="cs-CZ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práce:       </a:t>
            </a:r>
            <a:r>
              <a:rPr kumimoji="0" lang="cs-CZ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 Jan Kratochvíl (14505)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 diplomové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cs-CZ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práce:    </a:t>
            </a:r>
            <a:r>
              <a:rPr lang="cs-CZ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doc. Dr. Ing. Luboš </a:t>
            </a:r>
            <a:r>
              <a:rPr lang="cs-CZ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Podolka</a:t>
            </a:r>
            <a:endParaRPr lang="cs-CZ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Oponent diplomové práce:   </a:t>
            </a:r>
            <a:r>
              <a:rPr lang="cs-CZ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Jan </a:t>
            </a:r>
            <a:r>
              <a:rPr lang="cs-CZ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Zugárek</a:t>
            </a:r>
            <a:endParaRPr kumimoji="0" lang="cs-CZ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Českých Budějovicích,  prosinec 2020</a:t>
            </a:r>
            <a:endParaRPr kumimoji="0" lang="cs-CZ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63689" y="214290"/>
            <a:ext cx="71660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Vysoká škola technická a ekonomická </a:t>
            </a:r>
          </a:p>
          <a:p>
            <a:pPr algn="ctr"/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Českých Budějovicích 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398648" y="1357296"/>
            <a:ext cx="427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Ústav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technicko-technologický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07026" y="2041059"/>
            <a:ext cx="4458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OBHAJOBA DIPLOMOVÉ PRÁCE</a:t>
            </a:r>
          </a:p>
        </p:txBody>
      </p:sp>
    </p:spTree>
    <p:extLst>
      <p:ext uri="{BB962C8B-B14F-4D97-AF65-F5344CB8AC3E}">
        <p14:creationId xmlns:p14="http://schemas.microsoft.com/office/powerpoint/2010/main" val="2213589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 nízkoenergetické stavby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15616" y="1056412"/>
            <a:ext cx="802838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772" lvl="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0000"/>
              <a:buFont typeface="Tahoma" panose="020B0604030504040204" pitchFamily="34" charset="0"/>
              <a:buChar char="●"/>
            </a:pPr>
            <a:r>
              <a:rPr lang="cs-CZ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Tvarová jednoduchost</a:t>
            </a:r>
          </a:p>
          <a:p>
            <a:pPr marL="118872" lv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cs-CZ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cs-CZ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(krychlové </a:t>
            </a:r>
            <a:r>
              <a:rPr lang="cs-CZ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tvary, plochá střecha bez podsklepení)</a:t>
            </a:r>
          </a:p>
          <a:p>
            <a:pPr marL="461772" lvl="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0000"/>
              <a:buFont typeface="Tahoma" panose="020B0604030504040204" pitchFamily="34" charset="0"/>
              <a:buChar char="●"/>
            </a:pPr>
            <a:r>
              <a:rPr lang="cs-CZ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Maximální eliminace tepelných mostů</a:t>
            </a:r>
          </a:p>
          <a:p>
            <a:pPr marL="118872" lv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cs-CZ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cs-CZ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(eliminace </a:t>
            </a:r>
            <a:r>
              <a:rPr lang="cs-CZ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balkónů a konstrukcí prostupujících pláštěm)</a:t>
            </a:r>
          </a:p>
          <a:p>
            <a:pPr marL="461772" lvl="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0000"/>
              <a:buFont typeface="Tahoma" panose="020B0604030504040204" pitchFamily="34" charset="0"/>
              <a:buChar char="●"/>
            </a:pPr>
            <a:r>
              <a:rPr lang="cs-CZ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 konstrukcí s nejlepším součinitelem prostupu tepla</a:t>
            </a:r>
          </a:p>
          <a:p>
            <a:pPr marL="118872" lvl="0">
              <a:spcAft>
                <a:spcPts val="600"/>
              </a:spcAft>
              <a:buSzPct val="80000"/>
            </a:pPr>
            <a:r>
              <a:rPr lang="cs-CZ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	</a:t>
            </a:r>
            <a:r>
              <a:rPr lang="cs-CZ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(materiály s  výbornými </a:t>
            </a:r>
            <a:r>
              <a:rPr lang="cs-CZ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izolačními vlastnostmi)</a:t>
            </a:r>
          </a:p>
          <a:p>
            <a:pPr marL="461772" lvl="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0000"/>
              <a:buFont typeface="Tahoma" panose="020B0604030504040204" pitchFamily="34" charset="0"/>
              <a:buChar char="●"/>
            </a:pPr>
            <a:r>
              <a:rPr lang="cs-CZ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Orientace objektu</a:t>
            </a:r>
          </a:p>
          <a:p>
            <a:pPr marL="118872" lv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cs-CZ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cs-CZ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(obytné </a:t>
            </a:r>
            <a:r>
              <a:rPr lang="cs-CZ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místnosti s okny orientovány na jižní strany)</a:t>
            </a:r>
          </a:p>
          <a:p>
            <a:pPr marL="461772" lvl="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0000"/>
              <a:buFont typeface="Tahoma" panose="020B0604030504040204" pitchFamily="34" charset="0"/>
              <a:buChar char="●"/>
            </a:pPr>
            <a:r>
              <a:rPr lang="cs-CZ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 vhodné </a:t>
            </a:r>
            <a:r>
              <a:rPr lang="cs-CZ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rekuperační VZT jednotky</a:t>
            </a:r>
            <a:endParaRPr lang="cs-CZ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8872" lv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cs-CZ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(jednotka </a:t>
            </a:r>
            <a:r>
              <a:rPr lang="cs-CZ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vysokou účinností  získávání odpadního tepla</a:t>
            </a:r>
            <a:r>
              <a:rPr lang="cs-CZ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38912" lvl="0" indent="-320040">
              <a:buClr>
                <a:srgbClr val="F0AD00"/>
              </a:buClr>
              <a:buSzPct val="80000"/>
            </a:pPr>
            <a:endParaRPr lang="cs-CZ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93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Materiálové a konstrukční řešení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428736"/>
            <a:ext cx="8172400" cy="542926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Základy: 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ŽB monolitická deska podporovaná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vrtanými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pilotami</a:t>
            </a:r>
          </a:p>
          <a:p>
            <a:pPr>
              <a:spcAft>
                <a:spcPts val="600"/>
              </a:spcAft>
            </a:pPr>
            <a: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Nosná konstrukce: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monolitický ŽB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sloupový systém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kombinovaný se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ztužujícími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stěnami </a:t>
            </a:r>
          </a:p>
          <a:p>
            <a:pPr>
              <a:spcAft>
                <a:spcPts val="600"/>
              </a:spcAft>
            </a:pP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Stěny: </a:t>
            </a:r>
          </a:p>
          <a:p>
            <a:pPr lvl="1">
              <a:spcAft>
                <a:spcPts val="600"/>
              </a:spcAft>
            </a:pPr>
            <a:r>
              <a:rPr lang="cs-CZ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Obvodové výplňové zdivo 	HELUZ UNI 25 </a:t>
            </a:r>
          </a:p>
          <a:p>
            <a:pPr lvl="1">
              <a:spcAft>
                <a:spcPts val="600"/>
              </a:spcAft>
            </a:pPr>
            <a:r>
              <a:rPr lang="cs-CZ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Vnitřní zdivo      		HELUZ AKU 17,5</a:t>
            </a:r>
          </a:p>
          <a:p>
            <a:pPr lvl="1">
              <a:spcAft>
                <a:spcPts val="600"/>
              </a:spcAft>
            </a:pPr>
            <a:r>
              <a:rPr lang="cs-CZ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Příčky 			   HELUZ 11,5 a 7,5, SDK příčky</a:t>
            </a:r>
          </a:p>
          <a:p>
            <a:pPr>
              <a:spcAft>
                <a:spcPts val="1200"/>
              </a:spcAft>
            </a:pP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Stropní konstrukce: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ŽB monolitická deska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250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</a:t>
            </a:r>
          </a:p>
          <a:p>
            <a:pPr>
              <a:spcAft>
                <a:spcPts val="1200"/>
              </a:spcAft>
            </a:pP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Schodiště: 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ŽB</a:t>
            </a: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monolitická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ramena a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mezi podesty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91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Materiálové a konstrukční řešení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428736"/>
            <a:ext cx="8172400" cy="542926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Střešní </a:t>
            </a:r>
            <a: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konstrukce: </a:t>
            </a: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plochá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střecha, </a:t>
            </a:r>
            <a:r>
              <a:rPr lang="sv-S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polystyrén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EPS 150S </a:t>
            </a:r>
            <a:r>
              <a:rPr lang="sv-S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tl. min. 250 </a:t>
            </a:r>
            <a:r>
              <a:rPr lang="sv-S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Krov tělocvična:   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zastřešeno sedlovými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plnostěnnými lepenými dřevěnými vazníky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Výplně otvorů:     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hliníková okna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vstupní dveře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izolačními dvojskly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Tepelné izolace:  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kontaktní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zateplovací systém EPS-F tl.160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</a:t>
            </a:r>
          </a:p>
          <a:p>
            <a:pPr>
              <a:spcAft>
                <a:spcPts val="1200"/>
              </a:spcAft>
            </a:pPr>
            <a:r>
              <a:rPr 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Úprava povrchů: 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vnitřní štukové a sádrové omítky, vnější tenkovrstvá omítka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Baumit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Granopor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87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-2067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Architektonické řešení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859" y="2564904"/>
            <a:ext cx="3921600" cy="42227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270" y="3645024"/>
            <a:ext cx="1573800" cy="3621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988" y="980728"/>
            <a:ext cx="3895682" cy="43651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475" y="1684070"/>
            <a:ext cx="1573800" cy="4203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8475" y="6426177"/>
            <a:ext cx="428585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0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-2067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Architektonické řešení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22" y="1268760"/>
            <a:ext cx="3844200" cy="43585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256595"/>
            <a:ext cx="2012400" cy="3686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014" y="1516938"/>
            <a:ext cx="3549049" cy="221651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495" y="1185360"/>
            <a:ext cx="1573800" cy="38153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771" y="4653136"/>
            <a:ext cx="3541051" cy="141135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7194" y="4227586"/>
            <a:ext cx="1599600" cy="40093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736" y="6450522"/>
            <a:ext cx="428585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87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Architektonické řešení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06380" y="5805264"/>
            <a:ext cx="4918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Tahoma" panose="020B0604030504040204" pitchFamily="34" charset="0"/>
              <a:buChar char="●"/>
            </a:pP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Okna orientována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jižní </a:t>
            </a: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strany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Tahoma" panose="020B0604030504040204" pitchFamily="34" charset="0"/>
              <a:buChar char="●"/>
            </a:pP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Tvarová jednoduchost objektu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748" y="1426268"/>
            <a:ext cx="6239989" cy="20478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035506"/>
            <a:ext cx="1548000" cy="3621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568" y="3757400"/>
            <a:ext cx="6195097" cy="21603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113" y="3514935"/>
            <a:ext cx="1806000" cy="3233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3417494"/>
            <a:ext cx="4285859" cy="32921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4551" y="5871839"/>
            <a:ext cx="428585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16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Architektonické řešení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06380" y="5805264"/>
            <a:ext cx="697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Tahoma" panose="020B0604030504040204" pitchFamily="34" charset="0"/>
              <a:buChar char="●"/>
            </a:pP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Okna orientována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západní a východní stranu</a:t>
            </a:r>
            <a:endParaRPr lang="pl-PL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Tahoma" panose="020B0604030504040204" pitchFamily="34" charset="0"/>
              <a:buChar char="●"/>
            </a:pP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Tvarová jednoduchost objektu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546" y="1403587"/>
            <a:ext cx="6801139" cy="205911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279" y="1120830"/>
            <a:ext cx="1857600" cy="31686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079" y="3723290"/>
            <a:ext cx="6621571" cy="205349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380" y="3431058"/>
            <a:ext cx="2038200" cy="3492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3878" y="3428390"/>
            <a:ext cx="4285859" cy="32921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3878" y="5640657"/>
            <a:ext cx="428585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44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0"/>
            <a:ext cx="7783832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Stavební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řešení - BUDOVA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87624" y="623731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PŮDORYS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1.NP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399" y="1176403"/>
            <a:ext cx="8178601" cy="46366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5125373"/>
            <a:ext cx="1380300" cy="144206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369764"/>
            <a:ext cx="428585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67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0"/>
            <a:ext cx="7783832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Stavební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řešení - TĚLOCVIČNA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42976" y="6237312"/>
            <a:ext cx="22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PŮDORYS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1.NP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895844"/>
            <a:ext cx="6192001" cy="53414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328" y="4603832"/>
            <a:ext cx="1563480" cy="16334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6369764"/>
            <a:ext cx="428585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12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0"/>
            <a:ext cx="7783832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Stavební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řešení - ŘEZ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15616" y="6165304"/>
            <a:ext cx="129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ŘEZ B-B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39" y="1508671"/>
            <a:ext cx="8046505" cy="32298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4763325"/>
            <a:ext cx="1393200" cy="1513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5" y="1508671"/>
            <a:ext cx="360040" cy="5486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4961753"/>
            <a:ext cx="428585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46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OBSAH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340768"/>
            <a:ext cx="8028384" cy="551723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a důvody k výběru tématu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práce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Použité metody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Umístění stavby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Údaje o stavbě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Osazení stavby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Materiálové a konstrukční řešení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Architektonicko-stavební řešení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Posouzení navržených skladeb obálky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TEPLO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Požárně bezpečnostní řešení</a:t>
            </a: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Technika prostředí staveb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Zařízení staveniště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Doplňující dotazy vedoucího a oponenta práce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57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0"/>
            <a:ext cx="7783832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Stavební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řešení - detail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15616" y="6165304"/>
            <a:ext cx="314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01 - DETAIL ATIKY 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16562"/>
            <a:ext cx="5051641" cy="45525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028" y="3212976"/>
            <a:ext cx="2298780" cy="229049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5669096"/>
            <a:ext cx="428585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62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070" y="917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Skladby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obálky budovy TEPLO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72606" y="4212015"/>
            <a:ext cx="6990034" cy="469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172606" y="146437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01a – SKLADBA STŘECHA - BUDOVA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158735" y="1463503"/>
            <a:ext cx="700390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35" y="2111735"/>
            <a:ext cx="7275602" cy="892400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1157592" y="418967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02a – SKLADBA STŘECHA - TĚLOCVIČNA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91" y="4915217"/>
            <a:ext cx="7275602" cy="8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68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070" y="917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Skladby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obálky budovy TEPLO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99070" y="4329615"/>
            <a:ext cx="6990034" cy="469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145434" y="1424291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01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OBVODOVÝ PLÁŠŤ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158735" y="1463503"/>
            <a:ext cx="7085673" cy="489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05" y="2154868"/>
            <a:ext cx="7275602" cy="84390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1158735" y="4302883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04b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PODLAHA 1.NP - BUDOVA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513" y="5072840"/>
            <a:ext cx="7198202" cy="8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49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Požárně bezpečnostní řešení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000108"/>
            <a:ext cx="8100392" cy="585789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Každé patro tvoří samostatný požární úsek vyjma šachet, únikových schodišť a cest, sociálních zařízení, jídelny, salónku, tělocvičny, šaten, kotelny, UPS místnosti, elektro-rozvodny</a:t>
            </a:r>
          </a:p>
          <a:p>
            <a:pPr>
              <a:spcAft>
                <a:spcPts val="600"/>
              </a:spcAft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Chráněné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únikové cesty CHÚC A, CHÚC B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schodiště (1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navržená jako zásahová cesta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Vybavení objektu z hlediska PBŘ:</a:t>
            </a:r>
            <a:endParaRPr lang="cs-CZ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Hasící přístroje</a:t>
            </a:r>
          </a:p>
          <a:p>
            <a:pPr lvl="1"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Hydrantový systém – vnitřní požární vodovod</a:t>
            </a:r>
          </a:p>
          <a:p>
            <a:pPr lvl="1"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Vnější hydranty – vnější požární vodovod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Příjezdová zásahová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komunikace pro HZS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600"/>
              </a:spcAft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23261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Požárně bezpečnostní řešení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000108"/>
            <a:ext cx="8100392" cy="585789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Další vybavení objektu z hlediska PBŘ:</a:t>
            </a:r>
            <a:endParaRPr lang="cs-CZ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Vypínání el. energie objektu při požáru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„CENTRAL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STOP“ a „TOTAL STOP“</a:t>
            </a:r>
          </a:p>
          <a:p>
            <a:pPr lvl="1"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Náhradní zdroje pro požární zařízení - ventilátory CHÚC a SOZ</a:t>
            </a:r>
          </a:p>
          <a:p>
            <a:pPr lvl="1"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Nouzové osvětlení</a:t>
            </a:r>
          </a:p>
          <a:p>
            <a:pPr lvl="1"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Elektrická požární signalizace</a:t>
            </a:r>
          </a:p>
          <a:p>
            <a:pPr lvl="1"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Lokální detekce požáru pro aktivaci SOZ</a:t>
            </a:r>
          </a:p>
          <a:p>
            <a:pPr lvl="1"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Domácí rozhlas s nuceným poslechem</a:t>
            </a:r>
          </a:p>
          <a:p>
            <a:pPr lvl="1"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Bezpečnostní tabulky - označení pro směry úniku, HP, hydrant, HUP, hlavní uzávěry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600"/>
              </a:spcAft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33196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Technika prostředí staveb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000108"/>
            <a:ext cx="8100392" cy="5857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Vytápění a ohřev TUV</a:t>
            </a:r>
          </a:p>
          <a:p>
            <a:pPr marL="82296" indent="0">
              <a:spcAft>
                <a:spcPts val="1200"/>
              </a:spcAft>
              <a:buNone/>
            </a:pP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 tepla: </a:t>
            </a:r>
          </a:p>
          <a:p>
            <a:pPr>
              <a:spcAft>
                <a:spcPts val="600"/>
              </a:spcAft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Plynová kotelna vybavena </a:t>
            </a:r>
            <a:r>
              <a:rPr lang="cs-CZ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dvojkotlem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Buderus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Logano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centrálními zásobníky na ohřev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TUV </a:t>
            </a:r>
          </a:p>
          <a:p>
            <a:pPr lvl="1"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Desková nástěnná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tělesa RADIK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VK, PLAN VK</a:t>
            </a:r>
          </a:p>
          <a:p>
            <a:pPr marL="402336" lvl="1" indent="0">
              <a:spcAft>
                <a:spcPts val="600"/>
              </a:spcAft>
              <a:buNone/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Vzduchotechnické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jednotky s teplovodními výměníky a vysoký stupeň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 zpětného získávání tepla z odpadního vzduchu</a:t>
            </a:r>
          </a:p>
          <a:p>
            <a:pPr>
              <a:spcAft>
                <a:spcPts val="600"/>
              </a:spcAft>
            </a:pPr>
            <a:endParaRPr lang="cs-CZ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712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Zařízení staveniště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18807"/>
            <a:ext cx="4628520" cy="58600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216" y="1081196"/>
            <a:ext cx="2111472" cy="27400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6237312"/>
            <a:ext cx="412800" cy="426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6499505"/>
            <a:ext cx="428585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12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124472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obsahu práce je patrné, že část: </a:t>
            </a:r>
          </a:p>
          <a:p>
            <a:pPr lvl="1">
              <a:spcAft>
                <a:spcPts val="12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D.1.1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Architektonicko-stavební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řešení: </a:t>
            </a:r>
            <a:r>
              <a:rPr lang="cs-C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„VYPRACOVÁNA“ </a:t>
            </a:r>
          </a:p>
          <a:p>
            <a:pPr lvl="1">
              <a:spcAft>
                <a:spcPts val="12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D.1.3 Požárně bezpečnostní řešení:     </a:t>
            </a:r>
            <a:r>
              <a:rPr lang="cs-C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„VYPRACOVÁNA“</a:t>
            </a:r>
          </a:p>
          <a:p>
            <a:pPr lvl="1">
              <a:spcAft>
                <a:spcPts val="12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D.1.4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Technika prostředí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staveb:         </a:t>
            </a:r>
            <a:r>
              <a:rPr lang="cs-CZ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„VYPRACOVÁNA“</a:t>
            </a:r>
            <a:endParaRPr lang="cs-CZ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D.1.5 </a:t>
            </a:r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Zařízení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staveniště:   	</a:t>
            </a:r>
            <a:r>
              <a:rPr lang="cs-CZ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cs-CZ" sz="2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cs-CZ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VYPRACOVÁNA“</a:t>
            </a:r>
            <a:endParaRPr lang="cs-CZ" sz="21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práce </a:t>
            </a:r>
            <a:r>
              <a:rPr lang="cs-CZ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byl </a:t>
            </a:r>
            <a:r>
              <a:rPr lang="cs-CZ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všech ohledech splněn</a:t>
            </a:r>
            <a:r>
              <a:rPr lang="cs-CZ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spcAft>
                <a:spcPts val="1200"/>
              </a:spcAft>
            </a:pP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Díky této práci jsem si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prohloubil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své znalosti v oblasti návrhu a projektování staveb. Tato práce byla pro mě velkou osobní zkušeností.</a:t>
            </a:r>
          </a:p>
          <a:p>
            <a:pPr>
              <a:spcAft>
                <a:spcPts val="1200"/>
              </a:spcAft>
            </a:pPr>
            <a:endParaRPr lang="cs-CZ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58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Doplňující dotazy vedoucího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410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navržený výtah nějak využit při evakuaci osob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se změnila situace zařízení staveniště pro práce PSV?</a:t>
            </a:r>
          </a:p>
        </p:txBody>
      </p:sp>
    </p:spTree>
    <p:extLst>
      <p:ext uri="{BB962C8B-B14F-4D97-AF65-F5344CB8AC3E}">
        <p14:creationId xmlns:p14="http://schemas.microsoft.com/office/powerpoint/2010/main" val="2476902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Doplňující dotazy oponenta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Lze využít dešťové vody v objektu i jinak, než je 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odkanalizovat?</a:t>
            </a:r>
            <a:endParaRPr lang="cs-CZ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počet parkovacích stání pro zaměstnance objektu dostatečné?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je vyřešen odtah spalin, přívod čerstvého a znečištěného ohřátého vzduchu od náhradního zdroje el.?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14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a důvody k výběru daného tématu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700808"/>
            <a:ext cx="7890080" cy="4547592"/>
          </a:xfrm>
        </p:spPr>
        <p:txBody>
          <a:bodyPr>
            <a:normAutofit fontScale="92500" lnSpcReduction="20000"/>
          </a:bodyPr>
          <a:lstStyle/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Zájem o dané téma a kladný vztah autora k projektování a řešení funkčních detailů staveb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Ověření zkušeností a vědomostí získaných při studiu pro zpracování dokumentace na úrovni pro provedení stavby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Aktuální téma při řešení veřejných budov s ohledem na energetickou náročnost staveb 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Prohloubení a zlepšení projekčních znalostí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88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7565" y="3291315"/>
            <a:ext cx="6624736" cy="1143000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</a:t>
            </a:r>
            <a:r>
              <a:rPr lang="cs-CZ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Vám za pozornost</a:t>
            </a:r>
            <a:endParaRPr lang="cs-CZ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569372" y="5013176"/>
            <a:ext cx="500066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 Jan </a:t>
            </a:r>
            <a:r>
              <a:rPr lang="cs-C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Kratochvíl</a:t>
            </a:r>
            <a:endParaRPr lang="cs-CZ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26577"/>
            <a:ext cx="1646063" cy="16460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78" y="191275"/>
            <a:ext cx="7291448" cy="10851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145" y="1418464"/>
            <a:ext cx="441388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11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práce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1538" y="1484784"/>
            <a:ext cx="8072462" cy="5112568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Vypracování min. 4 části projektové dokumentace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rozsahu a obsahu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definované ve stavební zákonu pro dokumentaci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provádění stavby dle vyhlášky č. 499/2006 Sb.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dokumentaci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staveb a v rozsahu vymezeném vedoucím práce</a:t>
            </a:r>
          </a:p>
          <a:p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Osazení budovy do terénu na vybraném pozemku</a:t>
            </a: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Zpracování části D.1.1 Architektonicko-stavební řešení</a:t>
            </a:r>
          </a:p>
          <a:p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Zpracování části D.1.3 Požárně bezpečnostní řešení </a:t>
            </a:r>
          </a:p>
          <a:p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Zpracování části D.1.4 Technika prostředí staveb</a:t>
            </a:r>
          </a:p>
          <a:p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Zpracování části D.1.5 Zařízení staveniště</a:t>
            </a: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Vyhodnocení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posouzení tepelně – technických charakteristik navržených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konstrukcí</a:t>
            </a:r>
          </a:p>
        </p:txBody>
      </p:sp>
    </p:spTree>
    <p:extLst>
      <p:ext uri="{BB962C8B-B14F-4D97-AF65-F5344CB8AC3E}">
        <p14:creationId xmlns:p14="http://schemas.microsoft.com/office/powerpoint/2010/main" val="6573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Použité metody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22156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Analýza dokumentů</a:t>
            </a:r>
          </a:p>
          <a:p>
            <a:pPr marL="82296" indent="0"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(analýza informací, odborná literatura,…)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pozorování</a:t>
            </a:r>
          </a:p>
          <a:p>
            <a:pPr marL="82296" indent="0">
              <a:buNone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(trendy řešení a tvar budov, výběr konkrétního pozemku,…)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komparace</a:t>
            </a:r>
          </a:p>
          <a:p>
            <a:pPr marL="82296" indent="0">
              <a:buNone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porovnání vlastností konstrukcí s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hodnotami dle ČSN,…) </a:t>
            </a:r>
            <a:endParaRPr lang="cs-CZ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systémové analýzy</a:t>
            </a:r>
          </a:p>
          <a:p>
            <a:pPr marL="82296" indent="0">
              <a:buNone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(návrh jednotlivých konstrukcí s požadovanými 	parametry a celku objektu tak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 byl funkční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úsporný,…)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modelování</a:t>
            </a:r>
          </a:p>
          <a:p>
            <a:pPr marL="82296" indent="0">
              <a:buNone/>
            </a:pP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(výpočet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Teplo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AutoCad</a:t>
            </a:r>
            <a:r>
              <a: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,…)</a:t>
            </a:r>
            <a:endParaRPr lang="cs-CZ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010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Umístění stavby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1538" y="1340768"/>
            <a:ext cx="8072462" cy="5256584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Název stavby : 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Novostavba 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střední školy</a:t>
            </a:r>
          </a:p>
          <a:p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Praha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Katastrální 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území: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Stodůlky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Lokalita:		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Praha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Parcelní číslo: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155/64;155/82;157/53;155/93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Výměra parcel: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12.170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 parcely: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orná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půda, ostatní plocha</a:t>
            </a:r>
            <a:endParaRPr lang="cs-CZ" baseline="30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>
              <a:buNone/>
            </a:pPr>
            <a:endParaRPr lang="cs-CZ" baseline="30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záměru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výstavby školy uvažuje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napojením na veřejnou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infrastrukturu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Pozemek v zastavěném území obce</a:t>
            </a: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Terén pozemku je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mírně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svažitý</a:t>
            </a:r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Pozemek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spadá do funkční 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plochy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V“ dle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územního plánu Hl. m. Prahy určeno pro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veřejné vybavení 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66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3158" y="1018022"/>
            <a:ext cx="4039557" cy="244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5214141" y="6388817"/>
            <a:ext cx="4280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ZDROJ: http://sgi.nahlizenidokn.cuzk.cz</a:t>
            </a:r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214958" y="942392"/>
            <a:ext cx="3868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Katastrální výkres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53158" y="3185290"/>
            <a:ext cx="2167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 : http://www.mapy.cz</a:t>
            </a:r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732" y="3898578"/>
            <a:ext cx="407422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1091776" y="3430531"/>
            <a:ext cx="3980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Výkresy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irších vztahů (1:1000)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281153" y="5417170"/>
            <a:ext cx="4280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 : vlastní</a:t>
            </a:r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150" y="1356103"/>
            <a:ext cx="3328200" cy="406106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053" y="3401904"/>
            <a:ext cx="1367400" cy="22568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664" y="4861695"/>
            <a:ext cx="1189491" cy="504000"/>
          </a:xfrm>
          <a:prstGeom prst="rect">
            <a:avLst/>
          </a:prstGeom>
        </p:spPr>
      </p:pic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Umístění stavby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40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Údaje o stavbě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1268760"/>
            <a:ext cx="8143900" cy="5589240"/>
          </a:xfrm>
        </p:spPr>
        <p:txBody>
          <a:bodyPr>
            <a:normAutofit fontScale="62500" lnSpcReduction="20000"/>
          </a:bodyPr>
          <a:lstStyle/>
          <a:p>
            <a:pPr algn="ctr">
              <a:spcAft>
                <a:spcPts val="600"/>
              </a:spcAft>
              <a:buNone/>
            </a:pP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Novostavba školy s tělocvičnou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Výměra areálu školy: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12.170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Zastavěná plocha: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	          2.200 m</a:t>
            </a:r>
            <a:r>
              <a:rPr lang="cs-CZ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Podlažní plocha budov: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5.550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Obestavěný 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prostor: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22.348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Zpevněné plochy (komunikace):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2.360 m</a:t>
            </a:r>
            <a:r>
              <a:rPr lang="cs-CZ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pPr>
              <a:spcAft>
                <a:spcPts val="600"/>
              </a:spcAft>
            </a:pP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Zpevněné plochy </a:t>
            </a: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(sportoviště):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1.150 m</a:t>
            </a:r>
            <a:r>
              <a:rPr lang="cs-CZ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podlaží:                                                 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cs-CZ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tříd: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            	    18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studentů: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    		   296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pracovníků školy:	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35 osob 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Počet parkovacích stání: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15PS                                          		(z toho min. 1 vyhrazené pro handicapované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občany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u="sng" dirty="0" smtClean="0"/>
          </a:p>
        </p:txBody>
      </p:sp>
    </p:spTree>
    <p:extLst>
      <p:ext uri="{BB962C8B-B14F-4D97-AF65-F5344CB8AC3E}">
        <p14:creationId xmlns:p14="http://schemas.microsoft.com/office/powerpoint/2010/main" val="1839375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-2143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Osazení stavby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82444" y="637046"/>
            <a:ext cx="3980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Koordinační situace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5602"/>
            <a:ext cx="346464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83" y="995002"/>
            <a:ext cx="6776113" cy="582743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000" y="1340768"/>
            <a:ext cx="1290000" cy="37506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466" y="6384535"/>
            <a:ext cx="748200" cy="3621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366" y="6538318"/>
            <a:ext cx="428585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72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1855</TotalTime>
  <Words>767</Words>
  <Application>Microsoft Office PowerPoint</Application>
  <PresentationFormat>Předvádění na obrazovce (4:3)</PresentationFormat>
  <Paragraphs>180</Paragraphs>
  <Slides>30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Calibri</vt:lpstr>
      <vt:lpstr>Gill Sans MT</vt:lpstr>
      <vt:lpstr>Tahoma</vt:lpstr>
      <vt:lpstr>Times New Roman</vt:lpstr>
      <vt:lpstr>Verdana</vt:lpstr>
      <vt:lpstr>Wingdings 2</vt:lpstr>
      <vt:lpstr>Slunovrat</vt:lpstr>
      <vt:lpstr>Prezentace aplikace PowerPoint</vt:lpstr>
      <vt:lpstr>OBSAH</vt:lpstr>
      <vt:lpstr>Motivace a důvody k výběru daného tématu</vt:lpstr>
      <vt:lpstr>Cíl práce</vt:lpstr>
      <vt:lpstr>Použité metody</vt:lpstr>
      <vt:lpstr>Umístění stavby</vt:lpstr>
      <vt:lpstr>Umístění stavby</vt:lpstr>
      <vt:lpstr>Údaje o stavbě</vt:lpstr>
      <vt:lpstr>Osazení stavby</vt:lpstr>
      <vt:lpstr>Návrh nízkoenergetické stavby</vt:lpstr>
      <vt:lpstr>Materiálové a konstrukční řešení</vt:lpstr>
      <vt:lpstr>Materiálové a konstrukční řešení</vt:lpstr>
      <vt:lpstr>Architektonické řešení</vt:lpstr>
      <vt:lpstr>Architektonické řešení</vt:lpstr>
      <vt:lpstr>Architektonické řešení</vt:lpstr>
      <vt:lpstr>Architektonické řešení</vt:lpstr>
      <vt:lpstr>Stavební řešení - BUDOVA</vt:lpstr>
      <vt:lpstr>Stavební řešení - TĚLOCVIČNA</vt:lpstr>
      <vt:lpstr>Stavební řešení - ŘEZ</vt:lpstr>
      <vt:lpstr>Stavební řešení - detail</vt:lpstr>
      <vt:lpstr> Skladby obálky budovy TEPLO</vt:lpstr>
      <vt:lpstr> Skladby obálky budovy TEPLO</vt:lpstr>
      <vt:lpstr>Požárně bezpečnostní řešení</vt:lpstr>
      <vt:lpstr>Požárně bezpečnostní řešení</vt:lpstr>
      <vt:lpstr>Technika prostředí staveb</vt:lpstr>
      <vt:lpstr>Zařízení staveniště</vt:lpstr>
      <vt:lpstr>Závěr</vt:lpstr>
      <vt:lpstr>Doplňující dotazy vedoucího</vt:lpstr>
      <vt:lpstr>Doplňující dotazy oponenta</vt:lpstr>
      <vt:lpstr>Děkuji Vám za pozornost</vt:lpstr>
    </vt:vector>
  </TitlesOfParts>
  <Company>Swietelsky stavební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Kratochvíl</dc:creator>
  <cp:lastModifiedBy>Kratochvíl Jan PS Praha</cp:lastModifiedBy>
  <cp:revision>174</cp:revision>
  <cp:lastPrinted>2017-02-01T18:29:31Z</cp:lastPrinted>
  <dcterms:created xsi:type="dcterms:W3CDTF">2017-01-31T10:14:30Z</dcterms:created>
  <dcterms:modified xsi:type="dcterms:W3CDTF">2021-02-03T22:35:43Z</dcterms:modified>
</cp:coreProperties>
</file>