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59" r:id="rId4"/>
    <p:sldId id="270" r:id="rId5"/>
    <p:sldId id="271" r:id="rId6"/>
    <p:sldId id="283" r:id="rId7"/>
    <p:sldId id="272" r:id="rId8"/>
    <p:sldId id="276" r:id="rId9"/>
    <p:sldId id="277" r:id="rId10"/>
    <p:sldId id="278" r:id="rId11"/>
    <p:sldId id="279" r:id="rId12"/>
    <p:sldId id="281" r:id="rId13"/>
    <p:sldId id="280" r:id="rId14"/>
    <p:sldId id="284" r:id="rId15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2C0E52-F098-4AF4-BF8B-F5C6C1CEC840}" type="datetime1">
              <a:rPr lang="cs-CZ" smtClean="0">
                <a:latin typeface="Palatino Linotype" panose="02040502050505030304" pitchFamily="18" charset="0"/>
              </a:rPr>
              <a:t>01.02.2021</a:t>
            </a:fld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>
                <a:latin typeface="Palatino Linotype" panose="02040502050505030304" pitchFamily="18" charset="0"/>
              </a:rPr>
              <a:t>‹#›</a:t>
            </a:fld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896E0F03-9237-4BF5-A87B-9C06B9DF518B}" type="datetime1">
              <a:rPr lang="cs-CZ" noProof="0" smtClean="0"/>
              <a:t>01.02.2021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E3B36274-F2B9-4C45-BBB4-0EDF4CD651A7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01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24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3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75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05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5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04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20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25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46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47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4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5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Rovnoběžník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ln>
                <a:noFill/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white">
          <a:xfrm>
            <a:off x="1522413" y="914400"/>
            <a:ext cx="9144000" cy="3505200"/>
          </a:xfrm>
        </p:spPr>
        <p:txBody>
          <a:bodyPr rtlCol="0">
            <a:noAutofit/>
          </a:bodyPr>
          <a:lstStyle>
            <a:lvl1pPr>
              <a:defRPr sz="72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2413" y="44958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C7BB65B7-4670-4AF5-AA3B-E94B7E515AE1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5221CA9-AC85-4335-B7B2-C4E9413326D8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22F0871-7C4C-4809-BBF9-12E5C39EA77A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8EE5A92-BCC8-4BC4-A860-8CABB689609C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3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8FC6609-F910-422F-803B-88F0B4F23DC2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18210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9652059-1DE6-468E-A365-13A484E057A9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521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21260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021260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F20AD99-8DAB-4474-A962-22D0413D62ED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BE1160-F753-4D32-8691-FCA29ED6E2AA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F135CB-E084-4353-9F09-D9D860654411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46611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D1DC82-B423-4F8E-B380-4FC2E61056AF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6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17485E71-0DE1-4CA5-8374-A0929DB75B18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1A209FC-E0BA-4A3F-95E7-36841E6E1F86}" type="datetime1">
              <a:rPr lang="cs-CZ" smtClean="0"/>
              <a:t>01.02.2021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0364" y="2501652"/>
            <a:ext cx="9144000" cy="1854696"/>
          </a:xfrm>
        </p:spPr>
        <p:txBody>
          <a:bodyPr rtlCol="0"/>
          <a:lstStyle/>
          <a:p>
            <a:pPr rtl="0"/>
            <a:r>
              <a:rPr lang="cs-CZ" sz="4000" dirty="0"/>
              <a:t>Projekt objektu občanského vybavení na úrovni studie a dokumentace ke stavebnímu povolení</a:t>
            </a:r>
            <a:endParaRPr lang="cs-CZ" sz="4000" dirty="0">
              <a:latin typeface="Palatino Linotype" panose="020405020505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0364" y="977187"/>
            <a:ext cx="5580111" cy="1066800"/>
          </a:xfrm>
        </p:spPr>
        <p:txBody>
          <a:bodyPr rtlCol="0">
            <a:normAutofit/>
          </a:bodyPr>
          <a:lstStyle/>
          <a:p>
            <a:pPr rtl="0"/>
            <a:r>
              <a:rPr lang="cs-CZ" sz="2000" dirty="0"/>
              <a:t>Vysoká škola technická a ekonomická v Českých Budějovicích</a:t>
            </a:r>
          </a:p>
          <a:p>
            <a:pPr rtl="0"/>
            <a:r>
              <a:rPr lang="cs-CZ" sz="2000" dirty="0">
                <a:latin typeface="Palatino Linotype" panose="02040502050505030304" pitchFamily="18" charset="0"/>
              </a:rPr>
              <a:t>Ústav </a:t>
            </a:r>
            <a:r>
              <a:rPr lang="cs-CZ" sz="2000" dirty="0" err="1">
                <a:latin typeface="Palatino Linotype" panose="02040502050505030304" pitchFamily="18" charset="0"/>
              </a:rPr>
              <a:t>technicko</a:t>
            </a:r>
            <a:r>
              <a:rPr lang="cs-CZ" sz="2000" dirty="0" err="1"/>
              <a:t>-technologický</a:t>
            </a:r>
            <a:endParaRPr lang="cs-CZ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0A4A5D-7C1F-4F3C-AABD-C6C95C93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68" y="969567"/>
            <a:ext cx="1087262" cy="107442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183C5EE-0A74-46BB-91D7-CB464522FAAC}"/>
              </a:ext>
            </a:extLst>
          </p:cNvPr>
          <p:cNvSpPr txBox="1">
            <a:spLocks/>
          </p:cNvSpPr>
          <p:nvPr/>
        </p:nvSpPr>
        <p:spPr bwMode="white">
          <a:xfrm>
            <a:off x="8448415" y="1052736"/>
            <a:ext cx="3025611" cy="533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cs-CZ" sz="2400" dirty="0"/>
              <a:t>České Budějovice, únor 2021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761A60F-783B-445D-961D-ED8C2B96EF36}"/>
              </a:ext>
            </a:extLst>
          </p:cNvPr>
          <p:cNvSpPr txBox="1">
            <a:spLocks/>
          </p:cNvSpPr>
          <p:nvPr/>
        </p:nvSpPr>
        <p:spPr bwMode="white">
          <a:xfrm>
            <a:off x="1242764" y="4283968"/>
            <a:ext cx="9144000" cy="1854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cs-CZ" sz="2400" dirty="0"/>
              <a:t>Autor diplomové práce: Bc. Jakub Novotný</a:t>
            </a:r>
          </a:p>
          <a:p>
            <a:r>
              <a:rPr lang="cs-CZ" sz="2400" dirty="0"/>
              <a:t>Vedoucí diplomové práce: Ing. Zuzana Kramářová, Ph.D.</a:t>
            </a:r>
          </a:p>
          <a:p>
            <a:r>
              <a:rPr lang="cs-CZ" sz="2400" dirty="0"/>
              <a:t>Oponet diplomové práce: Ing. Blanka Pelánková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2564904"/>
            <a:ext cx="9601200" cy="1143000"/>
          </a:xfrm>
        </p:spPr>
        <p:txBody>
          <a:bodyPr anchor="b">
            <a:normAutofit/>
          </a:bodyPr>
          <a:lstStyle/>
          <a:p>
            <a:pPr algn="ctr"/>
            <a:r>
              <a:rPr lang="cs-CZ" sz="4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04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Doplňující otázky vedoucího práce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EADAE8-EC54-4021-9013-559839A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9601200" cy="4768552"/>
          </a:xfrm>
        </p:spPr>
        <p:txBody>
          <a:bodyPr>
            <a:normAutofit/>
          </a:bodyPr>
          <a:lstStyle/>
          <a:p>
            <a:r>
              <a:rPr lang="cs-CZ" dirty="0"/>
              <a:t>1) Vysvětlete, proč v žádné řešené části Souhrnné technické zprávy a ani jiné zprávy v PD nelze užívat pouze odkazy na jinou samostatnou část (např.: viz Dokladová část).</a:t>
            </a:r>
          </a:p>
          <a:p>
            <a:pPr lvl="1"/>
            <a:r>
              <a:rPr lang="cs-CZ" dirty="0"/>
              <a:t>Z důvodu rychlejšího vyřízení dotčenými orgány a snazší komunikace</a:t>
            </a:r>
          </a:p>
          <a:p>
            <a:pPr lvl="1"/>
            <a:r>
              <a:rPr lang="cs-CZ" dirty="0"/>
              <a:t>Praktičnost při změnách kódů dokumentace</a:t>
            </a:r>
          </a:p>
          <a:p>
            <a:pPr lvl="1"/>
            <a:r>
              <a:rPr lang="cs-CZ" dirty="0"/>
              <a:t>Technická zpráva se musí vyjádřit ke každému bodu legislativy dostatečně</a:t>
            </a:r>
          </a:p>
          <a:p>
            <a:pPr lvl="1"/>
            <a:endParaRPr lang="cs-CZ" dirty="0"/>
          </a:p>
          <a:p>
            <a:r>
              <a:rPr lang="cs-CZ" dirty="0"/>
              <a:t>Vysvětlete rozdíl mezi základovou deskou a podkladní betonovou deskou v základech.</a:t>
            </a:r>
          </a:p>
          <a:p>
            <a:pPr lvl="1"/>
            <a:r>
              <a:rPr lang="cs-CZ" dirty="0"/>
              <a:t>Podkladní beton (doplněk základové konstrukce)</a:t>
            </a:r>
          </a:p>
          <a:p>
            <a:pPr lvl="1"/>
            <a:r>
              <a:rPr lang="cs-CZ" dirty="0"/>
              <a:t>Druh založení objektu (jako např. pasy, patky)</a:t>
            </a:r>
          </a:p>
        </p:txBody>
      </p:sp>
    </p:spTree>
    <p:extLst>
      <p:ext uri="{BB962C8B-B14F-4D97-AF65-F5344CB8AC3E}">
        <p14:creationId xmlns:p14="http://schemas.microsoft.com/office/powerpoint/2010/main" val="1776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Doplňující otázky vedoucího práce</a:t>
            </a:r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886C4CDC-7544-4666-8286-A1EF14E06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188" y="1828800"/>
            <a:ext cx="4021088" cy="4495800"/>
          </a:xfrm>
        </p:spPr>
        <p:txBody>
          <a:bodyPr>
            <a:normAutofit/>
          </a:bodyPr>
          <a:lstStyle/>
          <a:p>
            <a:r>
              <a:rPr lang="cs-CZ" dirty="0"/>
              <a:t>Vysvětlete, jak by bylo třeba upravit napojení vámi zvoleného kotle na přívod vzduchu a odvod spalin. </a:t>
            </a:r>
          </a:p>
          <a:p>
            <a:pPr lvl="1"/>
            <a:r>
              <a:rPr lang="cs-CZ" dirty="0"/>
              <a:t>Nepozornost při studiu technických listů</a:t>
            </a:r>
          </a:p>
          <a:p>
            <a:pPr lvl="1"/>
            <a:r>
              <a:rPr lang="cs-CZ" dirty="0"/>
              <a:t>Koaxiální komínové těleso</a:t>
            </a:r>
          </a:p>
          <a:p>
            <a:pPr lvl="1"/>
            <a:r>
              <a:rPr lang="cs-CZ" dirty="0"/>
              <a:t>Zrušení přisávání vzduchu z fasády/volba jiného kotle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8F2CBD-5F53-4B5B-B3B5-F9165EEB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1681336"/>
            <a:ext cx="6116110" cy="41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Doplňující otázky oponenta práce</a:t>
            </a:r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886C4CDC-7544-4666-8286-A1EF14E06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9853736" cy="4768552"/>
          </a:xfrm>
        </p:spPr>
        <p:txBody>
          <a:bodyPr>
            <a:normAutofit/>
          </a:bodyPr>
          <a:lstStyle/>
          <a:p>
            <a:r>
              <a:rPr lang="cs-CZ" dirty="0"/>
              <a:t>Ve výkresu základů není průběh drenáže, která je zakreslena v řezech. Kam bude odváděna voda z drenáží?</a:t>
            </a:r>
          </a:p>
          <a:p>
            <a:pPr lvl="1"/>
            <a:r>
              <a:rPr lang="cs-CZ" dirty="0"/>
              <a:t>Voda z drenáže by po připomínce oponenta byla svedena do retenční nádrže s přepadem do veřejné odlehčovací kanalizace</a:t>
            </a:r>
          </a:p>
          <a:p>
            <a:pPr lvl="1"/>
            <a:r>
              <a:rPr lang="cs-CZ" dirty="0"/>
              <a:t>Napojení na venkovní domovní rozvod dešťové kanalizace (řešeno profesním projektem)</a:t>
            </a:r>
          </a:p>
          <a:p>
            <a:endParaRPr lang="cs-CZ" dirty="0"/>
          </a:p>
          <a:p>
            <a:r>
              <a:rPr lang="cs-CZ" dirty="0"/>
              <a:t>Na výkresu střechy je revizní lávka u komína, dosáhne revizní technik (kominík) z lávky k ústí komínu? Pokud ne, jak bude prováděna revize komínu?</a:t>
            </a:r>
          </a:p>
          <a:p>
            <a:pPr lvl="1"/>
            <a:r>
              <a:rPr lang="cs-CZ" dirty="0"/>
              <a:t>Chyba při návrhu odkouření kotle</a:t>
            </a:r>
          </a:p>
          <a:p>
            <a:pPr lvl="1"/>
            <a:r>
              <a:rPr lang="cs-CZ" dirty="0"/>
              <a:t>Možná řešení – vymetací otvor pod vyústěním tělesa, speciální řešení</a:t>
            </a:r>
          </a:p>
          <a:p>
            <a:pPr lvl="1"/>
            <a:r>
              <a:rPr lang="cs-CZ" dirty="0"/>
              <a:t>Nabízelo se řešení odkouřením na fasádu – v tomto případě nelze</a:t>
            </a:r>
          </a:p>
        </p:txBody>
      </p:sp>
    </p:spTree>
    <p:extLst>
      <p:ext uri="{BB962C8B-B14F-4D97-AF65-F5344CB8AC3E}">
        <p14:creationId xmlns:p14="http://schemas.microsoft.com/office/powerpoint/2010/main" val="2089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2564904"/>
            <a:ext cx="9601200" cy="1143000"/>
          </a:xfrm>
        </p:spPr>
        <p:txBody>
          <a:bodyPr anchor="b">
            <a:normAutofit/>
          </a:bodyPr>
          <a:lstStyle/>
          <a:p>
            <a:pPr algn="ctr"/>
            <a:r>
              <a:rPr lang="cs-CZ" sz="4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9728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cs-CZ"/>
              <a:t>Obsah: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/>
          <a:p>
            <a:pPr lvl="0" rtl="0"/>
            <a:r>
              <a:rPr lang="cs-CZ" sz="1700" dirty="0"/>
              <a:t>Úvod</a:t>
            </a:r>
          </a:p>
          <a:p>
            <a:pPr lvl="0" rtl="0"/>
            <a:r>
              <a:rPr lang="cs-CZ" sz="1700" dirty="0"/>
              <a:t>Identifikační údaje objektu</a:t>
            </a:r>
          </a:p>
          <a:p>
            <a:pPr lvl="0" rtl="0"/>
            <a:r>
              <a:rPr lang="cs-CZ" sz="1700" dirty="0"/>
              <a:t>Návrh dispozičního řešení areálu</a:t>
            </a:r>
          </a:p>
          <a:p>
            <a:pPr lvl="0" rtl="0"/>
            <a:r>
              <a:rPr lang="cs-CZ" sz="1700" dirty="0"/>
              <a:t>Návrh dispozičního řešení požární stanice</a:t>
            </a:r>
          </a:p>
          <a:p>
            <a:pPr lvl="0" rtl="0"/>
            <a:r>
              <a:rPr lang="cs-CZ" sz="1700" dirty="0"/>
              <a:t>Konstrukční řešení stavby</a:t>
            </a:r>
          </a:p>
          <a:p>
            <a:pPr lvl="1"/>
            <a:r>
              <a:rPr lang="cs-CZ" sz="1700" dirty="0"/>
              <a:t>Základové konstrukce</a:t>
            </a:r>
          </a:p>
          <a:p>
            <a:pPr lvl="1"/>
            <a:r>
              <a:rPr lang="cs-CZ" sz="1700" dirty="0"/>
              <a:t>Svislé nosné konstrukce</a:t>
            </a:r>
          </a:p>
          <a:p>
            <a:pPr lvl="1"/>
            <a:r>
              <a:rPr lang="cs-CZ" sz="1700" dirty="0"/>
              <a:t>Stropní konstrukce</a:t>
            </a:r>
          </a:p>
          <a:p>
            <a:pPr lvl="1"/>
            <a:r>
              <a:rPr lang="cs-CZ" sz="1700" dirty="0"/>
              <a:t>Zastřešení objektu</a:t>
            </a:r>
          </a:p>
          <a:p>
            <a:r>
              <a:rPr lang="cs-CZ" sz="1700" dirty="0"/>
              <a:t>Doplňující otázky</a:t>
            </a:r>
          </a:p>
          <a:p>
            <a:endParaRPr lang="cs-CZ" sz="1700" dirty="0"/>
          </a:p>
        </p:txBody>
      </p:sp>
      <p:pic>
        <p:nvPicPr>
          <p:cNvPr id="7" name="Obrázek 6" descr="Obsah obrázku exteriér, strom, obloha, tráva&#10;&#10;Popis byl vytvořen automaticky">
            <a:extLst>
              <a:ext uri="{FF2B5EF4-FFF2-40B4-BE49-F238E27FC236}">
                <a16:creationId xmlns:a16="http://schemas.microsoft.com/office/drawing/2014/main" id="{7F17D2C8-7DCD-4992-95EC-3D9C399ED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/>
          <a:stretch/>
        </p:blipFill>
        <p:spPr>
          <a:xfrm>
            <a:off x="6018211" y="1484784"/>
            <a:ext cx="4648201" cy="4191000"/>
          </a:xfrm>
          <a:prstGeom prst="rect">
            <a:avLst/>
          </a:prstGeom>
          <a:noFill/>
        </p:spPr>
      </p:pic>
      <p:sp>
        <p:nvSpPr>
          <p:cNvPr id="10" name="Zástupný symbol pro obsah 13">
            <a:extLst>
              <a:ext uri="{FF2B5EF4-FFF2-40B4-BE49-F238E27FC236}">
                <a16:creationId xmlns:a16="http://schemas.microsoft.com/office/drawing/2014/main" id="{D5383787-B166-4270-886F-7C7FE7B2D8E1}"/>
              </a:ext>
            </a:extLst>
          </p:cNvPr>
          <p:cNvSpPr txBox="1">
            <a:spLocks/>
          </p:cNvSpPr>
          <p:nvPr/>
        </p:nvSpPr>
        <p:spPr>
          <a:xfrm>
            <a:off x="6010555" y="5665342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Pohled na lezeckou stěnu,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0CBEAC-9402-439B-8B54-E336153F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/>
          <a:p>
            <a:r>
              <a:rPr lang="cs-CZ" dirty="0"/>
              <a:t>Cíl práce</a:t>
            </a:r>
          </a:p>
          <a:p>
            <a:r>
              <a:rPr lang="cs-CZ" dirty="0"/>
              <a:t>Metodika práce</a:t>
            </a:r>
          </a:p>
          <a:p>
            <a:r>
              <a:rPr lang="cs-CZ" dirty="0"/>
              <a:t>Zdůvodnění výběru tématu</a:t>
            </a:r>
          </a:p>
        </p:txBody>
      </p:sp>
      <p:pic>
        <p:nvPicPr>
          <p:cNvPr id="8" name="Obrázek 7" descr="Obsah obrázku text, obloha, exteriér, červená&#10;&#10;Popis byl vytvořen automaticky">
            <a:extLst>
              <a:ext uri="{FF2B5EF4-FFF2-40B4-BE49-F238E27FC236}">
                <a16:creationId xmlns:a16="http://schemas.microsoft.com/office/drawing/2014/main" id="{5FA0D7DB-1565-4030-96A1-875110BFF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8"/>
          <a:stretch/>
        </p:blipFill>
        <p:spPr>
          <a:xfrm>
            <a:off x="6084048" y="1104900"/>
            <a:ext cx="4648201" cy="4191000"/>
          </a:xfrm>
          <a:prstGeom prst="rect">
            <a:avLst/>
          </a:prstGeom>
          <a:noFill/>
        </p:spPr>
      </p:pic>
      <p:sp>
        <p:nvSpPr>
          <p:cNvPr id="12" name="Zástupný symbol pro obsah 13">
            <a:extLst>
              <a:ext uri="{FF2B5EF4-FFF2-40B4-BE49-F238E27FC236}">
                <a16:creationId xmlns:a16="http://schemas.microsoft.com/office/drawing/2014/main" id="{E6C88887-FED0-45A0-B165-9310B1ED312F}"/>
              </a:ext>
            </a:extLst>
          </p:cNvPr>
          <p:cNvSpPr txBox="1">
            <a:spLocks/>
          </p:cNvSpPr>
          <p:nvPr/>
        </p:nvSpPr>
        <p:spPr>
          <a:xfrm>
            <a:off x="6084048" y="5402580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Pohled na vjezdová vrata,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Identifikační údaje objektu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0CBEAC-9402-439B-8B54-E336153F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/>
          <a:p>
            <a:r>
              <a:rPr lang="cs-CZ" dirty="0"/>
              <a:t>Požární stanice a přilehlý areál</a:t>
            </a:r>
          </a:p>
          <a:p>
            <a:r>
              <a:rPr lang="cs-CZ" dirty="0"/>
              <a:t>Bechyně, Jihočeský kraj, okr. Tábor</a:t>
            </a:r>
          </a:p>
          <a:p>
            <a:r>
              <a:rPr lang="cs-CZ" dirty="0"/>
              <a:t>Dvoupodlažní, nepodsklepený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E417B0-DC61-4E13-95BA-B19E1844A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r="16286"/>
          <a:stretch/>
        </p:blipFill>
        <p:spPr>
          <a:xfrm>
            <a:off x="1714628" y="3360685"/>
            <a:ext cx="2880320" cy="2597010"/>
          </a:xfrm>
          <a:prstGeom prst="rect">
            <a:avLst/>
          </a:prstGeom>
          <a:noFill/>
        </p:spPr>
      </p:pic>
      <p:sp>
        <p:nvSpPr>
          <p:cNvPr id="9" name="Zástupný symbol pro obsah 13">
            <a:extLst>
              <a:ext uri="{FF2B5EF4-FFF2-40B4-BE49-F238E27FC236}">
                <a16:creationId xmlns:a16="http://schemas.microsoft.com/office/drawing/2014/main" id="{8B56BB8F-4182-4EAE-94DC-E4C5A8A560FF}"/>
              </a:ext>
            </a:extLst>
          </p:cNvPr>
          <p:cNvSpPr txBox="1">
            <a:spLocks/>
          </p:cNvSpPr>
          <p:nvPr/>
        </p:nvSpPr>
        <p:spPr>
          <a:xfrm>
            <a:off x="1589888" y="5945590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Vizualizace,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F61B85-2488-4050-A4CA-2B51DC450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441"/>
          <a:stretch/>
        </p:blipFill>
        <p:spPr>
          <a:xfrm>
            <a:off x="5710364" y="1828800"/>
            <a:ext cx="4824536" cy="3908917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35DAFA9-E9AC-4CE4-8C5A-65B99E5383EE}"/>
              </a:ext>
            </a:extLst>
          </p:cNvPr>
          <p:cNvSpPr txBox="1">
            <a:spLocks/>
          </p:cNvSpPr>
          <p:nvPr/>
        </p:nvSpPr>
        <p:spPr>
          <a:xfrm>
            <a:off x="5710363" y="1711009"/>
            <a:ext cx="2478519" cy="65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</a:rPr>
              <a:t>Hasičské muzeum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24AE5F13-8827-48C5-9895-8F3357EB3AA4}"/>
              </a:ext>
            </a:extLst>
          </p:cNvPr>
          <p:cNvSpPr txBox="1">
            <a:spLocks/>
          </p:cNvSpPr>
          <p:nvPr/>
        </p:nvSpPr>
        <p:spPr>
          <a:xfrm>
            <a:off x="8526441" y="1711009"/>
            <a:ext cx="2141896" cy="65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</a:rPr>
              <a:t>Požární stanice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70EEA26-A2CC-4806-B931-AB70F520767B}"/>
              </a:ext>
            </a:extLst>
          </p:cNvPr>
          <p:cNvCxnSpPr>
            <a:cxnSpLocks/>
          </p:cNvCxnSpPr>
          <p:nvPr/>
        </p:nvCxnSpPr>
        <p:spPr>
          <a:xfrm>
            <a:off x="7033874" y="2373300"/>
            <a:ext cx="0" cy="3118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F54F330-641A-476F-81C9-6AEF211E31EF}"/>
              </a:ext>
            </a:extLst>
          </p:cNvPr>
          <p:cNvCxnSpPr>
            <a:cxnSpLocks/>
          </p:cNvCxnSpPr>
          <p:nvPr/>
        </p:nvCxnSpPr>
        <p:spPr>
          <a:xfrm flipH="1">
            <a:off x="8357386" y="2364891"/>
            <a:ext cx="1528026" cy="2268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4B6DA662-66F4-4473-B78C-0BFA18452CE1}"/>
              </a:ext>
            </a:extLst>
          </p:cNvPr>
          <p:cNvSpPr/>
          <p:nvPr/>
        </p:nvSpPr>
        <p:spPr>
          <a:xfrm>
            <a:off x="6934375" y="5357990"/>
            <a:ext cx="198998" cy="19973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2D2E5C93-9F91-4AC3-A930-556F14C21299}"/>
              </a:ext>
            </a:extLst>
          </p:cNvPr>
          <p:cNvSpPr/>
          <p:nvPr/>
        </p:nvSpPr>
        <p:spPr>
          <a:xfrm rot="19827679">
            <a:off x="7965877" y="4459474"/>
            <a:ext cx="667917" cy="19973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13">
            <a:extLst>
              <a:ext uri="{FF2B5EF4-FFF2-40B4-BE49-F238E27FC236}">
                <a16:creationId xmlns:a16="http://schemas.microsoft.com/office/drawing/2014/main" id="{B5D3BDF5-C6B4-4AED-A7E3-AE892BC672AA}"/>
              </a:ext>
            </a:extLst>
          </p:cNvPr>
          <p:cNvSpPr txBox="1">
            <a:spLocks/>
          </p:cNvSpPr>
          <p:nvPr/>
        </p:nvSpPr>
        <p:spPr>
          <a:xfrm>
            <a:off x="7575240" y="5780466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Umístění, Zdroj: Vlastní, mapy.cz</a:t>
            </a:r>
          </a:p>
        </p:txBody>
      </p:sp>
    </p:spTree>
    <p:extLst>
      <p:ext uri="{BB962C8B-B14F-4D97-AF65-F5344CB8AC3E}">
        <p14:creationId xmlns:p14="http://schemas.microsoft.com/office/powerpoint/2010/main" val="35884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Návrh dispozičního řešení areálu</a:t>
            </a:r>
          </a:p>
        </p:txBody>
      </p:sp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A2FBDFEA-DFE9-48AC-8C5A-CC053DE1D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31772" r="3802" b="37268"/>
          <a:stretch/>
        </p:blipFill>
        <p:spPr>
          <a:xfrm>
            <a:off x="369543" y="2204864"/>
            <a:ext cx="1099253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Zástupný symbol pro obsah 13">
            <a:extLst>
              <a:ext uri="{FF2B5EF4-FFF2-40B4-BE49-F238E27FC236}">
                <a16:creationId xmlns:a16="http://schemas.microsoft.com/office/drawing/2014/main" id="{FDA77BE2-4F90-4BE1-AAB8-3447FEA11A58}"/>
              </a:ext>
            </a:extLst>
          </p:cNvPr>
          <p:cNvSpPr txBox="1">
            <a:spLocks/>
          </p:cNvSpPr>
          <p:nvPr/>
        </p:nvSpPr>
        <p:spPr>
          <a:xfrm>
            <a:off x="7030516" y="5187182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Vizualizace dispozice areálu,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6759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54244"/>
            <a:ext cx="9601200" cy="623664"/>
          </a:xfrm>
        </p:spPr>
        <p:txBody>
          <a:bodyPr anchor="b">
            <a:normAutofit/>
          </a:bodyPr>
          <a:lstStyle/>
          <a:p>
            <a:r>
              <a:rPr lang="cs-CZ" dirty="0"/>
              <a:t>Návrh dispozičního řešení areálu</a:t>
            </a:r>
          </a:p>
        </p:txBody>
      </p:sp>
      <p:pic>
        <p:nvPicPr>
          <p:cNvPr id="5" name="Obrázek 4" descr="Obsah obrázku obloha, exteriér, směr&#10;&#10;Popis byl vytvořen automaticky">
            <a:extLst>
              <a:ext uri="{FF2B5EF4-FFF2-40B4-BE49-F238E27FC236}">
                <a16:creationId xmlns:a16="http://schemas.microsoft.com/office/drawing/2014/main" id="{3347D21A-592A-4B27-80AE-E37194833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16" y="677908"/>
            <a:ext cx="4032448" cy="3024336"/>
          </a:xfrm>
          <a:prstGeom prst="rect">
            <a:avLst/>
          </a:prstGeom>
        </p:spPr>
      </p:pic>
      <p:pic>
        <p:nvPicPr>
          <p:cNvPr id="6" name="Obrázek 5" descr="Obsah obrázku obloha&#10;&#10;Popis byl vytvořen automaticky">
            <a:extLst>
              <a:ext uri="{FF2B5EF4-FFF2-40B4-BE49-F238E27FC236}">
                <a16:creationId xmlns:a16="http://schemas.microsoft.com/office/drawing/2014/main" id="{50819EFA-BC4F-4AB2-AAAA-B06C5FC57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" y="677908"/>
            <a:ext cx="4032447" cy="30243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F2CC8A-C5EA-407B-9DC6-73252FD28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24" y="3687465"/>
            <a:ext cx="4032448" cy="3024336"/>
          </a:xfrm>
          <a:prstGeom prst="rect">
            <a:avLst/>
          </a:prstGeom>
        </p:spPr>
      </p:pic>
      <p:pic>
        <p:nvPicPr>
          <p:cNvPr id="8" name="Obrázek 7" descr="Obsah obrázku obloha, strom, exteriér, hřiště&#10;&#10;Popis byl vytvořen automaticky">
            <a:extLst>
              <a:ext uri="{FF2B5EF4-FFF2-40B4-BE49-F238E27FC236}">
                <a16:creationId xmlns:a16="http://schemas.microsoft.com/office/drawing/2014/main" id="{22F292D4-27EA-4F06-AFFE-6F6F861CF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5" y="3687465"/>
            <a:ext cx="4032449" cy="3024336"/>
          </a:xfrm>
          <a:prstGeom prst="rect">
            <a:avLst/>
          </a:prstGeom>
        </p:spPr>
      </p:pic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9371BA6E-D10E-4D20-BB28-CDD70F14A018}"/>
              </a:ext>
            </a:extLst>
          </p:cNvPr>
          <p:cNvSpPr txBox="1">
            <a:spLocks/>
          </p:cNvSpPr>
          <p:nvPr/>
        </p:nvSpPr>
        <p:spPr>
          <a:xfrm>
            <a:off x="4298455" y="6281018"/>
            <a:ext cx="2738686" cy="51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Relax zóna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78F284A5-CDB6-4275-B812-3746074CD266}"/>
              </a:ext>
            </a:extLst>
          </p:cNvPr>
          <p:cNvSpPr txBox="1">
            <a:spLocks/>
          </p:cNvSpPr>
          <p:nvPr/>
        </p:nvSpPr>
        <p:spPr>
          <a:xfrm>
            <a:off x="8280627" y="6281018"/>
            <a:ext cx="3400051" cy="516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Venkovní posilovna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ADF6C941-0942-43F9-A0DF-914D9825A166}"/>
              </a:ext>
            </a:extLst>
          </p:cNvPr>
          <p:cNvSpPr txBox="1">
            <a:spLocks/>
          </p:cNvSpPr>
          <p:nvPr/>
        </p:nvSpPr>
        <p:spPr>
          <a:xfrm>
            <a:off x="6944955" y="3211152"/>
            <a:ext cx="3400051" cy="516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Překážková dráha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0F780757-00BC-4A4E-B6A4-04421685219A}"/>
              </a:ext>
            </a:extLst>
          </p:cNvPr>
          <p:cNvSpPr txBox="1">
            <a:spLocks/>
          </p:cNvSpPr>
          <p:nvPr/>
        </p:nvSpPr>
        <p:spPr>
          <a:xfrm>
            <a:off x="2302124" y="3211152"/>
            <a:ext cx="3400051" cy="516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Tenisové hřiště</a:t>
            </a:r>
          </a:p>
        </p:txBody>
      </p:sp>
      <p:sp>
        <p:nvSpPr>
          <p:cNvPr id="13" name="Zástupný symbol pro obsah 13">
            <a:extLst>
              <a:ext uri="{FF2B5EF4-FFF2-40B4-BE49-F238E27FC236}">
                <a16:creationId xmlns:a16="http://schemas.microsoft.com/office/drawing/2014/main" id="{0CD8BB19-45C5-4B59-B669-96CF9A8D1167}"/>
              </a:ext>
            </a:extLst>
          </p:cNvPr>
          <p:cNvSpPr txBox="1">
            <a:spLocks/>
          </p:cNvSpPr>
          <p:nvPr/>
        </p:nvSpPr>
        <p:spPr>
          <a:xfrm>
            <a:off x="405969" y="6079407"/>
            <a:ext cx="1726501" cy="62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Vizualizace,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56933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Návrh dispozičního řešení požární stanice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A52215-6EC6-4A7C-B873-CDE0E9007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" t="7890" r="4837" b="5741"/>
          <a:stretch/>
        </p:blipFill>
        <p:spPr>
          <a:xfrm>
            <a:off x="900733" y="1676400"/>
            <a:ext cx="9930158" cy="4885606"/>
          </a:xfrm>
          <a:prstGeom prst="rect">
            <a:avLst/>
          </a:prstGeom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E1D0BD6B-EDC3-4AA9-837C-7DEBAE38C9B7}"/>
              </a:ext>
            </a:extLst>
          </p:cNvPr>
          <p:cNvSpPr txBox="1">
            <a:spLocks/>
          </p:cNvSpPr>
          <p:nvPr/>
        </p:nvSpPr>
        <p:spPr>
          <a:xfrm>
            <a:off x="1074712" y="5639866"/>
            <a:ext cx="2432222" cy="684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Půdorys 1.NP</a:t>
            </a:r>
          </a:p>
        </p:txBody>
      </p:sp>
      <p:sp>
        <p:nvSpPr>
          <p:cNvPr id="9" name="Zástupný symbol pro obsah 13">
            <a:extLst>
              <a:ext uri="{FF2B5EF4-FFF2-40B4-BE49-F238E27FC236}">
                <a16:creationId xmlns:a16="http://schemas.microsoft.com/office/drawing/2014/main" id="{2FF6AE8B-1CDE-4460-B47D-D1503D69D218}"/>
              </a:ext>
            </a:extLst>
          </p:cNvPr>
          <p:cNvSpPr txBox="1">
            <a:spLocks/>
          </p:cNvSpPr>
          <p:nvPr/>
        </p:nvSpPr>
        <p:spPr>
          <a:xfrm>
            <a:off x="1074712" y="6266074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3850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9527F8-5D80-45A2-B3A9-EE037AE1D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" t="11037" r="4927" b="7565"/>
          <a:stretch/>
        </p:blipFill>
        <p:spPr>
          <a:xfrm>
            <a:off x="1047600" y="1644080"/>
            <a:ext cx="9757693" cy="46805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Návrh dispozičního řešení požární stanice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98669A44-A220-469B-9EC4-C71B650BC4C5}"/>
              </a:ext>
            </a:extLst>
          </p:cNvPr>
          <p:cNvSpPr txBox="1">
            <a:spLocks/>
          </p:cNvSpPr>
          <p:nvPr/>
        </p:nvSpPr>
        <p:spPr>
          <a:xfrm>
            <a:off x="1047600" y="5347332"/>
            <a:ext cx="2432222" cy="684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Půdorys 2.NP</a:t>
            </a:r>
          </a:p>
        </p:txBody>
      </p:sp>
      <p:sp>
        <p:nvSpPr>
          <p:cNvPr id="6" name="Zástupný symbol pro obsah 13">
            <a:extLst>
              <a:ext uri="{FF2B5EF4-FFF2-40B4-BE49-F238E27FC236}">
                <a16:creationId xmlns:a16="http://schemas.microsoft.com/office/drawing/2014/main" id="{5ADF9B3C-6E0E-4FE6-B127-992CB100552D}"/>
              </a:ext>
            </a:extLst>
          </p:cNvPr>
          <p:cNvSpPr txBox="1">
            <a:spLocks/>
          </p:cNvSpPr>
          <p:nvPr/>
        </p:nvSpPr>
        <p:spPr>
          <a:xfrm>
            <a:off x="1047600" y="5973540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6712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9BAF85-A0D3-424B-A037-D525284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Konstrukční řešení stavby</a:t>
            </a:r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886C4CDC-7544-4666-8286-A1EF14E06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/>
          <a:p>
            <a:r>
              <a:rPr lang="cs-CZ" dirty="0"/>
              <a:t>Základové konstrukce</a:t>
            </a:r>
          </a:p>
          <a:p>
            <a:pPr lvl="1"/>
            <a:r>
              <a:rPr lang="cs-CZ" dirty="0"/>
              <a:t>Železobetonové pasy</a:t>
            </a:r>
          </a:p>
          <a:p>
            <a:r>
              <a:rPr lang="cs-CZ" dirty="0"/>
              <a:t>Svislé nosné konstrukce</a:t>
            </a:r>
          </a:p>
          <a:p>
            <a:pPr lvl="1"/>
            <a:r>
              <a:rPr lang="cs-CZ" dirty="0"/>
              <a:t>Zdivo z keramických tvárnic</a:t>
            </a:r>
          </a:p>
          <a:p>
            <a:r>
              <a:rPr lang="cs-CZ" dirty="0"/>
              <a:t>Stropní konstrukce</a:t>
            </a:r>
          </a:p>
          <a:p>
            <a:pPr lvl="1"/>
            <a:r>
              <a:rPr lang="cs-CZ" dirty="0"/>
              <a:t>Filigránové desky</a:t>
            </a:r>
          </a:p>
          <a:p>
            <a:r>
              <a:rPr lang="cs-CZ" dirty="0"/>
              <a:t>Zastřešení objektu</a:t>
            </a:r>
          </a:p>
          <a:p>
            <a:pPr lvl="1"/>
            <a:r>
              <a:rPr lang="cs-CZ" dirty="0"/>
              <a:t>Sedlová střecha</a:t>
            </a:r>
          </a:p>
          <a:p>
            <a:pPr lvl="1"/>
            <a:r>
              <a:rPr lang="cs-CZ" dirty="0"/>
              <a:t>Plochá střecha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1591B0-F9CD-4689-B588-A994871D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61" y="3399852"/>
            <a:ext cx="6659673" cy="26199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26495C-42A5-4F64-A1C8-253AC8AED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28"/>
          <a:stretch/>
        </p:blipFill>
        <p:spPr>
          <a:xfrm>
            <a:off x="6460850" y="1081866"/>
            <a:ext cx="4159672" cy="2958142"/>
          </a:xfrm>
          <a:prstGeom prst="rect">
            <a:avLst/>
          </a:prstGeom>
        </p:spPr>
      </p:pic>
      <p:sp>
        <p:nvSpPr>
          <p:cNvPr id="7" name="Zástupný symbol pro obsah 13">
            <a:extLst>
              <a:ext uri="{FF2B5EF4-FFF2-40B4-BE49-F238E27FC236}">
                <a16:creationId xmlns:a16="http://schemas.microsoft.com/office/drawing/2014/main" id="{C0648216-E3D5-44F9-B086-CA2DC7F09F3D}"/>
              </a:ext>
            </a:extLst>
          </p:cNvPr>
          <p:cNvSpPr txBox="1">
            <a:spLocks/>
          </p:cNvSpPr>
          <p:nvPr/>
        </p:nvSpPr>
        <p:spPr>
          <a:xfrm>
            <a:off x="9515842" y="5970142"/>
            <a:ext cx="4044297" cy="35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i="1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9401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geometrickým návrhem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26713251_TF03460518" id="{CE7C0B12-237E-4AC0-911A-958314BA1717}" vid="{2BF73B59-89EC-4C11-BE27-AAFB8D8C01DE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486</Words>
  <Application>Microsoft Office PowerPoint</Application>
  <PresentationFormat>Vlastní</PresentationFormat>
  <Paragraphs>96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Palatino Linotype</vt:lpstr>
      <vt:lpstr>Šablona s geometrickým návrhem</vt:lpstr>
      <vt:lpstr>Projekt objektu občanského vybavení na úrovni studie a dokumentace ke stavebnímu povolení</vt:lpstr>
      <vt:lpstr>Obsah:</vt:lpstr>
      <vt:lpstr>Úvod</vt:lpstr>
      <vt:lpstr>Identifikační údaje objektu</vt:lpstr>
      <vt:lpstr>Návrh dispozičního řešení areálu</vt:lpstr>
      <vt:lpstr>Návrh dispozičního řešení areálu</vt:lpstr>
      <vt:lpstr>Návrh dispozičního řešení požární stanice</vt:lpstr>
      <vt:lpstr>Návrh dispozičního řešení požární stanice</vt:lpstr>
      <vt:lpstr>Konstrukční řešení stavby</vt:lpstr>
      <vt:lpstr>Děkuji za pozornost</vt:lpstr>
      <vt:lpstr>Doplňující otázky vedoucího práce</vt:lpstr>
      <vt:lpstr>Doplňující otázky vedoucího práce</vt:lpstr>
      <vt:lpstr>Doplňující otázky oponenta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objektu občanského vybavení na úrovni studie a dokumentace ke stavebnímu povolení</dc:title>
  <dc:creator>Jakub Novotný</dc:creator>
  <cp:lastModifiedBy>Jakub Novotný</cp:lastModifiedBy>
  <cp:revision>15</cp:revision>
  <dcterms:created xsi:type="dcterms:W3CDTF">2021-01-27T16:51:41Z</dcterms:created>
  <dcterms:modified xsi:type="dcterms:W3CDTF">2021-02-01T19:56:55Z</dcterms:modified>
</cp:coreProperties>
</file>