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ina Daniel" initials="LD" lastIdx="1" clrIdx="0">
    <p:extLst>
      <p:ext uri="{19B8F6BF-5375-455C-9EA6-DF929625EA0E}">
        <p15:presenceInfo xmlns:p15="http://schemas.microsoft.com/office/powerpoint/2012/main" userId="S-1-5-21-734083581-2804617841-3703489303-412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63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31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07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14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57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37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64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49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8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97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64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8522C-7B63-4BFA-8AA8-7BE24FC5A1A5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C50827D-8941-4535-BBC7-80F11097E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00418-AD77-4510-89E2-F96F9B40B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834" y="600323"/>
            <a:ext cx="9265017" cy="3076826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HALY A ADMINISTRATIVNÍ VESTAVBY V KOLÍNĚ FA. DIRAC INDUSTRIE NA POZEMKU Č. 234/2, K. Ú. SENDRAŽICE U KOLÍNA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66258C-7926-4E38-9A29-8656843BE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835" y="445071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 diplomové práce: Bc. Daniel Lacina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diplomové práce: Doc. Dr. Ing. Luboš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Podolka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Oponent diplomové práce: Mgr. Jana Pavlíčková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Hlebová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únor 2021</a:t>
            </a:r>
          </a:p>
        </p:txBody>
      </p:sp>
      <p:pic>
        <p:nvPicPr>
          <p:cNvPr id="4" name="Obrázek 3" descr="logo.png">
            <a:extLst>
              <a:ext uri="{FF2B5EF4-FFF2-40B4-BE49-F238E27FC236}">
                <a16:creationId xmlns:a16="http://schemas.microsoft.com/office/drawing/2014/main" id="{12A4BE07-DCF8-4F60-96FB-11E9D98B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10387658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 – VEDOUCÍ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9BAB2C-E63F-4382-827C-D1536324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52" y="1677880"/>
            <a:ext cx="9714817" cy="439698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drží konzolově vyložené panely před schodiště?</a:t>
            </a:r>
          </a:p>
        </p:txBody>
      </p:sp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9BBFC893-8E15-4D92-8D88-B7011CC4D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ECBA219-279B-4589-9359-B4C8F3132EEF}"/>
              </a:ext>
            </a:extLst>
          </p:cNvPr>
          <p:cNvSpPr/>
          <p:nvPr/>
        </p:nvSpPr>
        <p:spPr>
          <a:xfrm>
            <a:off x="1328980" y="5459413"/>
            <a:ext cx="4588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Výkres tvaru a skladby 1. NP, Zdroj: vlastní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EA03B15-EED9-4669-BA70-D600E56225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8" y="2165350"/>
            <a:ext cx="4134095" cy="3294063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5090DD0-DF5F-4E5A-9267-E4354F17E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85" y="2170868"/>
            <a:ext cx="4258035" cy="329049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0AF6F10-968A-4897-93CE-964E952B0CD6}"/>
              </a:ext>
            </a:extLst>
          </p:cNvPr>
          <p:cNvSpPr/>
          <p:nvPr/>
        </p:nvSpPr>
        <p:spPr>
          <a:xfrm>
            <a:off x="6469158" y="5444024"/>
            <a:ext cx="4406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Výkres tvaru a skladby 1. NP - upravený,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0790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10633318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 – VEDOUCÍ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9BAB2C-E63F-4382-827C-D1536324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52" y="1677881"/>
            <a:ext cx="4891881" cy="175112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Nestačila by skladba střešního pláště tvořená jen trapézovým plechem, místo navrženého řešení s konstrukcí ocelobetonovou?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9E69289C-FFD0-4D92-9A66-B4556332A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70" y="1677880"/>
            <a:ext cx="4044287" cy="4764404"/>
          </a:xfrm>
        </p:spPr>
      </p:pic>
      <p:pic>
        <p:nvPicPr>
          <p:cNvPr id="13" name="Obrázek 12" descr="logo.png">
            <a:extLst>
              <a:ext uri="{FF2B5EF4-FFF2-40B4-BE49-F238E27FC236}">
                <a16:creationId xmlns:a16="http://schemas.microsoft.com/office/drawing/2014/main" id="{3F463B84-40AF-4E48-9CE8-9C441A40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AA655B5E-2993-4E14-A945-D4828976C886}"/>
              </a:ext>
            </a:extLst>
          </p:cNvPr>
          <p:cNvSpPr/>
          <p:nvPr/>
        </p:nvSpPr>
        <p:spPr>
          <a:xfrm>
            <a:off x="6548470" y="6488668"/>
            <a:ext cx="3423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Skladba střechy,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97980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1059237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 – VEDOUCÍ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9BAB2C-E63F-4382-827C-D1536324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52" y="1677880"/>
            <a:ext cx="9714817" cy="439698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Nebylo by vhodné přivést vodu a odvést kanalizaci z prostoru čajové kuchyňky 2.NP, nebo předpokládáte, že si budou lidé chodit pro vodu na WC? 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55D109C-5F32-4995-B7CD-6E7A875D7D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2662969"/>
            <a:ext cx="5358970" cy="3411893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41BF9A1-7F34-4CDA-BEC3-52DA610E2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46" y="2662970"/>
            <a:ext cx="4947845" cy="3411893"/>
          </a:xfrm>
          <a:prstGeom prst="rect">
            <a:avLst/>
          </a:prstGeom>
        </p:spPr>
      </p:pic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6AC61B80-F766-4584-812E-664CEF053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764B8E5-A5B3-4CCC-B8A9-AB4C9BAB3785}"/>
              </a:ext>
            </a:extLst>
          </p:cNvPr>
          <p:cNvSpPr/>
          <p:nvPr/>
        </p:nvSpPr>
        <p:spPr>
          <a:xfrm>
            <a:off x="6292046" y="6103766"/>
            <a:ext cx="4163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Půdorys vodovodu 2.NP, Zdroj: vlastní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CA45D05-99B6-4430-A0F4-9C40984C131B}"/>
              </a:ext>
            </a:extLst>
          </p:cNvPr>
          <p:cNvSpPr/>
          <p:nvPr/>
        </p:nvSpPr>
        <p:spPr>
          <a:xfrm>
            <a:off x="933076" y="6103766"/>
            <a:ext cx="4242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Půdorys kanalizace 2.NP,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29570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900A13D0-870A-44AA-98F5-C9DBA6550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13" y="2165621"/>
            <a:ext cx="2820007" cy="21150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83B8F0-8C53-49CD-A4FB-24030AF9B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3" y="4481255"/>
            <a:ext cx="3338286" cy="1877786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 - OPONENT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9BAB2C-E63F-4382-827C-D1536324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52" y="1677880"/>
            <a:ext cx="9714817" cy="439698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Vycházelo zadání práce z praxe nebo z dob studií např. v projekční kanceláře?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53F83E-C3B1-4582-A49A-B856FD667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10409118" cy="390924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OHL ŽS a. s. – 4 roky (2 roky mistr, 2 roky stavbyvedoucí)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Stavby -	JU – PF – pavilon tělovýchovy II. Etapa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Stavební úpravy budovy „A“ v areálu nemocnice ČB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JU – EF – rekonstrukce K 400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Přístavba budovy Jihočeské vědecké knihovny v ČB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Bertiny lázně Třeboň – stavební akce 2019/20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Přístavba, nástavba a stavební úpravy pavilonu „C“ v nemocnici ČB</a:t>
            </a:r>
          </a:p>
        </p:txBody>
      </p:sp>
      <p:pic>
        <p:nvPicPr>
          <p:cNvPr id="7" name="Obrázek 6" descr="logo.png">
            <a:extLst>
              <a:ext uri="{FF2B5EF4-FFF2-40B4-BE49-F238E27FC236}">
                <a16:creationId xmlns:a16="http://schemas.microsoft.com/office/drawing/2014/main" id="{89FFF19A-B736-4C3F-93A1-C954EAB16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13663DE-DBE9-455C-8C78-2905B468A7B2}"/>
              </a:ext>
            </a:extLst>
          </p:cNvPr>
          <p:cNvSpPr/>
          <p:nvPr/>
        </p:nvSpPr>
        <p:spPr>
          <a:xfrm>
            <a:off x="314333" y="6359041"/>
            <a:ext cx="4410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Nemocnice ČB budova „A“, Zdroj: vlastní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220A234-8A1E-4F30-BCCD-798F3280388C}"/>
              </a:ext>
            </a:extLst>
          </p:cNvPr>
          <p:cNvSpPr/>
          <p:nvPr/>
        </p:nvSpPr>
        <p:spPr>
          <a:xfrm>
            <a:off x="8850685" y="4265596"/>
            <a:ext cx="2979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Bertiny lázně Třeboň,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3FE2EE-FB95-4B47-968A-F7C7AEC2A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6" y="27139"/>
            <a:ext cx="1698137" cy="5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 - OPONENT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9BAB2C-E63F-4382-827C-D1536324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52" y="1677880"/>
            <a:ext cx="9714817" cy="439698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Vytvoření zelené střechy navrhl student nebo si ji přeje investor?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80A37E-DB38-451F-AEBF-CD8806397C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logo.png">
            <a:extLst>
              <a:ext uri="{FF2B5EF4-FFF2-40B4-BE49-F238E27FC236}">
                <a16:creationId xmlns:a16="http://schemas.microsoft.com/office/drawing/2014/main" id="{B7CCDEBA-9D0E-4F18-9CC1-66D3882E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A9EB19-8062-4866-B7CB-7A62B5C0C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82" y="2239848"/>
            <a:ext cx="3975120" cy="370736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5C6B101-62EC-4338-9024-AACCF7AAC0E4}"/>
              </a:ext>
            </a:extLst>
          </p:cNvPr>
          <p:cNvSpPr/>
          <p:nvPr/>
        </p:nvSpPr>
        <p:spPr>
          <a:xfrm>
            <a:off x="1464182" y="6096954"/>
            <a:ext cx="4633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Výrobní hala – ptačí pohled, Zdroj: mapy.cz</a:t>
            </a:r>
          </a:p>
        </p:txBody>
      </p:sp>
    </p:spTree>
    <p:extLst>
      <p:ext uri="{BB962C8B-B14F-4D97-AF65-F5344CB8AC3E}">
        <p14:creationId xmlns:p14="http://schemas.microsoft.com/office/powerpoint/2010/main" val="62051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 - OPONENT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9BAB2C-E63F-4382-827C-D1536324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52" y="1677880"/>
            <a:ext cx="9714817" cy="439698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kolik je reálné, že projekt popisovaný v práci se uskuteční?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EF28D5A-F8E6-4290-9EAA-89E4A55EA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74" y="2165350"/>
            <a:ext cx="9593328" cy="3735388"/>
          </a:xfrm>
        </p:spPr>
      </p:pic>
      <p:pic>
        <p:nvPicPr>
          <p:cNvPr id="7" name="Obrázek 6" descr="logo.png">
            <a:extLst>
              <a:ext uri="{FF2B5EF4-FFF2-40B4-BE49-F238E27FC236}">
                <a16:creationId xmlns:a16="http://schemas.microsoft.com/office/drawing/2014/main" id="{F8DDB5E9-F4EE-448E-AAFA-E35843484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D681D9B2-D276-4451-ABC2-BBA29C08F492}"/>
              </a:ext>
            </a:extLst>
          </p:cNvPr>
          <p:cNvSpPr/>
          <p:nvPr/>
        </p:nvSpPr>
        <p:spPr>
          <a:xfrm>
            <a:off x="1383474" y="6203542"/>
            <a:ext cx="4772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Výrobní hala - pohled, Zdroj: google.cz/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0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92" y="1885269"/>
            <a:ext cx="10009215" cy="1321955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pic>
        <p:nvPicPr>
          <p:cNvPr id="7" name="Obrázek 6" descr="logo.png">
            <a:extLst>
              <a:ext uri="{FF2B5EF4-FFF2-40B4-BE49-F238E27FC236}">
                <a16:creationId xmlns:a16="http://schemas.microsoft.com/office/drawing/2014/main" id="{01A24578-CAF5-4379-AD5E-90889C14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7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6">
            <a:extLst>
              <a:ext uri="{FF2B5EF4-FFF2-40B4-BE49-F238E27FC236}">
                <a16:creationId xmlns:a16="http://schemas.microsoft.com/office/drawing/2014/main" id="{8C6C17D5-6C8A-4690-8BCA-3DE02F0E0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8" y="3822656"/>
            <a:ext cx="11182923" cy="27149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B2F2A-59AB-49D1-A234-EA5990C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6" y="1677880"/>
            <a:ext cx="4645152" cy="3781593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diplomové 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údaje stavby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Stavební a konstrukční řešení stavby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E9CBC07-4E18-4024-8A21-706B75CD1E2B}"/>
              </a:ext>
            </a:extLst>
          </p:cNvPr>
          <p:cNvSpPr/>
          <p:nvPr/>
        </p:nvSpPr>
        <p:spPr>
          <a:xfrm>
            <a:off x="504538" y="6488668"/>
            <a:ext cx="3505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Východní pohled, Zdroj: vlastní</a:t>
            </a:r>
          </a:p>
        </p:txBody>
      </p:sp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9EABFF11-A86C-4524-844B-5009ED99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DIPLOMOVÉ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B2F2A-59AB-49D1-A234-EA5990C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6" y="1677881"/>
            <a:ext cx="9605634" cy="1751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Obsahem zadání je vypracování čtyř částí rozšířené dokumentace pro stavební povolení, z pěti uvedených: stavebně architektonická část, stavebně konstrukční část, požárně bezpečnostní řešení, část ZTI, provádění staveb, zařízení staveniště, (HSV, PSV).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E30DA9-74DC-48A2-A770-A35A43D27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7279" y="3428997"/>
            <a:ext cx="9605635" cy="2644257"/>
          </a:xfrm>
        </p:spPr>
        <p:txBody>
          <a:bodyPr/>
          <a:lstStyle/>
          <a:p>
            <a:pPr lvl="1"/>
            <a:r>
              <a:rPr lang="cs-CZ" sz="1600" dirty="0">
                <a:latin typeface="Arial" pitchFamily="34" charset="0"/>
                <a:cs typeface="Arial" pitchFamily="34" charset="0"/>
              </a:rPr>
              <a:t>Zařízení staveniště</a:t>
            </a:r>
          </a:p>
          <a:p>
            <a:pPr lvl="1"/>
            <a:r>
              <a:rPr lang="cs-CZ" sz="1600" dirty="0" err="1">
                <a:latin typeface="Arial" pitchFamily="34" charset="0"/>
                <a:cs typeface="Arial" pitchFamily="34" charset="0"/>
              </a:rPr>
              <a:t>Architektonicko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– stavební řešení</a:t>
            </a:r>
          </a:p>
          <a:p>
            <a:pPr lvl="1"/>
            <a:r>
              <a:rPr lang="cs-CZ" sz="1600" dirty="0">
                <a:latin typeface="Arial" pitchFamily="34" charset="0"/>
                <a:cs typeface="Arial" pitchFamily="34" charset="0"/>
              </a:rPr>
              <a:t>Stavebně – konstrukční řešení – není součástí zadání projektu</a:t>
            </a:r>
          </a:p>
          <a:p>
            <a:pPr lvl="1"/>
            <a:r>
              <a:rPr lang="cs-CZ" sz="1600" dirty="0">
                <a:latin typeface="Arial" pitchFamily="34" charset="0"/>
                <a:cs typeface="Arial" pitchFamily="34" charset="0"/>
              </a:rPr>
              <a:t>Požárně – bezpečnostní řešení</a:t>
            </a:r>
          </a:p>
          <a:p>
            <a:pPr lvl="1"/>
            <a:r>
              <a:rPr lang="cs-CZ" sz="1600" dirty="0">
                <a:latin typeface="Arial" pitchFamily="34" charset="0"/>
                <a:cs typeface="Arial" pitchFamily="34" charset="0"/>
              </a:rPr>
              <a:t>Technika prostředí staveb</a:t>
            </a:r>
          </a:p>
          <a:p>
            <a:endParaRPr lang="cs-CZ" dirty="0"/>
          </a:p>
        </p:txBody>
      </p:sp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678C0030-97BD-4419-98C5-43111B94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F77ABC5-B8AF-43F8-9EAF-F56C3611F8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69" y="1518476"/>
            <a:ext cx="5041767" cy="458048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IDENTIFIKAČNÍ ÚDAJE STAVBY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B2F2A-59AB-49D1-A234-EA5990C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5" y="1677880"/>
            <a:ext cx="5253879" cy="4421079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Země: Česká republika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Kraj: Středočeský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Obec: Kolín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Katastrální území: Sendražice u Kolína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u="sng" dirty="0">
                <a:latin typeface="Times New Roman" pitchFamily="18" charset="0"/>
                <a:cs typeface="Times New Roman" pitchFamily="18" charset="0"/>
              </a:rPr>
              <a:t>Informace o parcele: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Parc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č.: 1060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Výměra: 4671 m2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Druh pozemku: Zastavěná plocha a nádvoří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6574FBB-5993-4156-9006-5DC6AA8077A9}"/>
              </a:ext>
            </a:extLst>
          </p:cNvPr>
          <p:cNvSpPr/>
          <p:nvPr/>
        </p:nvSpPr>
        <p:spPr>
          <a:xfrm>
            <a:off x="5933869" y="6098959"/>
            <a:ext cx="4098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situace širších vztahů, Zdroj: mapy.cz</a:t>
            </a:r>
          </a:p>
        </p:txBody>
      </p:sp>
      <p:pic>
        <p:nvPicPr>
          <p:cNvPr id="8" name="Obrázek 7" descr="logo.png">
            <a:extLst>
              <a:ext uri="{FF2B5EF4-FFF2-40B4-BE49-F238E27FC236}">
                <a16:creationId xmlns:a16="http://schemas.microsoft.com/office/drawing/2014/main" id="{B228DE5A-00A3-4DED-87D7-F596BF57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3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STAVEBNÍ A KONSTRUČNÍ ŘEŠENÍ STAVBY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B2F2A-59AB-49D1-A234-EA5990C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6" y="1677880"/>
            <a:ext cx="9605634" cy="455102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Rozdělení haly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výrobní hala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administrativní část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Konstrukce haly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ŽB skelet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TRIMO QBISS ONE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Akustický SDK stěny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Zelená střecha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Hliníkové prvky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99B5CF8-0C7D-466C-AA41-307AD9C10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1492891"/>
            <a:ext cx="6400800" cy="4551028"/>
          </a:xfr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DDDE0FF-A95D-4A89-97C9-8D47987AFCEB}"/>
              </a:ext>
            </a:extLst>
          </p:cNvPr>
          <p:cNvSpPr/>
          <p:nvPr/>
        </p:nvSpPr>
        <p:spPr>
          <a:xfrm>
            <a:off x="4160680" y="6044564"/>
            <a:ext cx="4129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Půdorys 1.NP nedělený, Zdroj: vlastní</a:t>
            </a:r>
          </a:p>
        </p:txBody>
      </p:sp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11CFE99C-5C88-401F-890A-20F97BD42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5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STAVEBNÍ A KONSTRUČNÍ ŘEŠENÍ STAVBY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B2F2A-59AB-49D1-A234-EA5990C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5" y="1677880"/>
            <a:ext cx="10581119" cy="493889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Administrativní část 1. NP, užitný prostor 557,70 m²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41E806A8-10EC-4640-9FC7-0DC0B68B2A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5" y="2068560"/>
            <a:ext cx="11228570" cy="4002073"/>
          </a:xfr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0909127-61BC-4AEC-9603-00A3193B4BA1}"/>
              </a:ext>
            </a:extLst>
          </p:cNvPr>
          <p:cNvSpPr/>
          <p:nvPr/>
        </p:nvSpPr>
        <p:spPr>
          <a:xfrm>
            <a:off x="481715" y="6091981"/>
            <a:ext cx="3380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Půdorys 1.NP, Zdroj: vlastní</a:t>
            </a:r>
          </a:p>
        </p:txBody>
      </p:sp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BB3B3D83-7603-4B5B-B0BD-91614A6F7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STAVEBNÍ A KONSTRUČNÍ ŘEŠENÍ STAVBY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B2F2A-59AB-49D1-A234-EA5990C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6" y="1677880"/>
            <a:ext cx="8492506" cy="546705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Administrativní část 2. NP, užitný prostor 543,90 m²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5A070A0-A1A3-4752-A08E-A606270374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9" y="2073864"/>
            <a:ext cx="11173721" cy="4045549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03D99F3-42E1-4B16-A4A1-06D9A2880F93}"/>
              </a:ext>
            </a:extLst>
          </p:cNvPr>
          <p:cNvSpPr/>
          <p:nvPr/>
        </p:nvSpPr>
        <p:spPr>
          <a:xfrm>
            <a:off x="509139" y="6119413"/>
            <a:ext cx="3218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Obr.: Půdorys 2.NP, Zdroj: vlastní</a:t>
            </a:r>
          </a:p>
        </p:txBody>
      </p:sp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E1A2947E-BE4F-4B64-BAA5-D738E9F5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B2F2A-59AB-49D1-A234-EA5990C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6" y="1677880"/>
            <a:ext cx="10075646" cy="3781593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 byl splněn – vytvořena projektová dokumentace pro provedení stavby „DPS“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Prohloubený znalostí v občanské výstavbě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železobetonová skeletová konstrukce haly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dispoziční uspořádání a potřeby výrobní haly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vytvoření rozsáhlý dokumentace podobající se skutečným projektům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zajímavý projekt </a:t>
            </a:r>
          </a:p>
        </p:txBody>
      </p:sp>
      <p:pic>
        <p:nvPicPr>
          <p:cNvPr id="5" name="Obrázek 4" descr="logo.png">
            <a:extLst>
              <a:ext uri="{FF2B5EF4-FFF2-40B4-BE49-F238E27FC236}">
                <a16:creationId xmlns:a16="http://schemas.microsoft.com/office/drawing/2014/main" id="{94A2E93A-A7E7-43BE-9B4C-BCBF82B7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FFC29-EDAB-47C8-8AA2-8ADC750A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7198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26CD997-C513-4089-90F9-AE5389600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98" y="3771115"/>
            <a:ext cx="2074461" cy="2303748"/>
          </a:xfr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9BAB2C-E63F-4382-827C-D1536324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52" y="1677880"/>
            <a:ext cx="9714817" cy="439698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práce – doc. Dr. Ing.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Podolka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drží konzolově vyložené panely před schodištěm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Nestačila by skladba střešního pláště tvořená jen trapézovým plechem, místo navrženého řešení s konstrukcí ocelobetonovou?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Nebylo by vhodné přivést vodu a odvést kanalizaci z prostoru čajové kuchyňky 2.NP, nebo předpokládáte, že si budou lidé chodit pro vodu na WC?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– Mgr. Pavlíčková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Hlebová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Vycházelo zadání práce z praxe nebo z dob studií např. v projekční kanceláře?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Vytvoření zelené střechy navrhl student nebo si ji přeje investor?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kolik je reálné, že projekt popisovaný v práci se uskuteční?</a:t>
            </a:r>
          </a:p>
        </p:txBody>
      </p:sp>
      <p:pic>
        <p:nvPicPr>
          <p:cNvPr id="6" name="Obrázek 5" descr="logo.png">
            <a:extLst>
              <a:ext uri="{FF2B5EF4-FFF2-40B4-BE49-F238E27FC236}">
                <a16:creationId xmlns:a16="http://schemas.microsoft.com/office/drawing/2014/main" id="{BD3D664C-84D4-480E-85A7-BC571173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993" y="0"/>
            <a:ext cx="43440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515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543</TotalTime>
  <Words>752</Words>
  <Application>Microsoft Office PowerPoint</Application>
  <PresentationFormat>Širokoúhlá obrazovka</PresentationFormat>
  <Paragraphs>90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Times New Roman</vt:lpstr>
      <vt:lpstr>Galerie</vt:lpstr>
      <vt:lpstr>KONSTRUKCE HALY A ADMINISTRATIVNÍ VESTAVBY V KOLÍNĚ FA. DIRAC INDUSTRIE NA POZEMKU Č. 234/2, K. Ú. SENDRAŽICE U KOLÍNA </vt:lpstr>
      <vt:lpstr>OBSAH</vt:lpstr>
      <vt:lpstr>CÍL DIPLOMOVÉ PRÁCE</vt:lpstr>
      <vt:lpstr>IDENTIFIKAČNÍ ÚDAJE STAVBY</vt:lpstr>
      <vt:lpstr>STAVEBNÍ A KONSTRUČNÍ ŘEŠENÍ STAVBY</vt:lpstr>
      <vt:lpstr>STAVEBNÍ A KONSTRUČNÍ ŘEŠENÍ STAVBY</vt:lpstr>
      <vt:lpstr>STAVEBNÍ A KONSTRUČNÍ ŘEŠENÍ STAVBY</vt:lpstr>
      <vt:lpstr>ZÁVĚREČNÉ SHRNUTÍ</vt:lpstr>
      <vt:lpstr>DOPLŇUJÍCÍ OTÁZKY</vt:lpstr>
      <vt:lpstr>DOPLŇUJÍCÍ OTÁZKY – VEDOUCÍ PRÁCE</vt:lpstr>
      <vt:lpstr>DOPLŇUJÍCÍ OTÁZKY – VEDOUCÍ PRÁCE</vt:lpstr>
      <vt:lpstr>DOPLŇUJÍCÍ OTÁZKY – VEDOUCÍ PRÁCE</vt:lpstr>
      <vt:lpstr>DOPLŇUJÍCÍ OTÁZKY - OPONENT</vt:lpstr>
      <vt:lpstr>DOPLŇUJÍCÍ OTÁZKY - OPONENT</vt:lpstr>
      <vt:lpstr>DOPLŇUJÍCÍ OTÁZKY - OPONENT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KONSTRUKCE HALY A ADMINISTRATIVNÍ VESTAVBY V KOLÍNĚ FA. DIRAC INDUSTRIE NA POZEMKU Č. 234/2, K. Ú. SENDRAŽICE U KOLÍNA</dc:title>
  <dc:creator>Lacina Daniel</dc:creator>
  <cp:lastModifiedBy>Lacina Daniel</cp:lastModifiedBy>
  <cp:revision>28</cp:revision>
  <dcterms:created xsi:type="dcterms:W3CDTF">2021-01-13T17:17:01Z</dcterms:created>
  <dcterms:modified xsi:type="dcterms:W3CDTF">2021-02-01T10:29:13Z</dcterms:modified>
</cp:coreProperties>
</file>