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8" r:id="rId3"/>
    <p:sldId id="277" r:id="rId4"/>
    <p:sldId id="279" r:id="rId5"/>
    <p:sldId id="280" r:id="rId6"/>
    <p:sldId id="304" r:id="rId7"/>
    <p:sldId id="306" r:id="rId8"/>
    <p:sldId id="305" r:id="rId9"/>
    <p:sldId id="303" r:id="rId10"/>
    <p:sldId id="302" r:id="rId11"/>
    <p:sldId id="289" r:id="rId12"/>
    <p:sldId id="291" r:id="rId13"/>
    <p:sldId id="29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" initials="M" lastIdx="1" clrIdx="0">
    <p:extLst>
      <p:ext uri="{19B8F6BF-5375-455C-9EA6-DF929625EA0E}">
        <p15:presenceInfo xmlns="" xmlns:p15="http://schemas.microsoft.com/office/powerpoint/2012/main" userId="Mich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6" autoAdjust="0"/>
    <p:restoredTop sz="96724" autoAdjust="0"/>
  </p:normalViewPr>
  <p:slideViewPr>
    <p:cSldViewPr snapToGrid="0">
      <p:cViewPr>
        <p:scale>
          <a:sx n="66" d="100"/>
          <a:sy n="66" d="100"/>
        </p:scale>
        <p:origin x="-592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40690-1D23-47E5-BBDF-032BE6A59E48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9F0A-E685-40B0-BF52-AED819D3B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72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9F0A-E685-40B0-BF52-AED819D3B60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93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9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6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04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46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81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53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0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88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34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02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30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EA282-A2D0-4E95-B7C8-EFF6C15C1E0A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22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105" y="1553227"/>
            <a:ext cx="8095173" cy="1976997"/>
          </a:xfrm>
        </p:spPr>
        <p:txBody>
          <a:bodyPr>
            <a:normAutofit fontScale="90000"/>
          </a:bodyPr>
          <a:lstStyle/>
          <a:p>
            <a:pPr algn="l"/>
            <a:r>
              <a:rPr lang="cs-CZ" sz="7300" b="1" dirty="0">
                <a:latin typeface="Muli Black" pitchFamily="2" charset="-18"/>
                <a:cs typeface="Times New Roman" panose="02020603050405020304" pitchFamily="18" charset="0"/>
              </a:rPr>
              <a:t>Diplomová práce</a:t>
            </a:r>
            <a:r>
              <a:rPr lang="cs-CZ" sz="1100" b="1" dirty="0">
                <a:latin typeface="Muli Black" pitchFamily="2" charset="-18"/>
                <a:cs typeface="Times New Roman" panose="02020603050405020304" pitchFamily="18" charset="0"/>
              </a:rPr>
              <a:t/>
            </a:r>
            <a:br>
              <a:rPr lang="cs-CZ" sz="1100" b="1" dirty="0">
                <a:latin typeface="Muli Black" pitchFamily="2" charset="-18"/>
                <a:cs typeface="Times New Roman" panose="02020603050405020304" pitchFamily="18" charset="0"/>
              </a:rPr>
            </a:br>
            <a:r>
              <a:rPr lang="cs-CZ" sz="1100" b="1" dirty="0">
                <a:latin typeface="Muli Black" pitchFamily="2" charset="-18"/>
                <a:cs typeface="Times New Roman" panose="02020603050405020304" pitchFamily="18" charset="0"/>
              </a:rPr>
              <a:t/>
            </a:r>
            <a:br>
              <a:rPr lang="cs-CZ" sz="1100" b="1" dirty="0">
                <a:latin typeface="Muli Black" pitchFamily="2" charset="-18"/>
                <a:cs typeface="Times New Roman" panose="02020603050405020304" pitchFamily="18" charset="0"/>
              </a:rPr>
            </a:br>
            <a:r>
              <a:rPr lang="cs-CZ" sz="3600" b="1" dirty="0">
                <a:latin typeface="Muli Light" pitchFamily="2" charset="-18"/>
                <a:cs typeface="Times New Roman" panose="02020603050405020304" pitchFamily="18" charset="0"/>
              </a:rPr>
              <a:t>Projekt novostavby zadaného objektu </a:t>
            </a:r>
            <a:r>
              <a:rPr lang="cs-CZ" sz="3600" b="1" dirty="0" smtClean="0">
                <a:latin typeface="Muli Light" pitchFamily="2" charset="-18"/>
                <a:cs typeface="Times New Roman" panose="02020603050405020304" pitchFamily="18" charset="0"/>
              </a:rPr>
              <a:t>    v </a:t>
            </a:r>
            <a:r>
              <a:rPr lang="cs-CZ" sz="3600" b="1" dirty="0">
                <a:latin typeface="Muli Light" pitchFamily="2" charset="-18"/>
                <a:cs typeface="Times New Roman" panose="02020603050405020304" pitchFamily="18" charset="0"/>
              </a:rPr>
              <a:t>rozsahu projektu pro provedení stavby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4C59FFB8-A2F3-4C92-82F1-4F27851DAD41}"/>
              </a:ext>
            </a:extLst>
          </p:cNvPr>
          <p:cNvSpPr txBox="1"/>
          <p:nvPr/>
        </p:nvSpPr>
        <p:spPr>
          <a:xfrm>
            <a:off x="444674" y="5242143"/>
            <a:ext cx="5016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Muli Black" pitchFamily="2" charset="-18"/>
                <a:cs typeface="Times New Roman" panose="02020603050405020304" pitchFamily="18" charset="0"/>
              </a:rPr>
              <a:t>Autor:</a:t>
            </a:r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 		Bc. </a:t>
            </a:r>
            <a:r>
              <a:rPr lang="cs-CZ" dirty="0" smtClean="0">
                <a:latin typeface="Muli Light" pitchFamily="2" charset="-18"/>
                <a:cs typeface="Times New Roman" panose="02020603050405020304" pitchFamily="18" charset="0"/>
              </a:rPr>
              <a:t>Jakub Kohout</a:t>
            </a:r>
            <a:endParaRPr lang="cs-CZ" dirty="0">
              <a:latin typeface="Muli Light" pitchFamily="2" charset="-18"/>
              <a:cs typeface="Times New Roman" panose="02020603050405020304" pitchFamily="18" charset="0"/>
            </a:endParaRPr>
          </a:p>
          <a:p>
            <a:r>
              <a:rPr lang="cs-CZ" dirty="0">
                <a:latin typeface="Muli Black" pitchFamily="2" charset="-18"/>
                <a:cs typeface="Times New Roman" panose="02020603050405020304" pitchFamily="18" charset="0"/>
              </a:rPr>
              <a:t>Vedoucí práce:</a:t>
            </a:r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 	doc. Dr. Ing. Luboš </a:t>
            </a:r>
            <a:r>
              <a:rPr lang="cs-CZ" dirty="0" err="1">
                <a:latin typeface="Muli Light" pitchFamily="2" charset="-18"/>
                <a:cs typeface="Times New Roman" panose="02020603050405020304" pitchFamily="18" charset="0"/>
              </a:rPr>
              <a:t>Podolka</a:t>
            </a:r>
            <a:endParaRPr lang="cs-CZ" dirty="0">
              <a:latin typeface="Muli Light" pitchFamily="2" charset="-18"/>
              <a:cs typeface="Times New Roman" panose="02020603050405020304" pitchFamily="18" charset="0"/>
            </a:endParaRPr>
          </a:p>
          <a:p>
            <a:r>
              <a:rPr lang="cs-CZ" dirty="0">
                <a:latin typeface="Muli Black" pitchFamily="2" charset="-18"/>
                <a:cs typeface="Times New Roman" panose="02020603050405020304" pitchFamily="18" charset="0"/>
              </a:rPr>
              <a:t>Oponent:</a:t>
            </a:r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 	Ing. </a:t>
            </a:r>
            <a:r>
              <a:rPr lang="cs-CZ" dirty="0" smtClean="0">
                <a:latin typeface="Muli Light" pitchFamily="2" charset="-18"/>
                <a:cs typeface="Times New Roman" panose="02020603050405020304" pitchFamily="18" charset="0"/>
              </a:rPr>
              <a:t>Michal Lávička</a:t>
            </a:r>
            <a:endParaRPr lang="cs-CZ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6E4254B1-FAC8-469C-B1C9-93C33A62BAD9}"/>
              </a:ext>
            </a:extLst>
          </p:cNvPr>
          <p:cNvSpPr txBox="1"/>
          <p:nvPr/>
        </p:nvSpPr>
        <p:spPr>
          <a:xfrm>
            <a:off x="8723490" y="5173776"/>
            <a:ext cx="3290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>
                <a:latin typeface="Muli Light" pitchFamily="2" charset="-18"/>
                <a:cs typeface="Times New Roman" panose="02020603050405020304" pitchFamily="18" charset="0"/>
              </a:rPr>
              <a:t>Vysoká škola technická a ekonomická v Českých </a:t>
            </a:r>
            <a:r>
              <a:rPr lang="cs-CZ" sz="1400" dirty="0" smtClean="0">
                <a:latin typeface="Muli Light" pitchFamily="2" charset="-18"/>
                <a:cs typeface="Times New Roman" panose="02020603050405020304" pitchFamily="18" charset="0"/>
              </a:rPr>
              <a:t>Budějovicích</a:t>
            </a:r>
          </a:p>
          <a:p>
            <a:pPr algn="r"/>
            <a:r>
              <a:rPr lang="cs-CZ" sz="1400" dirty="0" smtClean="0">
                <a:latin typeface="Muli Black" pitchFamily="2" charset="-18"/>
                <a:cs typeface="Times New Roman" panose="02020603050405020304" pitchFamily="18" charset="0"/>
              </a:rPr>
              <a:t>únor 2021</a:t>
            </a:r>
            <a:endParaRPr lang="cs-CZ" sz="1400" dirty="0">
              <a:latin typeface="Muli Black" pitchFamily="2" charset="-18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7617" t="17708" r="78906" b="58333"/>
          <a:stretch>
            <a:fillRect/>
          </a:stretch>
        </p:blipFill>
        <p:spPr bwMode="auto">
          <a:xfrm>
            <a:off x="8816826" y="5489883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82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5"/>
            <a:ext cx="6609347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Kanalizace dešťová: odvodnění z ploché střechy do retenční nádrže se vsakem</a:t>
            </a:r>
          </a:p>
          <a:p>
            <a:r>
              <a:rPr lang="cs-CZ" dirty="0" smtClean="0"/>
              <a:t>Kanalizace splašková: splašky přes ČOV a revizní šachtu do veřejné splaškové kanalizace</a:t>
            </a:r>
          </a:p>
          <a:p>
            <a:r>
              <a:rPr lang="cs-CZ" dirty="0" smtClean="0"/>
              <a:t>Vodovod: napojeno na veřejný vodovod, použito cirkulační čerpadlo, ohřev vody v zásobníku plynového kotle</a:t>
            </a:r>
          </a:p>
          <a:p>
            <a:r>
              <a:rPr lang="cs-CZ" dirty="0" smtClean="0"/>
              <a:t>Vytápění: plynový kotel, </a:t>
            </a:r>
            <a:r>
              <a:rPr lang="cs-CZ" dirty="0" err="1" smtClean="0"/>
              <a:t>dvoudeskové</a:t>
            </a:r>
            <a:r>
              <a:rPr lang="cs-CZ" dirty="0" smtClean="0"/>
              <a:t> radiátory, podlahové konvektory, dvoutrubková horizontální otopná soustava, teplovodní oběhové čerpadlo</a:t>
            </a:r>
          </a:p>
          <a:p>
            <a:r>
              <a:rPr lang="cs-CZ" dirty="0" smtClean="0"/>
              <a:t>Vzduchotechnika: klimatizační jednotka a rozvody v podhledu</a:t>
            </a:r>
          </a:p>
          <a:p>
            <a:r>
              <a:rPr lang="cs-CZ" dirty="0" smtClean="0"/>
              <a:t>Plynovod: plyn z veřejného plynovodu, HUP na hranici pozemku, plynový kotel</a:t>
            </a:r>
          </a:p>
          <a:p>
            <a:r>
              <a:rPr lang="cs-CZ" dirty="0" smtClean="0"/>
              <a:t>Celková tepelná ztráta dle obálkové metody je 33,009 kW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88575" y="280718"/>
            <a:ext cx="5915972" cy="7640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latin typeface="Muli Black" pitchFamily="2" charset="-18"/>
                <a:cs typeface="Times New Roman" panose="02020603050405020304" pitchFamily="18" charset="0"/>
              </a:rPr>
              <a:t>Technické zařízení</a:t>
            </a:r>
            <a:endParaRPr lang="cs-CZ" sz="4000" b="1" dirty="0">
              <a:latin typeface="Muli Black" pitchFamily="2" charset="-18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3" t="23579" r="35343" b="21404"/>
          <a:stretch/>
        </p:blipFill>
        <p:spPr bwMode="auto">
          <a:xfrm>
            <a:off x="7652084" y="1465964"/>
            <a:ext cx="4186990" cy="438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6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750" y="543107"/>
            <a:ext cx="5365701" cy="727090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</a:rPr>
              <a:t>Závěrečné shrnutí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900000" y="1436211"/>
            <a:ext cx="109567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Cíl práce byl splněn </a:t>
            </a:r>
          </a:p>
          <a:p>
            <a:r>
              <a:rPr lang="cs-CZ" sz="2000" dirty="0"/>
              <a:t>Prohloubení znalostí k vytvoření projektové dokumentace</a:t>
            </a:r>
          </a:p>
          <a:p>
            <a:r>
              <a:rPr lang="cs-CZ" sz="2000" dirty="0"/>
              <a:t>Vytvoření dokumentace pro provedení stavby</a:t>
            </a: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  <p:pic>
        <p:nvPicPr>
          <p:cNvPr id="5" name="Picture 3" descr="D:\Škola\ING\9. SEMESTR\N_ATE_1\2 pokus\VIZUALIZACE\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8" b="55288"/>
          <a:stretch/>
        </p:blipFill>
        <p:spPr bwMode="auto">
          <a:xfrm>
            <a:off x="575940" y="3611880"/>
            <a:ext cx="11040119" cy="25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1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2" y="774113"/>
            <a:ext cx="4837640" cy="751047"/>
          </a:xfrm>
        </p:spPr>
        <p:txBody>
          <a:bodyPr anchor="t" anchorCtr="0">
            <a:normAutofit fontScale="90000"/>
          </a:bodyPr>
          <a:lstStyle/>
          <a:p>
            <a:r>
              <a:rPr lang="cs-CZ" b="1" dirty="0">
                <a:latin typeface="Muli Black" pitchFamily="2" charset="-18"/>
              </a:rPr>
              <a:t>Doplňující </a:t>
            </a:r>
            <a:r>
              <a:rPr lang="cs-CZ" b="1" dirty="0" smtClean="0">
                <a:latin typeface="Muli Black" pitchFamily="2" charset="-18"/>
              </a:rPr>
              <a:t>dotazy</a:t>
            </a:r>
            <a:endParaRPr lang="cs-CZ" b="1" dirty="0">
              <a:latin typeface="Muli Black" pitchFamily="2" charset="-18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899999" y="1800000"/>
            <a:ext cx="10130553" cy="45237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/>
              <a:t>P</a:t>
            </a:r>
            <a:r>
              <a:rPr lang="cs-CZ" sz="2200" dirty="0" smtClean="0"/>
              <a:t>roč </a:t>
            </a:r>
            <a:r>
              <a:rPr lang="cs-CZ" sz="2200" dirty="0"/>
              <a:t>je výkop jednostranně rozšířen o cca 1 m pro provedení zásypu s </a:t>
            </a:r>
            <a:r>
              <a:rPr lang="cs-CZ" sz="2200" dirty="0" smtClean="0"/>
              <a:t>drenáží?</a:t>
            </a:r>
          </a:p>
          <a:p>
            <a:r>
              <a:rPr lang="cs-CZ" sz="2200" dirty="0" smtClean="0"/>
              <a:t>Bude </a:t>
            </a:r>
            <a:r>
              <a:rPr lang="cs-CZ" sz="2200" dirty="0"/>
              <a:t>někde po objektu ještě podružný </a:t>
            </a:r>
            <a:r>
              <a:rPr lang="cs-CZ" sz="2200" dirty="0" smtClean="0"/>
              <a:t>rozvaděč?</a:t>
            </a:r>
          </a:p>
          <a:p>
            <a:r>
              <a:rPr lang="cs-CZ" sz="2200" dirty="0"/>
              <a:t>N</a:t>
            </a:r>
            <a:r>
              <a:rPr lang="cs-CZ" sz="2200" dirty="0" smtClean="0"/>
              <a:t>ebyla </a:t>
            </a:r>
            <a:r>
              <a:rPr lang="cs-CZ" sz="2200" dirty="0"/>
              <a:t>by vhodná výlevka do úklidové místnosti a </a:t>
            </a:r>
            <a:r>
              <a:rPr lang="cs-CZ" sz="2200" dirty="0" err="1"/>
              <a:t>gula</a:t>
            </a:r>
            <a:r>
              <a:rPr lang="cs-CZ" sz="2200" dirty="0"/>
              <a:t> do podlahy v technické </a:t>
            </a:r>
            <a:r>
              <a:rPr lang="cs-CZ" sz="2200" dirty="0" smtClean="0"/>
              <a:t>místnosti?</a:t>
            </a:r>
          </a:p>
          <a:p>
            <a:r>
              <a:rPr lang="cs-CZ" sz="2200" dirty="0" smtClean="0"/>
              <a:t>Topení </a:t>
            </a:r>
            <a:r>
              <a:rPr lang="cs-CZ" sz="2200" dirty="0"/>
              <a:t>je uvažováno s kombinací konvektorů a vzduchotechniky k vytopení prostor, nebo vše vytopí jen </a:t>
            </a:r>
            <a:r>
              <a:rPr lang="cs-CZ" sz="2200" dirty="0" smtClean="0"/>
              <a:t>konvektory, </a:t>
            </a:r>
            <a:r>
              <a:rPr lang="cs-CZ" sz="2200" dirty="0"/>
              <a:t>nebo vše vytopí </a:t>
            </a:r>
            <a:r>
              <a:rPr lang="cs-CZ" sz="2200" dirty="0" smtClean="0"/>
              <a:t>vzduchotechnika? </a:t>
            </a:r>
          </a:p>
          <a:p>
            <a:r>
              <a:rPr lang="cs-CZ" sz="2200" dirty="0"/>
              <a:t>Bude pro zařízení staveniště vybudováno dočasné připojení na kanalizaci, vodu a el. </a:t>
            </a:r>
            <a:r>
              <a:rPr lang="cs-CZ" sz="2200" dirty="0" smtClean="0"/>
              <a:t>energii?</a:t>
            </a:r>
            <a:endParaRPr lang="cs-CZ" sz="2200" dirty="0" smtClean="0">
              <a:latin typeface="Muli Light" pitchFamily="2" charset="-18"/>
            </a:endParaRPr>
          </a:p>
          <a:p>
            <a:r>
              <a:rPr lang="cs-CZ" sz="2200" dirty="0" smtClean="0"/>
              <a:t>Proč </a:t>
            </a:r>
            <a:r>
              <a:rPr lang="cs-CZ" sz="2200" dirty="0"/>
              <a:t>jste v projektu použil asfaltové pásy místo izolační stěrky (například </a:t>
            </a:r>
            <a:r>
              <a:rPr lang="cs-CZ" sz="2200" dirty="0" err="1"/>
              <a:t>remmers</a:t>
            </a:r>
            <a:r>
              <a:rPr lang="cs-CZ" sz="2200" dirty="0"/>
              <a:t> MB2K)?</a:t>
            </a:r>
          </a:p>
          <a:p>
            <a:r>
              <a:rPr lang="cs-CZ" sz="2200" dirty="0"/>
              <a:t>Jaké jsou výhody a nevýhody jednotlivých typů izolací - pás x stěrka? </a:t>
            </a:r>
          </a:p>
          <a:p>
            <a:pPr algn="just"/>
            <a:r>
              <a:rPr lang="cs-CZ" sz="2200" dirty="0"/>
              <a:t>Je týmová studovna č. m. 1.16 nějak zabezpečena proti vloupání? Pokud ne, jak jí zabezpečíte?</a:t>
            </a:r>
          </a:p>
          <a:p>
            <a:r>
              <a:rPr lang="cs-CZ" sz="2200" dirty="0"/>
              <a:t>Co musí splňovat okna v bezpečnostní třídě RC3?</a:t>
            </a:r>
            <a:endParaRPr lang="cs-CZ" sz="2200" dirty="0" smtClean="0">
              <a:latin typeface="Muli Light" pitchFamily="2" charset="-18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9BCB85AB-2C5E-41E1-91F5-336C3B0BEBD8}"/>
              </a:ext>
            </a:extLst>
          </p:cNvPr>
          <p:cNvSpPr txBox="1">
            <a:spLocks/>
          </p:cNvSpPr>
          <p:nvPr/>
        </p:nvSpPr>
        <p:spPr>
          <a:xfrm>
            <a:off x="3801979" y="2687487"/>
            <a:ext cx="5048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Děkuji Vám za pozornost.</a:t>
            </a:r>
          </a:p>
          <a:p>
            <a:r>
              <a:rPr lang="cs-CZ" sz="2000" dirty="0" smtClean="0"/>
              <a:t>Bc. Jakub Kohout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179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6375" y="587925"/>
            <a:ext cx="8108526" cy="720000"/>
          </a:xfrm>
        </p:spPr>
        <p:txBody>
          <a:bodyPr anchor="t" anchorCtr="0">
            <a:no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Cíl </a:t>
            </a:r>
            <a:r>
              <a:rPr lang="cs-CZ" sz="4000" b="1" dirty="0" smtClean="0">
                <a:latin typeface="Muli Black" pitchFamily="2" charset="-18"/>
                <a:cs typeface="Times New Roman" panose="02020603050405020304" pitchFamily="18" charset="0"/>
              </a:rPr>
              <a:t>a metodika diplomové </a:t>
            </a:r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114" y="1516369"/>
            <a:ext cx="4634526" cy="4351338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Cíl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Cílem </a:t>
            </a:r>
            <a:r>
              <a:rPr lang="cs-CZ" sz="2000" dirty="0"/>
              <a:t>práce je pro zadaný objekt (předána studie objektu, nebo projekt pro stavební povolení stavební část) vypracovat min. 4 části projektové dokumentace definované ve stavebním zákonu, tj. textovou i výkresovou část</a:t>
            </a:r>
            <a:r>
              <a:rPr lang="cs-CZ" sz="2000" dirty="0" smtClean="0"/>
              <a:t>.</a:t>
            </a:r>
          </a:p>
          <a:p>
            <a:r>
              <a:rPr lang="cs-CZ" sz="2400" dirty="0" smtClean="0"/>
              <a:t>Metodika</a:t>
            </a:r>
          </a:p>
          <a:p>
            <a:pPr marL="742950" lvl="2" indent="-342900"/>
            <a:r>
              <a:rPr lang="cs-CZ" sz="2000" dirty="0" smtClean="0"/>
              <a:t>Zvolení objektu </a:t>
            </a:r>
          </a:p>
          <a:p>
            <a:pPr marL="742950" lvl="2" indent="-342900"/>
            <a:r>
              <a:rPr lang="cs-CZ" sz="2000" dirty="0" smtClean="0"/>
              <a:t>Sběr dat</a:t>
            </a:r>
          </a:p>
          <a:p>
            <a:pPr marL="742950" lvl="2" indent="-342900"/>
            <a:r>
              <a:rPr lang="cs-CZ" sz="2000" dirty="0" smtClean="0"/>
              <a:t>Umístění objektu</a:t>
            </a:r>
          </a:p>
          <a:p>
            <a:pPr marL="742950" lvl="2" indent="-342900"/>
            <a:r>
              <a:rPr lang="cs-CZ" sz="2000" dirty="0" smtClean="0"/>
              <a:t>Vypracování projektové dokumentace</a:t>
            </a:r>
          </a:p>
          <a:p>
            <a:endParaRPr lang="cs-CZ" sz="2000" dirty="0" smtClean="0">
              <a:latin typeface="Muli Light" pitchFamily="2" charset="-18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Škola\ING\9. SEMESTR\N_ATE_1\2 pokus\VIZUALIZACE\MŇAM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6" y="1491917"/>
            <a:ext cx="6501376" cy="45963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472653"/>
            <a:ext cx="4601517" cy="663937"/>
          </a:xfrm>
        </p:spPr>
        <p:txBody>
          <a:bodyPr anchor="t" anchorCtr="0">
            <a:normAutofit fontScale="90000"/>
          </a:bodyPr>
          <a:lstStyle/>
          <a:p>
            <a:r>
              <a:rPr lang="cs-CZ" b="1" dirty="0">
                <a:latin typeface="Muli Black" pitchFamily="2" charset="-18"/>
              </a:rPr>
              <a:t>Umístění 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240" y="1445836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Místo stavby: Herálec</a:t>
            </a:r>
          </a:p>
          <a:p>
            <a:r>
              <a:rPr lang="cs-CZ" sz="2000" dirty="0" smtClean="0"/>
              <a:t>Kraj: Vysočina</a:t>
            </a:r>
          </a:p>
          <a:p>
            <a:r>
              <a:rPr lang="cs-CZ" sz="2000" dirty="0" smtClean="0"/>
              <a:t>Okres: Havlíčkův Brod</a:t>
            </a:r>
          </a:p>
          <a:p>
            <a:r>
              <a:rPr lang="cs-CZ" sz="2000" dirty="0" smtClean="0"/>
              <a:t>Obec: Herálec</a:t>
            </a:r>
          </a:p>
          <a:p>
            <a:r>
              <a:rPr lang="cs-CZ" sz="2000" dirty="0" smtClean="0"/>
              <a:t>Katastrální území: Herálec</a:t>
            </a:r>
          </a:p>
          <a:p>
            <a:r>
              <a:rPr lang="cs-CZ" sz="2000" dirty="0" smtClean="0"/>
              <a:t>Stát: Česká republika</a:t>
            </a:r>
          </a:p>
          <a:p>
            <a:r>
              <a:rPr lang="cs-CZ" sz="2000" dirty="0" smtClean="0"/>
              <a:t>Průměrná nadmořská</a:t>
            </a:r>
          </a:p>
          <a:p>
            <a:pPr marL="0" indent="0">
              <a:buNone/>
            </a:pPr>
            <a:r>
              <a:rPr lang="cs-CZ" sz="2000" dirty="0" smtClean="0"/>
              <a:t>      výška 600 m. n. m.</a:t>
            </a:r>
          </a:p>
          <a:p>
            <a:r>
              <a:rPr lang="cs-CZ" sz="2000" dirty="0" smtClean="0"/>
              <a:t>Parcelační číslo </a:t>
            </a:r>
          </a:p>
          <a:p>
            <a:pPr marL="0" indent="0">
              <a:buNone/>
            </a:pPr>
            <a:r>
              <a:rPr lang="cs-CZ" sz="2000" dirty="0" smtClean="0"/>
              <a:t>      613/1, 683, 684</a:t>
            </a:r>
          </a:p>
          <a:p>
            <a:r>
              <a:rPr lang="cs-CZ" sz="2000" dirty="0" smtClean="0"/>
              <a:t>Pozemek občanské</a:t>
            </a:r>
          </a:p>
          <a:p>
            <a:pPr marL="0" indent="0">
              <a:buNone/>
            </a:pPr>
            <a:r>
              <a:rPr lang="cs-CZ" sz="2000" dirty="0" smtClean="0"/>
              <a:t>      vybavenosti</a:t>
            </a:r>
          </a:p>
          <a:p>
            <a:pPr marL="0" indent="0">
              <a:buNone/>
            </a:pPr>
            <a:endParaRPr lang="cs-CZ" sz="2400" dirty="0">
              <a:latin typeface="Muli Light" pitchFamily="2" charset="-1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Muli Light" pitchFamily="2" charset="-1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Muli Light" pitchFamily="2" charset="-1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Muli Light" pitchFamily="2" charset="-1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2" t="11745" r="23108" b="21620"/>
          <a:stretch/>
        </p:blipFill>
        <p:spPr bwMode="auto">
          <a:xfrm>
            <a:off x="3763478" y="1303459"/>
            <a:ext cx="8123721" cy="537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575" y="280718"/>
            <a:ext cx="6606861" cy="764017"/>
          </a:xfrm>
        </p:spPr>
        <p:txBody>
          <a:bodyPr anchor="t" anchorCtr="0">
            <a:no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Základní údaje o stavbě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674" y="1050566"/>
            <a:ext cx="11190400" cy="4351338"/>
          </a:xfrm>
        </p:spPr>
        <p:txBody>
          <a:bodyPr>
            <a:noAutofit/>
          </a:bodyPr>
          <a:lstStyle/>
          <a:p>
            <a:r>
              <a:rPr lang="cs-CZ" sz="2000" dirty="0" smtClean="0"/>
              <a:t>Veřejná knihovna</a:t>
            </a:r>
          </a:p>
          <a:p>
            <a:r>
              <a:rPr lang="cs-CZ" sz="2000" dirty="0" smtClean="0"/>
              <a:t>Jednopodlažní objekt</a:t>
            </a:r>
          </a:p>
          <a:p>
            <a:r>
              <a:rPr lang="cs-CZ" sz="2000" dirty="0" smtClean="0"/>
              <a:t>Zastavěná plocha 945,2 m²</a:t>
            </a:r>
          </a:p>
          <a:p>
            <a:r>
              <a:rPr lang="cs-CZ" sz="2000" dirty="0" smtClean="0"/>
              <a:t>Bezbariérový přístup</a:t>
            </a:r>
          </a:p>
          <a:p>
            <a:r>
              <a:rPr lang="cs-CZ" sz="2000" dirty="0" smtClean="0"/>
              <a:t>Plochá střecha</a:t>
            </a:r>
          </a:p>
          <a:p>
            <a:pPr lvl="1"/>
            <a:r>
              <a:rPr lang="cs-CZ" sz="2000" dirty="0" smtClean="0"/>
              <a:t>Vegetační</a:t>
            </a:r>
            <a:r>
              <a:rPr lang="en-US" sz="2000" dirty="0" smtClean="0"/>
              <a:t>	</a:t>
            </a:r>
            <a:endParaRPr lang="cs-CZ" sz="2000" dirty="0" smtClean="0"/>
          </a:p>
          <a:p>
            <a:r>
              <a:rPr lang="en-US" sz="2000" dirty="0" smtClean="0"/>
              <a:t>Strop</a:t>
            </a:r>
            <a:r>
              <a:rPr lang="cs-CZ" sz="2000" dirty="0" smtClean="0"/>
              <a:t>ní konstrukce</a:t>
            </a:r>
          </a:p>
          <a:p>
            <a:pPr lvl="1"/>
            <a:r>
              <a:rPr lang="cs-CZ" sz="2000" dirty="0" smtClean="0"/>
              <a:t>Dutinový panel PARTEK </a:t>
            </a:r>
            <a:r>
              <a:rPr lang="cs-CZ" sz="2000" dirty="0" err="1" smtClean="0"/>
              <a:t>tl</a:t>
            </a:r>
            <a:r>
              <a:rPr lang="cs-CZ" sz="2000" dirty="0" smtClean="0"/>
              <a:t>. 320 mm (HCE 320)</a:t>
            </a:r>
          </a:p>
          <a:p>
            <a:r>
              <a:rPr lang="cs-CZ" sz="2000" dirty="0" smtClean="0"/>
              <a:t>Základová konstrukce</a:t>
            </a:r>
          </a:p>
          <a:p>
            <a:pPr lvl="1"/>
            <a:r>
              <a:rPr lang="cs-CZ" sz="2000" dirty="0" smtClean="0"/>
              <a:t>Základové pasy</a:t>
            </a:r>
          </a:p>
          <a:p>
            <a:r>
              <a:rPr lang="cs-CZ" sz="2000" dirty="0" smtClean="0"/>
              <a:t>Svislé nosné konstrukce a příčky</a:t>
            </a:r>
          </a:p>
          <a:p>
            <a:pPr lvl="1"/>
            <a:r>
              <a:rPr lang="de-DE" sz="2000" dirty="0" err="1" smtClean="0"/>
              <a:t>Obvodové</a:t>
            </a:r>
            <a:r>
              <a:rPr lang="de-DE" sz="2000" dirty="0" smtClean="0"/>
              <a:t> </a:t>
            </a:r>
            <a:r>
              <a:rPr lang="de-DE" sz="2000" dirty="0" err="1" smtClean="0"/>
              <a:t>nosné</a:t>
            </a:r>
            <a:r>
              <a:rPr lang="de-DE" sz="2000" dirty="0" smtClean="0"/>
              <a:t> </a:t>
            </a:r>
            <a:r>
              <a:rPr lang="de-DE" sz="2000" dirty="0" err="1" smtClean="0"/>
              <a:t>stěny</a:t>
            </a:r>
            <a:r>
              <a:rPr lang="de-DE" sz="2000" dirty="0" smtClean="0"/>
              <a:t>: </a:t>
            </a:r>
            <a:r>
              <a:rPr lang="de-DE" sz="2000" dirty="0" err="1" smtClean="0"/>
              <a:t>Porotherm</a:t>
            </a:r>
            <a:r>
              <a:rPr lang="de-DE" sz="2000" dirty="0" smtClean="0"/>
              <a:t> 50 T Profi </a:t>
            </a:r>
            <a:r>
              <a:rPr lang="de-DE" sz="2000" dirty="0" err="1" smtClean="0"/>
              <a:t>Dryfix</a:t>
            </a:r>
            <a:r>
              <a:rPr lang="de-DE" sz="2000" dirty="0" smtClean="0"/>
              <a:t> na </a:t>
            </a:r>
            <a:r>
              <a:rPr lang="de-DE" sz="2000" dirty="0" err="1" smtClean="0"/>
              <a:t>zdící</a:t>
            </a:r>
            <a:r>
              <a:rPr lang="de-DE" sz="2000" dirty="0" smtClean="0"/>
              <a:t> </a:t>
            </a:r>
            <a:r>
              <a:rPr lang="de-DE" sz="2000" dirty="0" err="1" smtClean="0"/>
              <a:t>pěnu</a:t>
            </a:r>
            <a:endParaRPr lang="cs-CZ" sz="2000" dirty="0" smtClean="0"/>
          </a:p>
          <a:p>
            <a:pPr lvl="1"/>
            <a:r>
              <a:rPr lang="de-DE" sz="2000" dirty="0" err="1" smtClean="0"/>
              <a:t>Střední</a:t>
            </a:r>
            <a:r>
              <a:rPr lang="de-DE" sz="2000" dirty="0" smtClean="0"/>
              <a:t> </a:t>
            </a:r>
            <a:r>
              <a:rPr lang="de-DE" sz="2000" dirty="0" err="1" smtClean="0"/>
              <a:t>nosná</a:t>
            </a:r>
            <a:r>
              <a:rPr lang="de-DE" sz="2000" dirty="0" smtClean="0"/>
              <a:t> </a:t>
            </a:r>
            <a:r>
              <a:rPr lang="de-DE" sz="2000" dirty="0" err="1" smtClean="0"/>
              <a:t>stěna</a:t>
            </a:r>
            <a:r>
              <a:rPr lang="de-DE" sz="2000" dirty="0" smtClean="0"/>
              <a:t>: </a:t>
            </a:r>
            <a:r>
              <a:rPr lang="de-DE" sz="2000" dirty="0" err="1" smtClean="0"/>
              <a:t>Porotherm</a:t>
            </a:r>
            <a:r>
              <a:rPr lang="de-DE" sz="2000" dirty="0" smtClean="0"/>
              <a:t> 30 AKU Z Profi </a:t>
            </a:r>
            <a:r>
              <a:rPr lang="de-DE" sz="2000" dirty="0" err="1" smtClean="0"/>
              <a:t>Dryfix</a:t>
            </a:r>
            <a:r>
              <a:rPr lang="de-DE" sz="2000" dirty="0" smtClean="0"/>
              <a:t> na </a:t>
            </a:r>
            <a:r>
              <a:rPr lang="de-DE" sz="2000" dirty="0" err="1" smtClean="0"/>
              <a:t>zdící</a:t>
            </a:r>
            <a:r>
              <a:rPr lang="de-DE" sz="2000" dirty="0" smtClean="0"/>
              <a:t> </a:t>
            </a:r>
            <a:r>
              <a:rPr lang="de-DE" sz="2000" dirty="0" err="1" smtClean="0"/>
              <a:t>pěnu</a:t>
            </a:r>
            <a:endParaRPr lang="cs-CZ" sz="2000" dirty="0" smtClean="0"/>
          </a:p>
          <a:p>
            <a:pPr lvl="1"/>
            <a:r>
              <a:rPr lang="de-DE" sz="2000" dirty="0" err="1" smtClean="0"/>
              <a:t>Střední</a:t>
            </a:r>
            <a:r>
              <a:rPr lang="de-DE" sz="2000" dirty="0" smtClean="0"/>
              <a:t> </a:t>
            </a:r>
            <a:r>
              <a:rPr lang="de-DE" sz="2000" dirty="0" err="1" smtClean="0"/>
              <a:t>nenosná</a:t>
            </a:r>
            <a:r>
              <a:rPr lang="de-DE" sz="2000" dirty="0" smtClean="0"/>
              <a:t> </a:t>
            </a:r>
            <a:r>
              <a:rPr lang="de-DE" sz="2000" dirty="0" err="1" smtClean="0"/>
              <a:t>stěna</a:t>
            </a:r>
            <a:r>
              <a:rPr lang="de-DE" sz="2000" dirty="0" smtClean="0"/>
              <a:t>: </a:t>
            </a:r>
            <a:r>
              <a:rPr lang="de-DE" sz="2000" dirty="0" err="1" smtClean="0"/>
              <a:t>Porotherm</a:t>
            </a:r>
            <a:r>
              <a:rPr lang="de-DE" sz="2000" dirty="0" smtClean="0"/>
              <a:t> 14 Profi </a:t>
            </a:r>
            <a:r>
              <a:rPr lang="de-DE" sz="2000" dirty="0" err="1" smtClean="0"/>
              <a:t>Dryfix</a:t>
            </a:r>
            <a:r>
              <a:rPr lang="de-DE" sz="2000" dirty="0" smtClean="0"/>
              <a:t> na </a:t>
            </a:r>
            <a:r>
              <a:rPr lang="de-DE" sz="2000" dirty="0" err="1" smtClean="0"/>
              <a:t>zdící</a:t>
            </a:r>
            <a:r>
              <a:rPr lang="de-DE" sz="2000" dirty="0" smtClean="0"/>
              <a:t> </a:t>
            </a:r>
            <a:r>
              <a:rPr lang="de-DE" sz="2000" dirty="0" err="1" smtClean="0"/>
              <a:t>pěnu</a:t>
            </a:r>
            <a:endParaRPr lang="cs-CZ" sz="2000" dirty="0" smtClean="0"/>
          </a:p>
          <a:p>
            <a:pPr lvl="1"/>
            <a:r>
              <a:rPr lang="de-DE" sz="2000" dirty="0" err="1" smtClean="0"/>
              <a:t>Střední</a:t>
            </a:r>
            <a:r>
              <a:rPr lang="de-DE" sz="2000" dirty="0" smtClean="0"/>
              <a:t> </a:t>
            </a:r>
            <a:r>
              <a:rPr lang="de-DE" sz="2000" dirty="0" err="1" smtClean="0"/>
              <a:t>nenosná</a:t>
            </a:r>
            <a:r>
              <a:rPr lang="de-DE" sz="2000" dirty="0" smtClean="0"/>
              <a:t> </a:t>
            </a:r>
            <a:r>
              <a:rPr lang="de-DE" sz="2000" dirty="0" err="1" smtClean="0"/>
              <a:t>stěna</a:t>
            </a:r>
            <a:r>
              <a:rPr lang="de-DE" sz="2000" dirty="0" smtClean="0"/>
              <a:t>: </a:t>
            </a:r>
            <a:r>
              <a:rPr lang="de-DE" sz="2000" dirty="0" err="1" smtClean="0"/>
              <a:t>Prosklená</a:t>
            </a:r>
            <a:r>
              <a:rPr lang="de-DE" sz="2000" dirty="0" smtClean="0"/>
              <a:t> </a:t>
            </a:r>
            <a:r>
              <a:rPr lang="de-DE" sz="2000" dirty="0" err="1" smtClean="0"/>
              <a:t>bezrámová</a:t>
            </a:r>
            <a:r>
              <a:rPr lang="de-DE" sz="2000" dirty="0" smtClean="0"/>
              <a:t> </a:t>
            </a:r>
            <a:r>
              <a:rPr lang="de-DE" sz="2000" dirty="0" err="1" smtClean="0"/>
              <a:t>interiérová</a:t>
            </a:r>
            <a:r>
              <a:rPr lang="de-DE" sz="2000" dirty="0" smtClean="0"/>
              <a:t> </a:t>
            </a:r>
            <a:r>
              <a:rPr lang="de-DE" sz="2000" dirty="0" err="1" smtClean="0"/>
              <a:t>příčka</a:t>
            </a:r>
            <a:r>
              <a:rPr lang="de-DE" sz="2000" dirty="0" smtClean="0"/>
              <a:t> </a:t>
            </a:r>
            <a:r>
              <a:rPr lang="de-DE" sz="2000" dirty="0" err="1" smtClean="0"/>
              <a:t>Verti</a:t>
            </a:r>
            <a:r>
              <a:rPr lang="de-DE" sz="2000" dirty="0" smtClean="0"/>
              <a:t> </a:t>
            </a:r>
            <a:r>
              <a:rPr lang="de-DE" sz="2000" dirty="0" err="1" smtClean="0"/>
              <a:t>Aero</a:t>
            </a:r>
            <a:r>
              <a:rPr lang="de-DE" sz="2000" dirty="0" smtClean="0"/>
              <a:t> </a:t>
            </a:r>
            <a:r>
              <a:rPr lang="de-DE" sz="2000" dirty="0" err="1" smtClean="0"/>
              <a:t>tl</a:t>
            </a:r>
            <a:r>
              <a:rPr lang="de-DE" sz="2000" dirty="0" smtClean="0"/>
              <a:t>.</a:t>
            </a:r>
            <a:r>
              <a:rPr lang="cs-CZ" sz="2000" dirty="0" smtClean="0"/>
              <a:t> </a:t>
            </a:r>
            <a:r>
              <a:rPr lang="de-DE" sz="2000" dirty="0" smtClean="0"/>
              <a:t>20 mm</a:t>
            </a:r>
            <a:endParaRPr lang="cs-CZ" sz="200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5760000" y="1800000"/>
            <a:ext cx="63354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18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18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18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25264" r="32579" b="19719"/>
          <a:stretch/>
        </p:blipFill>
        <p:spPr bwMode="auto">
          <a:xfrm>
            <a:off x="6805059" y="1078030"/>
            <a:ext cx="4600877" cy="377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6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="" xmlns:a16="http://schemas.microsoft.com/office/drawing/2014/main" id="{1564A32F-EB2C-4410-9374-A6AB65FE9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576" y="280718"/>
            <a:ext cx="2681884" cy="7640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latin typeface="Muli Black" pitchFamily="2" charset="-18"/>
                <a:cs typeface="Times New Roman" panose="02020603050405020304" pitchFamily="18" charset="0"/>
              </a:rPr>
              <a:t>1. NP</a:t>
            </a:r>
            <a:endParaRPr lang="cs-CZ" sz="4000" b="1" dirty="0">
              <a:latin typeface="Muli Black" pitchFamily="2" charset="-18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11368" r="22947" b="5748"/>
          <a:stretch/>
        </p:blipFill>
        <p:spPr bwMode="auto">
          <a:xfrm>
            <a:off x="5861785" y="19119"/>
            <a:ext cx="5990323" cy="677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/>
          <p:cNvPicPr/>
          <p:nvPr/>
        </p:nvPicPr>
        <p:blipFill rotWithShape="1">
          <a:blip r:embed="rId3"/>
          <a:srcRect l="19291" t="31357" r="22879" b="22876"/>
          <a:stretch/>
        </p:blipFill>
        <p:spPr bwMode="auto">
          <a:xfrm>
            <a:off x="258428" y="3333820"/>
            <a:ext cx="6901163" cy="3072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09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D:\Škola\ING\9. SEMESTR\N_ATE_1\2 pokus\VIZUALIZACE\POHLED ZÁPADN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961"/>
            <a:ext cx="12192000" cy="86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7DEB75DB-77A2-4491-98B7-E6071CA9A5B2}"/>
              </a:ext>
            </a:extLst>
          </p:cNvPr>
          <p:cNvSpPr txBox="1">
            <a:spLocks/>
          </p:cNvSpPr>
          <p:nvPr/>
        </p:nvSpPr>
        <p:spPr>
          <a:xfrm>
            <a:off x="520700" y="-1452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Pohled západ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8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D:\Škola\ING\9. SEMESTR\N_ATE_1\2 pokus\VIZUALIZACE\POHLED VÝCH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1228725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7DEB75DB-77A2-4491-98B7-E6071CA9A5B2}"/>
              </a:ext>
            </a:extLst>
          </p:cNvPr>
          <p:cNvSpPr txBox="1">
            <a:spLocks/>
          </p:cNvSpPr>
          <p:nvPr/>
        </p:nvSpPr>
        <p:spPr>
          <a:xfrm>
            <a:off x="520700" y="-1452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Pohled východ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2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BD85DBF-3D79-4E40-B611-534D5E078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3" name="Picture 3" descr="D:\Škola\ING\9. SEMESTR\N_ATE_1\2 pokus\VIZUALIZACE\POHLED JI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8725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Škola\ING\9. SEMESTR\N_ATE_1\2 pokus\VIZUALIZACE\POHLED JI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4" t="59568" r="15433" b="34265"/>
          <a:stretch/>
        </p:blipFill>
        <p:spPr bwMode="auto">
          <a:xfrm>
            <a:off x="4775202" y="5357352"/>
            <a:ext cx="711198" cy="6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Škola\ING\9. SEMESTR\N_ATE_1\2 pokus\VIZUALIZACE\POHLED JI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4" t="59568" r="15433" b="34265"/>
          <a:stretch/>
        </p:blipFill>
        <p:spPr bwMode="auto">
          <a:xfrm>
            <a:off x="7315202" y="5280684"/>
            <a:ext cx="596898" cy="5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xmlns="" id="{7DEB75DB-77A2-4491-98B7-E6071CA9A5B2}"/>
              </a:ext>
            </a:extLst>
          </p:cNvPr>
          <p:cNvSpPr txBox="1">
            <a:spLocks/>
          </p:cNvSpPr>
          <p:nvPr/>
        </p:nvSpPr>
        <p:spPr>
          <a:xfrm>
            <a:off x="520700" y="-1452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Pohled jih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4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D:\Škola\ING\9. SEMESTR\N_ATE_1\2 pokus\VIZUALIZACE\POHLED SE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8725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7DEB75DB-77A2-4491-98B7-E6071CA9A5B2}"/>
              </a:ext>
            </a:extLst>
          </p:cNvPr>
          <p:cNvSpPr txBox="1">
            <a:spLocks/>
          </p:cNvSpPr>
          <p:nvPr/>
        </p:nvSpPr>
        <p:spPr>
          <a:xfrm>
            <a:off x="520700" y="-1452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Pohled sever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8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</TotalTime>
  <Words>400</Words>
  <Application>Microsoft Office PowerPoint</Application>
  <PresentationFormat>Vlastní</PresentationFormat>
  <Paragraphs>83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Diplomová práce  Projekt novostavby zadaného objektu     v rozsahu projektu pro provedení stavby</vt:lpstr>
      <vt:lpstr>Cíl a metodika diplomové práce</vt:lpstr>
      <vt:lpstr>Umístění objektu</vt:lpstr>
      <vt:lpstr>Základní údaje o stavbě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Závěrečné shrnutí</vt:lpstr>
      <vt:lpstr>Doplňující dotazy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420737199743</cp:lastModifiedBy>
  <cp:revision>156</cp:revision>
  <dcterms:created xsi:type="dcterms:W3CDTF">2017-06-12T16:34:00Z</dcterms:created>
  <dcterms:modified xsi:type="dcterms:W3CDTF">2021-01-30T21:30:52Z</dcterms:modified>
</cp:coreProperties>
</file>