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70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83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21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04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2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0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8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94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18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62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35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9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EE8E43-17FA-4007-9CC9-179BA68C234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Novostavba objektu pro chov produkčního skotu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cs-CZ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Autor práce:		BC. Václav Klečacký</a:t>
            </a:r>
            <a:endParaRPr lang="cs-CZ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cs-CZ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Vedoucí práce:	ing. Michal </a:t>
            </a:r>
            <a:r>
              <a:rPr lang="cs-CZ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kraus</a:t>
            </a:r>
            <a:r>
              <a:rPr lang="cs-CZ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ph.d.</a:t>
            </a:r>
            <a:endParaRPr lang="cs-CZ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cs-CZ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oponent práce:	</a:t>
            </a:r>
            <a:r>
              <a:rPr lang="cs-CZ" dirty="0">
                <a:solidFill>
                  <a:schemeClr val="tx1"/>
                </a:solidFill>
              </a:rPr>
              <a:t>Ing. Michal </a:t>
            </a:r>
            <a:r>
              <a:rPr lang="cs-CZ" dirty="0" err="1">
                <a:solidFill>
                  <a:schemeClr val="tx1"/>
                </a:solidFill>
              </a:rPr>
              <a:t>lávička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84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69A119A-80B3-4123-91F1-72FE9759E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06" y="2038361"/>
            <a:ext cx="8898294" cy="39356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Konstrukční a materiálové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Spodní stavba a podlaha stáje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Základové konstrukce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ŽB základové pasy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Ztužující nosníky</a:t>
            </a:r>
          </a:p>
          <a:p>
            <a:pPr marL="384048" lvl="2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Podlaha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ŽB deska C30/37, 200mm</a:t>
            </a:r>
          </a:p>
          <a:p>
            <a:pPr marL="384048" lvl="2" indent="0">
              <a:buNone/>
            </a:pPr>
            <a:r>
              <a:rPr lang="cs-CZ" dirty="0"/>
              <a:t>     max. průsak 40 mm</a:t>
            </a:r>
          </a:p>
          <a:p>
            <a:pPr marL="384048" lvl="2" indent="0">
              <a:buNone/>
            </a:pPr>
            <a:r>
              <a:rPr lang="cs-CZ" dirty="0"/>
              <a:t>    (</a:t>
            </a:r>
            <a:r>
              <a:rPr lang="cs-CZ" dirty="0" err="1"/>
              <a:t>vodostavební</a:t>
            </a:r>
            <a:r>
              <a:rPr lang="cs-CZ" dirty="0"/>
              <a:t> beton)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Vyrovnávací vrstva, 50mm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Štěrkový podsyp, 250mm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696BF9D-AC5D-4FCA-9FBD-E744345FA287}"/>
              </a:ext>
            </a:extLst>
          </p:cNvPr>
          <p:cNvSpPr txBox="1"/>
          <p:nvPr/>
        </p:nvSpPr>
        <p:spPr>
          <a:xfrm>
            <a:off x="4171574" y="5936595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Příčný řez stáje,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119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Konstrukční a materiálové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Technologické a sociální zázemí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Zděná dvou podlažní vestavba v prostoru haly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Zdivo keramické – </a:t>
            </a:r>
            <a:r>
              <a:rPr lang="cs-CZ" dirty="0" err="1"/>
              <a:t>Porotherm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Stropní konstrukce – </a:t>
            </a:r>
            <a:r>
              <a:rPr lang="cs-CZ" dirty="0" err="1"/>
              <a:t>Spiroll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Zastřešení  - PUR panely</a:t>
            </a:r>
          </a:p>
          <a:p>
            <a:pPr marL="0" indent="0">
              <a:buNone/>
            </a:pPr>
            <a:endParaRPr lang="cs-CZ" b="1" u="sng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696BF9D-AC5D-4FCA-9FBD-E744345FA287}"/>
              </a:ext>
            </a:extLst>
          </p:cNvPr>
          <p:cNvSpPr txBox="1"/>
          <p:nvPr/>
        </p:nvSpPr>
        <p:spPr>
          <a:xfrm>
            <a:off x="6811515" y="5981411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Příčný řez stáje, Zdroj: Vlastní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71436F-4E40-40FE-9AFC-CD0E3A3DF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15" y="1825625"/>
            <a:ext cx="3975463" cy="40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1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0C8B1DED-1626-42BA-A8B0-443B328D0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32" y="2758221"/>
            <a:ext cx="1940074" cy="30016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Konstrukční a materiálové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Přidružené objekty 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b="1" dirty="0"/>
              <a:t>ŽB přečerpávací jímka</a:t>
            </a:r>
            <a:r>
              <a:rPr lang="cs-CZ" dirty="0"/>
              <a:t>		         </a:t>
            </a:r>
            <a:r>
              <a:rPr lang="cs-CZ" b="1" dirty="0"/>
              <a:t>ŽB skladovací jímka</a:t>
            </a:r>
            <a:r>
              <a:rPr lang="cs-CZ" dirty="0"/>
              <a:t>		                </a:t>
            </a:r>
            <a:r>
              <a:rPr lang="cs-CZ" b="1" dirty="0"/>
              <a:t>Zásobník krmiva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sz="1400" dirty="0"/>
              <a:t>d=5,0m, h=4,3m, V=84,43m</a:t>
            </a:r>
            <a:r>
              <a:rPr lang="cs-CZ" sz="1400" baseline="30000" dirty="0"/>
              <a:t>3  </a:t>
            </a:r>
            <a:r>
              <a:rPr lang="cs-CZ" sz="1400" dirty="0"/>
              <a:t>		            d=26,0m, h=6,0m, V=2655m</a:t>
            </a:r>
            <a:r>
              <a:rPr lang="cs-CZ" sz="1400" baseline="30000" dirty="0"/>
              <a:t>3		                                  </a:t>
            </a:r>
            <a:r>
              <a:rPr lang="cs-CZ" sz="1400" dirty="0"/>
              <a:t>V=20m</a:t>
            </a:r>
            <a:r>
              <a:rPr lang="cs-CZ" sz="1400" baseline="30000" dirty="0"/>
              <a:t>3</a:t>
            </a:r>
          </a:p>
          <a:p>
            <a:pPr marL="0" indent="0">
              <a:buNone/>
            </a:pPr>
            <a:endParaRPr lang="cs-CZ" sz="1400" baseline="30000" dirty="0"/>
          </a:p>
          <a:p>
            <a:pPr marL="0" indent="0">
              <a:buNone/>
            </a:pPr>
            <a:endParaRPr lang="cs-CZ" sz="1400" baseline="30000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696BF9D-AC5D-4FCA-9FBD-E744345FA287}"/>
              </a:ext>
            </a:extLst>
          </p:cNvPr>
          <p:cNvSpPr txBox="1"/>
          <p:nvPr/>
        </p:nvSpPr>
        <p:spPr>
          <a:xfrm>
            <a:off x="598363" y="5981411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Přečerpávací jímka,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BD1101-454F-422D-824A-5F3119C31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9" y="3405966"/>
            <a:ext cx="3097639" cy="257544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2E4D7B1-3D04-4CFF-BED2-C77443576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52" y="3429000"/>
            <a:ext cx="4317106" cy="225716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F5C5B0-2CB0-43AC-9C82-21613F3E8239}"/>
              </a:ext>
            </a:extLst>
          </p:cNvPr>
          <p:cNvSpPr txBox="1"/>
          <p:nvPr/>
        </p:nvSpPr>
        <p:spPr>
          <a:xfrm>
            <a:off x="4378202" y="5981411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Skladovací jímka, Zdroj: Vlastní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05CB4E9-57F9-4944-A848-C08D8D08A3CA}"/>
              </a:ext>
            </a:extLst>
          </p:cNvPr>
          <p:cNvSpPr txBox="1"/>
          <p:nvPr/>
        </p:nvSpPr>
        <p:spPr>
          <a:xfrm>
            <a:off x="8596357" y="6007686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Zásobník krmiva,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16053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Technologické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9181038" cy="3817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u="sng" dirty="0"/>
              <a:t> Technologie ustájení </a:t>
            </a:r>
            <a:r>
              <a:rPr lang="cs-CZ" dirty="0"/>
              <a:t>– Svobodný pohyb, boxové ustájení, bezstelivové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u="sng" dirty="0"/>
              <a:t>Technologie dojení a chlazení mléka</a:t>
            </a:r>
            <a:endParaRPr lang="cs-CZ" dirty="0"/>
          </a:p>
          <a:p>
            <a:pPr marL="0" indent="0">
              <a:buNone/>
            </a:pPr>
            <a:endParaRPr lang="cs-CZ" sz="1400" baseline="30000" dirty="0"/>
          </a:p>
          <a:p>
            <a:pPr marL="0" indent="0">
              <a:buNone/>
            </a:pPr>
            <a:endParaRPr lang="cs-CZ" sz="1400" baseline="30000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696BF9D-AC5D-4FCA-9FBD-E744345FA287}"/>
              </a:ext>
            </a:extLst>
          </p:cNvPr>
          <p:cNvSpPr txBox="1"/>
          <p:nvPr/>
        </p:nvSpPr>
        <p:spPr>
          <a:xfrm>
            <a:off x="8393745" y="4483765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Boxové ustájení, Zdroj: m.bvv.cz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7240FB-66EA-4578-A225-A504A553E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45" y="2008078"/>
            <a:ext cx="2993408" cy="23398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B233987-36C6-41F8-BF65-91FF3AC0E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75" y="3095743"/>
            <a:ext cx="4103920" cy="283905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E18B888-83C6-4142-8A2E-1370BC5A167C}"/>
              </a:ext>
            </a:extLst>
          </p:cNvPr>
          <p:cNvSpPr txBox="1"/>
          <p:nvPr/>
        </p:nvSpPr>
        <p:spPr>
          <a:xfrm>
            <a:off x="2818778" y="6004869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Technologie dojení,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7346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Technologické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9181038" cy="3817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u="sng" dirty="0"/>
              <a:t> Technologie odklizu kejdy </a:t>
            </a:r>
          </a:p>
          <a:p>
            <a:pPr marL="0" indent="0">
              <a:buNone/>
            </a:pPr>
            <a:r>
              <a:rPr lang="cs-CZ" sz="1600" dirty="0"/>
              <a:t>    Řetězové lopaty -&gt; kejdový kanál -&gt; Přečerpávací jímka -&gt; Skladovací jímka</a:t>
            </a:r>
            <a:endParaRPr lang="cs-CZ" sz="1600" baseline="30000" dirty="0"/>
          </a:p>
          <a:p>
            <a:pPr marL="0" indent="0">
              <a:buNone/>
            </a:pPr>
            <a:endParaRPr lang="cs-CZ" sz="1400" baseline="30000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E18B888-83C6-4142-8A2E-1370BC5A167C}"/>
              </a:ext>
            </a:extLst>
          </p:cNvPr>
          <p:cNvSpPr txBox="1"/>
          <p:nvPr/>
        </p:nvSpPr>
        <p:spPr>
          <a:xfrm>
            <a:off x="2818778" y="6004869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Kejdový kanál,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619F936-F1B1-47FA-BC7E-1EF9AADBF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1" y="2813414"/>
            <a:ext cx="10960254" cy="22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Technologické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9181038" cy="3817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u="sng" dirty="0"/>
              <a:t> Technologie ventilace a osvětlení</a:t>
            </a:r>
          </a:p>
          <a:p>
            <a:pPr marL="0" indent="0">
              <a:buNone/>
            </a:pPr>
            <a:endParaRPr lang="cs-CZ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aseline="30000" dirty="0"/>
              <a:t>Velká kubatura vzduchu</a:t>
            </a:r>
          </a:p>
          <a:p>
            <a:pPr marL="201168" lvl="1" indent="0">
              <a:buNone/>
            </a:pPr>
            <a:endParaRPr lang="cs-CZ" sz="2000" baseline="30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aseline="30000" dirty="0"/>
              <a:t>Příčné větrání – boční svinovací plachty</a:t>
            </a:r>
          </a:p>
          <a:p>
            <a:pPr marL="201168" lvl="1" indent="0">
              <a:buNone/>
            </a:pPr>
            <a:endParaRPr lang="cs-CZ" sz="2000" baseline="30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aseline="30000" dirty="0"/>
              <a:t>Hřebenová větrací štěrbina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2000" baseline="30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aseline="30000" dirty="0"/>
              <a:t> Umělé osvětlení </a:t>
            </a:r>
          </a:p>
          <a:p>
            <a:pPr marL="0" indent="0">
              <a:buNone/>
            </a:pPr>
            <a:endParaRPr lang="cs-CZ" sz="1400" baseline="30000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E18B888-83C6-4142-8A2E-1370BC5A167C}"/>
              </a:ext>
            </a:extLst>
          </p:cNvPr>
          <p:cNvSpPr txBox="1"/>
          <p:nvPr/>
        </p:nvSpPr>
        <p:spPr>
          <a:xfrm>
            <a:off x="4358329" y="5870012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Příčný řez, Zdroj: Vlastní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B3D4A4-2601-437D-8674-7867530A9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76" y="2341983"/>
            <a:ext cx="7646542" cy="33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9181038" cy="3817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Navržen objekt pro chov produkčního skotu s automatizovanými systémy provozu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Navržen objekt pro chov produkčního skotu s ohledem na požadavky „</a:t>
            </a:r>
            <a:r>
              <a:rPr lang="cs-CZ" dirty="0" err="1"/>
              <a:t>welfare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Navržen objekt s potenciálem pro jednoduchý a efektivní provoz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Zpracována projektová dokumentace pro provádění stavby </a:t>
            </a:r>
          </a:p>
          <a:p>
            <a:pPr marL="0" indent="0">
              <a:buNone/>
            </a:pPr>
            <a:endParaRPr lang="cs-CZ" sz="1400" baseline="30000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5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Doplňující dotazy od vedoucího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9181038" cy="3817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/>
              <a:t>Jaké jsou orientační náklady na navrženou stavbu?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b="1" dirty="0"/>
              <a:t>Orientační ukazatele – 20-25 tis. na jedno ustájovací místo</a:t>
            </a:r>
          </a:p>
          <a:p>
            <a:pPr marL="0" indent="0">
              <a:buNone/>
            </a:pPr>
            <a:r>
              <a:rPr lang="cs-CZ" dirty="0"/>
              <a:t>      138 ustájovacích míst -&gt; 27,6 mil.  - 34,5 mil.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08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Doplňující dotazy od vedoucího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9181038" cy="38172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/>
              <a:t>Jak bude nakládáno s dešťovou vodou?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u="sng" dirty="0"/>
              <a:t>Možnosti dle priorit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dirty="0"/>
              <a:t>Retence dešťové vody s regulovaným odtokem </a:t>
            </a:r>
          </a:p>
          <a:p>
            <a:pPr marL="0" indent="0">
              <a:buNone/>
            </a:pPr>
            <a:r>
              <a:rPr lang="cs-CZ" dirty="0"/>
              <a:t>        – zavlažování, využití pro spotřebu ve stáji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dirty="0"/>
              <a:t>Vsakování na pozemku investora</a:t>
            </a:r>
          </a:p>
          <a:p>
            <a:pPr marL="0" indent="0">
              <a:buNone/>
            </a:pPr>
            <a:r>
              <a:rPr lang="cs-CZ" dirty="0"/>
              <a:t>        - Nezatěžuje se kanalizační síť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Dešťová kanalizace</a:t>
            </a:r>
          </a:p>
          <a:p>
            <a:pPr marL="0" indent="0">
              <a:buNone/>
            </a:pPr>
            <a:r>
              <a:rPr lang="cs-CZ" dirty="0"/>
              <a:t>        - Nedoporučuje se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1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Doplňující dotazy od vedoucího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9181038" cy="3817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/>
              <a:t>Možnosti využití odpadního tepla produkovaného zvířaty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 </a:t>
            </a:r>
            <a:r>
              <a:rPr lang="cs-CZ" dirty="0"/>
              <a:t>Využití </a:t>
            </a:r>
            <a:r>
              <a:rPr lang="cs-CZ" dirty="0" err="1"/>
              <a:t>předchladičů</a:t>
            </a:r>
            <a:r>
              <a:rPr lang="cs-CZ" dirty="0"/>
              <a:t> umístěných na mléčném potrubí před chladícím tankem</a:t>
            </a:r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cs-CZ" sz="1400" dirty="0"/>
              <a:t>- Mléko o teplotě cca 38°C předává teplo studené vodě -&gt; Předehřátá voda + úspora energie chladícího tanku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Využití odpadního tepla technologických zařízení</a:t>
            </a:r>
          </a:p>
          <a:p>
            <a:pPr marL="0" indent="0">
              <a:buNone/>
            </a:pPr>
            <a:r>
              <a:rPr lang="cs-CZ" sz="1400" dirty="0"/>
              <a:t>         - Například využití odpadního tepla kompresorů chlazení s umístěním výměníku tepla v kombinaci s akumulační nádobou</a:t>
            </a:r>
          </a:p>
          <a:p>
            <a:pPr marL="0" indent="0">
              <a:buNone/>
            </a:pPr>
            <a:r>
              <a:rPr lang="cs-CZ" sz="1400" b="1" dirty="0"/>
              <a:t>         </a:t>
            </a:r>
            <a:r>
              <a:rPr lang="cs-CZ" sz="1400" dirty="0"/>
              <a:t>- Vodu lze tímto způsobem ohřát až na 45°C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3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20EC374-5569-4389-ACF9-9674C38EF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62" y="2245515"/>
            <a:ext cx="7018798" cy="33770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Cíl práce</a:t>
            </a:r>
            <a:endParaRPr lang="cs-CZ" sz="1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Důvody k řešení dané problematiky</a:t>
            </a:r>
            <a:endParaRPr lang="cs-CZ" sz="1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Základní údaje o stavbě</a:t>
            </a:r>
            <a:endParaRPr lang="cs-CZ" sz="1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Dispoziční a provozní řešení objektu</a:t>
            </a:r>
            <a:endParaRPr lang="cs-CZ" sz="1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Konstrukční a materiálové řešení</a:t>
            </a:r>
            <a:endParaRPr lang="cs-CZ" sz="1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Technologické řešení</a:t>
            </a:r>
            <a:endParaRPr lang="cs-CZ" sz="1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Závěr</a:t>
            </a:r>
            <a:endParaRPr lang="cs-CZ" sz="1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Doplňující dotazy                                                                               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C155BC5-E060-489C-A97F-F9477840A739}"/>
              </a:ext>
            </a:extLst>
          </p:cNvPr>
          <p:cNvSpPr txBox="1"/>
          <p:nvPr/>
        </p:nvSpPr>
        <p:spPr>
          <a:xfrm>
            <a:off x="5872077" y="5977468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Pohledy na navržený objekt,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683761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Doplňující dotazy od oponenta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9181038" cy="3817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000" b="1" dirty="0"/>
              <a:t>Proč jste zvolil jako opláštění haly sendvičové panely a ne skládaný plášť (C kazety s vatou a přes ně plech)? Výhody x nevýhody jednotlivých typů? </a:t>
            </a:r>
            <a:endParaRPr lang="cs-CZ" sz="2400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Skládaný plášť oproti sendvičovým panelům vykazuje lepší tepelně izolační vlastnosti a  zvukoizolační vlastnosti, nicméně tyto výhody nejsou v případě tohoto druhu stavby rozhodující</a:t>
            </a:r>
          </a:p>
          <a:p>
            <a:pPr marL="0" indent="0">
              <a:buNone/>
            </a:pPr>
            <a:r>
              <a:rPr lang="cs-CZ" dirty="0"/>
              <a:t>- Sendvičové panely umožňují snadnější a rychlejší montáž a zároveň nižší pořizovací náklady 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0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Doplňující dotazy od oponenta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9181038" cy="3817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b="1" dirty="0"/>
              <a:t>Lze stavbu postavit jako úplně soběstačnou (bez připojení/napojení vody, EI, kanalizace, dešťová voda)? Co by to znamenalo pro projekt? </a:t>
            </a:r>
          </a:p>
          <a:p>
            <a:pPr marL="0" indent="0">
              <a:buNone/>
            </a:pP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Možnost využití tekutých statkových odpadů pro výrobu bioplynu – Bioplynová stanice</a:t>
            </a:r>
          </a:p>
          <a:p>
            <a:pPr>
              <a:buFontTx/>
              <a:buChar char="-"/>
            </a:pPr>
            <a:r>
              <a:rPr lang="cs-CZ" dirty="0"/>
              <a:t>Možnost osazení FV panelů na velkou plochu střechy</a:t>
            </a:r>
          </a:p>
          <a:p>
            <a:pPr>
              <a:buFontTx/>
              <a:buChar char="-"/>
            </a:pPr>
            <a:r>
              <a:rPr lang="cs-CZ" dirty="0"/>
              <a:t>Využití podzemních vodních vrtů/studen v kombinaci s využitím dešťové vody</a:t>
            </a:r>
          </a:p>
          <a:p>
            <a:pPr>
              <a:buFontTx/>
              <a:buChar char="-"/>
            </a:pPr>
            <a:r>
              <a:rPr lang="cs-CZ" dirty="0"/>
              <a:t>Splaškové vody ze zázemí možno přes čistírnu odpadních vody vsakovat či využívat na závlahy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191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6600" dirty="0"/>
          </a:p>
          <a:p>
            <a:pPr algn="ctr"/>
            <a:r>
              <a:rPr lang="cs-CZ" sz="6600" dirty="0"/>
              <a:t>DĚKUJI ZA POZORNOST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11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548037"/>
            <a:ext cx="10058400" cy="4023360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600" dirty="0"/>
              <a:t> Návrh objektu pro chov produkčního skotu s využitím automatizovaných    </a:t>
            </a:r>
          </a:p>
          <a:p>
            <a:pPr marL="0" indent="0">
              <a:buNone/>
            </a:pPr>
            <a:r>
              <a:rPr lang="cs-CZ" sz="3600" dirty="0"/>
              <a:t>   systémů provozu</a:t>
            </a:r>
          </a:p>
          <a:p>
            <a:pPr marL="0" indent="0">
              <a:buNone/>
            </a:pPr>
            <a:endParaRPr lang="cs-CZ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/>
              <a:t> Zpracování projektové dokumentace objektu pro chov produkčního skotu ve stupni pro </a:t>
            </a:r>
          </a:p>
          <a:p>
            <a:pPr marL="0" indent="0">
              <a:buNone/>
            </a:pPr>
            <a:r>
              <a:rPr lang="cs-CZ" sz="3600" dirty="0"/>
              <a:t>   provádění stavby (architektonicko-stavební řešení a technologická část)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   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8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k řešení dané problematiky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Nedostatek lidských zdrojů v daném oboru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Snaha o vytvoření jednoduchého a efektivního provozu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Automatizace provozu s ohledem na „</a:t>
            </a:r>
            <a:r>
              <a:rPr lang="cs-CZ" sz="2400" dirty="0" err="1"/>
              <a:t>welfare</a:t>
            </a:r>
            <a:r>
              <a:rPr lang="cs-CZ" sz="2400" dirty="0"/>
              <a:t>“ zvířat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Zájem o problematiku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55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47081"/>
          </a:xfrm>
        </p:spPr>
        <p:txBody>
          <a:bodyPr/>
          <a:lstStyle/>
          <a:p>
            <a:r>
              <a:rPr lang="cs-CZ" dirty="0"/>
              <a:t>Základní údaje o stavbě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1826" y="2395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918AF67-A832-40B8-9657-50F8D754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Umístění stavby</a:t>
            </a:r>
          </a:p>
          <a:p>
            <a:r>
              <a:rPr lang="cs-CZ" dirty="0"/>
              <a:t>Katastrální území: </a:t>
            </a:r>
            <a:r>
              <a:rPr lang="cs-CZ" dirty="0" err="1"/>
              <a:t>Hunčice</a:t>
            </a:r>
            <a:endParaRPr lang="cs-CZ" dirty="0"/>
          </a:p>
          <a:p>
            <a:r>
              <a:rPr lang="cs-CZ" dirty="0"/>
              <a:t>Obec: </a:t>
            </a:r>
            <a:r>
              <a:rPr lang="cs-CZ" dirty="0" err="1"/>
              <a:t>Hunčice</a:t>
            </a:r>
            <a:endParaRPr lang="cs-CZ" dirty="0"/>
          </a:p>
          <a:p>
            <a:r>
              <a:rPr lang="cs-CZ" dirty="0"/>
              <a:t>Okres: Plzeň-sever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u="sng" dirty="0"/>
              <a:t>Informace o parcelách</a:t>
            </a:r>
          </a:p>
          <a:p>
            <a:pPr marL="0" indent="0">
              <a:buNone/>
            </a:pPr>
            <a:r>
              <a:rPr lang="cs-CZ" dirty="0"/>
              <a:t> - Umístění ve stávajícím zemědělském areálu</a:t>
            </a:r>
          </a:p>
          <a:p>
            <a:pPr marL="0" indent="0">
              <a:buNone/>
            </a:pPr>
            <a:r>
              <a:rPr lang="cs-CZ" dirty="0"/>
              <a:t> - Pozemek na parcelách č. 111/13 a 149/1</a:t>
            </a:r>
          </a:p>
          <a:p>
            <a:pPr marL="0" indent="0">
              <a:buNone/>
            </a:pPr>
            <a:r>
              <a:rPr lang="cs-CZ" dirty="0"/>
              <a:t> - Pozemek v mírném svahu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6F332-821A-4E61-BE22-B7F88084C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48" y="1845734"/>
            <a:ext cx="6075584" cy="414946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B1DA829-8DFC-4EE7-B0B9-9EEC732B1BFC}"/>
              </a:ext>
            </a:extLst>
          </p:cNvPr>
          <p:cNvSpPr txBox="1"/>
          <p:nvPr/>
        </p:nvSpPr>
        <p:spPr>
          <a:xfrm>
            <a:off x="7047734" y="5995203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Umístění stavby, Zdroj: mapy.cz</a:t>
            </a:r>
          </a:p>
        </p:txBody>
      </p:sp>
    </p:spTree>
    <p:extLst>
      <p:ext uri="{BB962C8B-B14F-4D97-AF65-F5344CB8AC3E}">
        <p14:creationId xmlns:p14="http://schemas.microsoft.com/office/powerpoint/2010/main" val="375022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5889"/>
          </a:xfrm>
        </p:spPr>
        <p:txBody>
          <a:bodyPr/>
          <a:lstStyle/>
          <a:p>
            <a:r>
              <a:rPr lang="cs-CZ" dirty="0"/>
              <a:t>Dispoziční a provozní řešení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/>
              <a:t>Dispoziční řešení: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Stájový prostor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Separační prostor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Dojící roboti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Krmné stoly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Zázemí stáje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63B9F8F-1B76-4008-8E49-69BF4C23E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02" y="1756934"/>
            <a:ext cx="6366976" cy="425193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AFE8520-53DD-44C6-9EB0-F49FD377156E}"/>
              </a:ext>
            </a:extLst>
          </p:cNvPr>
          <p:cNvSpPr txBox="1"/>
          <p:nvPr/>
        </p:nvSpPr>
        <p:spPr>
          <a:xfrm>
            <a:off x="5498853" y="6008969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Půdorys objektu,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33824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426127"/>
            <a:ext cx="10058400" cy="1100831"/>
          </a:xfrm>
        </p:spPr>
        <p:txBody>
          <a:bodyPr>
            <a:normAutofit/>
          </a:bodyPr>
          <a:lstStyle/>
          <a:p>
            <a:r>
              <a:rPr lang="cs-CZ" dirty="0"/>
              <a:t>Dispoziční a provozní řešení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Provozní řešení: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DE25D21-6EEE-40AD-8D4B-A1EE7DA85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17" y="1817673"/>
            <a:ext cx="5645799" cy="4296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2D46206-7B18-446A-8DA1-78B05E745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80114"/>
            <a:ext cx="3147060" cy="364236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4F781C0-3D10-4288-8F46-71DE2E8982F4}"/>
              </a:ext>
            </a:extLst>
          </p:cNvPr>
          <p:cNvSpPr txBox="1"/>
          <p:nvPr/>
        </p:nvSpPr>
        <p:spPr>
          <a:xfrm>
            <a:off x="5498853" y="6008969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Provozní řešení,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36876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41AC564-D011-4103-8412-2B707D112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73" y="1755968"/>
            <a:ext cx="7352807" cy="43499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Konstrukční a materiálové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Ocelová hala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Jednolodní hala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Sedlová střecha (22°)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Ocelová rámová konstrukce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Rozpon 37,9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11 modulů (5m)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696BF9D-AC5D-4FCA-9FBD-E744345FA287}"/>
              </a:ext>
            </a:extLst>
          </p:cNvPr>
          <p:cNvSpPr txBox="1"/>
          <p:nvPr/>
        </p:nvSpPr>
        <p:spPr>
          <a:xfrm>
            <a:off x="4171574" y="5936595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Ocelová hala,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06524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7080"/>
          </a:xfrm>
        </p:spPr>
        <p:txBody>
          <a:bodyPr/>
          <a:lstStyle/>
          <a:p>
            <a:r>
              <a:rPr lang="cs-CZ" dirty="0"/>
              <a:t>Konstrukční a materiálové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Opláštění haly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Střecha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PUR panely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Větrací štěrbina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Štíty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ŽB stěna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PUR panely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Zdivo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Rolovací plachty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Podélné stěny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ŽB stěna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Boční svinovací plachta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696BF9D-AC5D-4FCA-9FBD-E744345FA287}"/>
              </a:ext>
            </a:extLst>
          </p:cNvPr>
          <p:cNvSpPr txBox="1"/>
          <p:nvPr/>
        </p:nvSpPr>
        <p:spPr>
          <a:xfrm>
            <a:off x="4171574" y="5936595"/>
            <a:ext cx="66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Obr. Pohledy,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326435-31EA-4A73-9731-90C4F9E69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34" y="1825625"/>
            <a:ext cx="7721062" cy="36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948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656</TotalTime>
  <Words>948</Words>
  <Application>Microsoft Office PowerPoint</Application>
  <PresentationFormat>Širokoúhlá obrazovka</PresentationFormat>
  <Paragraphs>275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Retrospektiva</vt:lpstr>
      <vt:lpstr>Novostavba objektu pro chov produkčního skotu</vt:lpstr>
      <vt:lpstr>Obsah</vt:lpstr>
      <vt:lpstr>Cíl práce</vt:lpstr>
      <vt:lpstr>Důvody k řešení dané problematiky</vt:lpstr>
      <vt:lpstr>Základní údaje o stavbě</vt:lpstr>
      <vt:lpstr>Dispoziční a provozní řešení objektu</vt:lpstr>
      <vt:lpstr>Dispoziční a provozní řešení objektu</vt:lpstr>
      <vt:lpstr>Konstrukční a materiálové řešení</vt:lpstr>
      <vt:lpstr>Konstrukční a materiálové řešení</vt:lpstr>
      <vt:lpstr>Konstrukční a materiálové řešení</vt:lpstr>
      <vt:lpstr>Konstrukční a materiálové řešení</vt:lpstr>
      <vt:lpstr>Konstrukční a materiálové řešení</vt:lpstr>
      <vt:lpstr>Technologické řešení</vt:lpstr>
      <vt:lpstr>Technologické řešení</vt:lpstr>
      <vt:lpstr>Technologické řešení</vt:lpstr>
      <vt:lpstr>Závěr</vt:lpstr>
      <vt:lpstr>Doplňující dotazy od vedoucího práce</vt:lpstr>
      <vt:lpstr>Doplňující dotazy od vedoucího práce</vt:lpstr>
      <vt:lpstr>Doplňující dotazy od vedoucího práce</vt:lpstr>
      <vt:lpstr>Doplňující dotazy od oponenta práce</vt:lpstr>
      <vt:lpstr>Doplňující dotazy od oponenta práce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Laboratorní zkoušení cementů</dc:title>
  <dc:creator>Venca</dc:creator>
  <cp:lastModifiedBy>Vaclav Klecacky</cp:lastModifiedBy>
  <cp:revision>59</cp:revision>
  <dcterms:created xsi:type="dcterms:W3CDTF">2018-06-12T19:24:30Z</dcterms:created>
  <dcterms:modified xsi:type="dcterms:W3CDTF">2021-02-02T22:12:33Z</dcterms:modified>
</cp:coreProperties>
</file>