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71" r:id="rId6"/>
    <p:sldId id="270" r:id="rId7"/>
    <p:sldId id="273" r:id="rId8"/>
    <p:sldId id="272" r:id="rId9"/>
    <p:sldId id="262" r:id="rId10"/>
    <p:sldId id="263" r:id="rId11"/>
    <p:sldId id="267" r:id="rId12"/>
    <p:sldId id="268" r:id="rId13"/>
    <p:sldId id="264" r:id="rId14"/>
    <p:sldId id="269" r:id="rId15"/>
    <p:sldId id="265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5959"/>
    <a:srgbClr val="4F81BD"/>
    <a:srgbClr val="F79646"/>
    <a:srgbClr val="5C92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ejvi\Desktop\Diplomov&#225;%20pr&#225;ce\st&#225;vaj&#237;c&#237;%20stav\phpp%20graf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000" b="1" u="none" dirty="0"/>
              <a:t>Celková</a:t>
            </a:r>
            <a:r>
              <a:rPr lang="cs-CZ" sz="2000" b="1" u="none" baseline="0" dirty="0"/>
              <a:t> dodaná energie</a:t>
            </a:r>
            <a:endParaRPr lang="cs-CZ" sz="2000" b="1" u="none" dirty="0"/>
          </a:p>
        </c:rich>
      </c:tx>
      <c:layout>
        <c:manualLayout>
          <c:xMode val="edge"/>
          <c:yMode val="edge"/>
          <c:x val="0.33273950131233598"/>
          <c:y val="2.91214832806116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1170670384951881"/>
          <c:y val="3.8485831992794081E-2"/>
          <c:w val="0.87469136114239732"/>
          <c:h val="0.715661962302444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List13!$G$61</c:f>
              <c:strCache>
                <c:ptCount val="1"/>
                <c:pt idx="0">
                  <c:v>Stávající stav</c:v>
                </c:pt>
              </c:strCache>
            </c:strRef>
          </c:tx>
          <c:spPr>
            <a:solidFill>
              <a:srgbClr val="F7964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595959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List13!$F$62:$F$66</c:f>
              <c:strCache>
                <c:ptCount val="5"/>
                <c:pt idx="0">
                  <c:v>Vytápění</c:v>
                </c:pt>
                <c:pt idx="1">
                  <c:v>Nucené větrání</c:v>
                </c:pt>
                <c:pt idx="2">
                  <c:v>Příprav TV</c:v>
                </c:pt>
                <c:pt idx="3">
                  <c:v>Osvětlení</c:v>
                </c:pt>
                <c:pt idx="4">
                  <c:v>Celkem</c:v>
                </c:pt>
              </c:strCache>
            </c:strRef>
          </c:cat>
          <c:val>
            <c:numRef>
              <c:f>List13!$G$62:$G$66</c:f>
              <c:numCache>
                <c:formatCode>General</c:formatCode>
                <c:ptCount val="5"/>
                <c:pt idx="0">
                  <c:v>76.31</c:v>
                </c:pt>
                <c:pt idx="1">
                  <c:v>2.48</c:v>
                </c:pt>
                <c:pt idx="2">
                  <c:v>20.420000000000002</c:v>
                </c:pt>
                <c:pt idx="3">
                  <c:v>9.08</c:v>
                </c:pt>
                <c:pt idx="4">
                  <c:v>108.28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F1-44D9-85E2-6850288F2852}"/>
            </c:ext>
          </c:extLst>
        </c:ser>
        <c:ser>
          <c:idx val="1"/>
          <c:order val="1"/>
          <c:tx>
            <c:strRef>
              <c:f>List13!$H$61</c:f>
              <c:strCache>
                <c:ptCount val="1"/>
                <c:pt idx="0">
                  <c:v>Nový stav</c:v>
                </c:pt>
              </c:strCache>
            </c:strRef>
          </c:tx>
          <c:spPr>
            <a:solidFill>
              <a:srgbClr val="4F81BD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rgbClr val="595959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List13!$F$62:$F$66</c:f>
              <c:strCache>
                <c:ptCount val="5"/>
                <c:pt idx="0">
                  <c:v>Vytápění</c:v>
                </c:pt>
                <c:pt idx="1">
                  <c:v>Nucené větrání</c:v>
                </c:pt>
                <c:pt idx="2">
                  <c:v>Příprav TV</c:v>
                </c:pt>
                <c:pt idx="3">
                  <c:v>Osvětlení</c:v>
                </c:pt>
                <c:pt idx="4">
                  <c:v>Celkem</c:v>
                </c:pt>
              </c:strCache>
            </c:strRef>
          </c:cat>
          <c:val>
            <c:numRef>
              <c:f>List13!$H$62:$H$66</c:f>
              <c:numCache>
                <c:formatCode>General</c:formatCode>
                <c:ptCount val="5"/>
                <c:pt idx="0">
                  <c:v>54.02</c:v>
                </c:pt>
                <c:pt idx="1">
                  <c:v>1.78</c:v>
                </c:pt>
                <c:pt idx="2">
                  <c:v>20.28</c:v>
                </c:pt>
                <c:pt idx="3">
                  <c:v>5.54</c:v>
                </c:pt>
                <c:pt idx="4">
                  <c:v>81.63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F1-44D9-85E2-6850288F285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05"/>
        <c:overlap val="-74"/>
        <c:axId val="623551352"/>
        <c:axId val="623539216"/>
      </c:barChart>
      <c:catAx>
        <c:axId val="623551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23539216"/>
        <c:crosses val="autoZero"/>
        <c:auto val="1"/>
        <c:lblAlgn val="ctr"/>
        <c:lblOffset val="100"/>
        <c:noMultiLvlLbl val="0"/>
      </c:catAx>
      <c:valAx>
        <c:axId val="623539216"/>
        <c:scaling>
          <c:orientation val="minMax"/>
        </c:scaling>
        <c:delete val="0"/>
        <c:axPos val="l"/>
        <c:majorGridlines>
          <c:spPr>
            <a:ln w="0" cap="flat" cmpd="sng" algn="ctr">
              <a:solidFill>
                <a:schemeClr val="bg1">
                  <a:lumMod val="85000"/>
                  <a:alpha val="79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2000">
                    <a:solidFill>
                      <a:schemeClr val="bg1">
                        <a:lumMod val="50000"/>
                      </a:schemeClr>
                    </a:solidFill>
                    <a:effectLst/>
                  </a:rPr>
                  <a:t>MWh/rok</a:t>
                </a:r>
              </a:p>
            </c:rich>
          </c:tx>
          <c:layout>
            <c:manualLayout>
              <c:xMode val="edge"/>
              <c:yMode val="edge"/>
              <c:x val="5.5555555555555558E-3"/>
              <c:y val="0.3300709643372958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bg1">
                      <a:lumMod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23551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375"/>
          <c:y val="0.92212566956394126"/>
          <c:w val="0.5625"/>
          <c:h val="7.5226884512831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5FDD7E-B45A-4B93-90F4-E72D721614C4}" type="datetimeFigureOut">
              <a:rPr lang="cs-CZ" smtClean="0"/>
              <a:pPr/>
              <a:t>3. 2. 2021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FC9E32-0AC1-4B15-ACE2-922A61A9E9F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FC9E32-0AC1-4B15-ACE2-922A61A9E9FC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4356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FC9E32-0AC1-4B15-ACE2-922A61A9E9FC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6030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FC9E32-0AC1-4B15-ACE2-922A61A9E9FC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65967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FC9E32-0AC1-4B15-ACE2-922A61A9E9FC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76934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FC9E32-0AC1-4B15-ACE2-922A61A9E9FC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9515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FC9E32-0AC1-4B15-ACE2-922A61A9E9FC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00854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C9E32-0AC1-4B15-ACE2-922A61A9E9FC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DA86DBF-B2F4-4BA5-8091-F0DE751136EE}" type="datetimeFigureOut">
              <a:rPr lang="cs-CZ" smtClean="0"/>
              <a:pPr/>
              <a:t>3. 2. 2021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491DDAD-4FE4-460C-94C9-F9B51E3323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6DBF-B2F4-4BA5-8091-F0DE751136EE}" type="datetimeFigureOut">
              <a:rPr lang="cs-CZ" smtClean="0"/>
              <a:pPr/>
              <a:t>3. 2. 2021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DDAD-4FE4-460C-94C9-F9B51E3323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6DBF-B2F4-4BA5-8091-F0DE751136EE}" type="datetimeFigureOut">
              <a:rPr lang="cs-CZ" smtClean="0"/>
              <a:pPr/>
              <a:t>3. 2. 2021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DDAD-4FE4-460C-94C9-F9B51E3323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6DBF-B2F4-4BA5-8091-F0DE751136EE}" type="datetimeFigureOut">
              <a:rPr lang="cs-CZ" smtClean="0"/>
              <a:pPr/>
              <a:t>3. 2. 2021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DDAD-4FE4-460C-94C9-F9B51E3323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6DBF-B2F4-4BA5-8091-F0DE751136EE}" type="datetimeFigureOut">
              <a:rPr lang="cs-CZ" smtClean="0"/>
              <a:pPr/>
              <a:t>3. 2. 2021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DDAD-4FE4-460C-94C9-F9B51E3323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6DBF-B2F4-4BA5-8091-F0DE751136EE}" type="datetimeFigureOut">
              <a:rPr lang="cs-CZ" smtClean="0"/>
              <a:pPr/>
              <a:t>3. 2. 2021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DDAD-4FE4-460C-94C9-F9B51E3323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DA86DBF-B2F4-4BA5-8091-F0DE751136EE}" type="datetimeFigureOut">
              <a:rPr lang="cs-CZ" smtClean="0"/>
              <a:pPr/>
              <a:t>3. 2. 2021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491DDAD-4FE4-460C-94C9-F9B51E3323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DA86DBF-B2F4-4BA5-8091-F0DE751136EE}" type="datetimeFigureOut">
              <a:rPr lang="cs-CZ" smtClean="0"/>
              <a:pPr/>
              <a:t>3. 2. 2021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491DDAD-4FE4-460C-94C9-F9B51E3323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6DBF-B2F4-4BA5-8091-F0DE751136EE}" type="datetimeFigureOut">
              <a:rPr lang="cs-CZ" smtClean="0"/>
              <a:pPr/>
              <a:t>3. 2. 2021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DDAD-4FE4-460C-94C9-F9B51E3323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6DBF-B2F4-4BA5-8091-F0DE751136EE}" type="datetimeFigureOut">
              <a:rPr lang="cs-CZ" smtClean="0"/>
              <a:pPr/>
              <a:t>3. 2. 2021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DDAD-4FE4-460C-94C9-F9B51E3323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6DBF-B2F4-4BA5-8091-F0DE751136EE}" type="datetimeFigureOut">
              <a:rPr lang="cs-CZ" smtClean="0"/>
              <a:pPr/>
              <a:t>3. 2. 2021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DDAD-4FE4-460C-94C9-F9B51E3323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DA86DBF-B2F4-4BA5-8091-F0DE751136EE}" type="datetimeFigureOut">
              <a:rPr lang="cs-CZ" smtClean="0"/>
              <a:pPr/>
              <a:t>3. 2. 2021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491DDAD-4FE4-460C-94C9-F9B51E33232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5044" y="1799879"/>
            <a:ext cx="8358214" cy="1470025"/>
          </a:xfrm>
        </p:spPr>
        <p:txBody>
          <a:bodyPr>
            <a:noAutofit/>
          </a:bodyPr>
          <a:lstStyle/>
          <a:p>
            <a:pPr algn="ctr"/>
            <a:r>
              <a:rPr lang="cs-CZ" dirty="0">
                <a:latin typeface="Arial" pitchFamily="34" charset="0"/>
                <a:cs typeface="Arial" pitchFamily="34" charset="0"/>
              </a:rPr>
              <a:t>Novostavba mateřské školy</a:t>
            </a:r>
            <a:br>
              <a:rPr lang="cs-CZ" dirty="0">
                <a:latin typeface="Arial" pitchFamily="34" charset="0"/>
                <a:cs typeface="Arial" pitchFamily="34" charset="0"/>
              </a:rPr>
            </a:br>
            <a:r>
              <a:rPr lang="cs-CZ" dirty="0"/>
              <a:t>s nízkou</a:t>
            </a:r>
            <a:r>
              <a:rPr lang="cs-CZ" dirty="0">
                <a:latin typeface="Arial" pitchFamily="34" charset="0"/>
                <a:cs typeface="Arial" pitchFamily="34" charset="0"/>
              </a:rPr>
              <a:t> spotřebou energie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857760"/>
            <a:ext cx="8286808" cy="1752600"/>
          </a:xfrm>
        </p:spPr>
        <p:txBody>
          <a:bodyPr>
            <a:normAutofit/>
          </a:bodyPr>
          <a:lstStyle/>
          <a:p>
            <a:pPr algn="l"/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Autor práce: 		Bc. Michal Vejvoda,		UČO: 17958</a:t>
            </a:r>
          </a:p>
          <a:p>
            <a:pPr algn="l"/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Vedoucí práce:	Ing. Michal Kraus, Ph.D.	</a:t>
            </a:r>
          </a:p>
          <a:p>
            <a:pPr algn="l"/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Oponent práce:	Ing. e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 Ing. Petra Machová</a:t>
            </a:r>
            <a:endParaRPr lang="cs-CZ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České Budějovice, únor 2021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00034" y="214290"/>
            <a:ext cx="7286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</a:rPr>
              <a:t>Vysoká škola technická a ekonomická v Českých Budějovicích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500298" y="571480"/>
            <a:ext cx="47149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</a:rPr>
              <a:t>Ústav technicko-technologický</a:t>
            </a:r>
          </a:p>
        </p:txBody>
      </p:sp>
      <p:pic>
        <p:nvPicPr>
          <p:cNvPr id="7" name="Picture 2" descr="VÃ½sledek obrÃ¡zku pro vÅ¡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142852"/>
            <a:ext cx="1047724" cy="10477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Arial" pitchFamily="34" charset="0"/>
                <a:cs typeface="Arial" pitchFamily="34" charset="0"/>
              </a:rPr>
              <a:t>Doplňující dotazy vedoucí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1536766"/>
          </a:xfrm>
        </p:spPr>
        <p:txBody>
          <a:bodyPr>
            <a:noAutofit/>
          </a:bodyPr>
          <a:lstStyle/>
          <a:p>
            <a:r>
              <a:rPr lang="cs-CZ" sz="2400" dirty="0">
                <a:latin typeface="Arial" pitchFamily="34" charset="0"/>
                <a:cs typeface="Arial" pitchFamily="34" charset="0"/>
              </a:rPr>
              <a:t>Ve stručnosti shrňte hlavní změny a požadavky energetické náročnosti budovy dle vyhlášky č. 264/2020 Sb. oproti předcházející verzi.</a:t>
            </a:r>
          </a:p>
        </p:txBody>
      </p:sp>
      <p:pic>
        <p:nvPicPr>
          <p:cNvPr id="6" name="Picture 2" descr="VÃ½sledek obrÃ¡zku pro vÅ¡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9586" y="714356"/>
            <a:ext cx="1047724" cy="1047724"/>
          </a:xfrm>
          <a:prstGeom prst="rect">
            <a:avLst/>
          </a:prstGeom>
          <a:noFill/>
        </p:spPr>
      </p:pic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24F73068-887E-41DA-BA40-CF0E7D924B7E}"/>
              </a:ext>
            </a:extLst>
          </p:cNvPr>
          <p:cNvSpPr txBox="1">
            <a:spLocks/>
          </p:cNvSpPr>
          <p:nvPr/>
        </p:nvSpPr>
        <p:spPr>
          <a:xfrm>
            <a:off x="457200" y="3573016"/>
            <a:ext cx="8229600" cy="300152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cs-CZ" sz="2400" dirty="0"/>
              <a:t>Parametry referenční budovy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cs-CZ" sz="2400" dirty="0"/>
              <a:t>Faktor primární neobnovitelné energie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cs-CZ" sz="2400" dirty="0"/>
              <a:t>Nová definice nZEB II.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cs-CZ" sz="2400" dirty="0"/>
              <a:t>Jednotná metodika hodnocení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cs-CZ" sz="2400" dirty="0"/>
              <a:t>PENB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itchFamily="34" charset="0"/>
                <a:cs typeface="Arial" pitchFamily="34" charset="0"/>
              </a:rPr>
              <a:t>Doplňující dotazy vedoucí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1323592"/>
          </a:xfrm>
        </p:spPr>
        <p:txBody>
          <a:bodyPr/>
          <a:lstStyle/>
          <a:p>
            <a:r>
              <a:rPr lang="cs-CZ" sz="2400" dirty="0">
                <a:latin typeface="Arial" pitchFamily="34" charset="0"/>
                <a:cs typeface="Arial" pitchFamily="34" charset="0"/>
              </a:rPr>
              <a:t>Jaká další opatření (změny projektu) by autor navrhl</a:t>
            </a:r>
            <a:br>
              <a:rPr lang="cs-CZ" sz="2400" dirty="0">
                <a:latin typeface="Arial" pitchFamily="34" charset="0"/>
                <a:cs typeface="Arial" pitchFamily="34" charset="0"/>
              </a:rPr>
            </a:br>
            <a:r>
              <a:rPr lang="cs-CZ" sz="2400" dirty="0">
                <a:latin typeface="Arial" pitchFamily="34" charset="0"/>
                <a:cs typeface="Arial" pitchFamily="34" charset="0"/>
              </a:rPr>
              <a:t>v případě požadavku dosažení ještě nižší energetické náročnosti budovy?</a:t>
            </a:r>
          </a:p>
          <a:p>
            <a:endParaRPr lang="cs-CZ" dirty="0"/>
          </a:p>
        </p:txBody>
      </p:sp>
      <p:pic>
        <p:nvPicPr>
          <p:cNvPr id="7" name="Picture 2" descr="VÃ½sledek obrÃ¡zku pro vÅ¡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9586" y="714356"/>
            <a:ext cx="1047724" cy="1047724"/>
          </a:xfrm>
          <a:prstGeom prst="rect">
            <a:avLst/>
          </a:prstGeom>
          <a:noFill/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A24E9E9F-32D2-4472-813E-3EA9A3C5D46B}"/>
              </a:ext>
            </a:extLst>
          </p:cNvPr>
          <p:cNvSpPr txBox="1">
            <a:spLocks/>
          </p:cNvSpPr>
          <p:nvPr/>
        </p:nvSpPr>
        <p:spPr>
          <a:xfrm>
            <a:off x="457200" y="3573016"/>
            <a:ext cx="8229600" cy="300152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5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cs-CZ" sz="2400" dirty="0"/>
              <a:t>Tepelné čerpadlo vzduch – voda</a:t>
            </a:r>
          </a:p>
          <a:p>
            <a:pPr lvl="1">
              <a:lnSpc>
                <a:spcPct val="15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cs-CZ" sz="2400" dirty="0"/>
              <a:t>VZT s rekuperací pro celý objekt</a:t>
            </a:r>
          </a:p>
          <a:p>
            <a:pPr lvl="1">
              <a:lnSpc>
                <a:spcPct val="15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cs-CZ" sz="2400" dirty="0"/>
              <a:t>Průměrný součinitel prostupu tepla U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itchFamily="34" charset="0"/>
                <a:cs typeface="Arial" pitchFamily="34" charset="0"/>
              </a:rPr>
              <a:t>Doplňující dotazy vedoucí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itchFamily="34" charset="0"/>
                <a:cs typeface="Arial" pitchFamily="34" charset="0"/>
              </a:rPr>
              <a:t>Jak budou stavebně provedeny dekorativní prvky (kruhy) na fasádě objektu s ohledem na minimalizaci tepelných mostů?</a:t>
            </a:r>
          </a:p>
          <a:p>
            <a:pPr lvl="1">
              <a:buFont typeface="Arial" pitchFamily="34" charset="0"/>
              <a:buChar char="•"/>
            </a:pPr>
            <a:endParaRPr lang="cs-CZ" dirty="0"/>
          </a:p>
        </p:txBody>
      </p:sp>
      <p:pic>
        <p:nvPicPr>
          <p:cNvPr id="4" name="Picture 2" descr="VÃ½sledek obrÃ¡zku pro vÅ¡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9586" y="714356"/>
            <a:ext cx="1047724" cy="1047724"/>
          </a:xfrm>
          <a:prstGeom prst="rect">
            <a:avLst/>
          </a:prstGeom>
          <a:noFill/>
        </p:spPr>
      </p:pic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52ECEA17-1674-4B66-92E9-7DAC55DC261E}"/>
              </a:ext>
            </a:extLst>
          </p:cNvPr>
          <p:cNvSpPr txBox="1">
            <a:spLocks/>
          </p:cNvSpPr>
          <p:nvPr/>
        </p:nvSpPr>
        <p:spPr>
          <a:xfrm>
            <a:off x="457200" y="3848096"/>
            <a:ext cx="8229600" cy="300152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cs-CZ" sz="2400" dirty="0"/>
              <a:t>Provětrávaná fasáda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cs-CZ" sz="2400" dirty="0"/>
              <a:t>Fasádní obklad  – </a:t>
            </a:r>
            <a:r>
              <a:rPr lang="cs-CZ" sz="2400" dirty="0" err="1"/>
              <a:t>StoDeco</a:t>
            </a:r>
            <a:r>
              <a:rPr lang="cs-CZ" sz="2400" dirty="0"/>
              <a:t> </a:t>
            </a:r>
            <a:r>
              <a:rPr lang="cs-CZ" sz="2400" dirty="0" err="1"/>
              <a:t>Plan</a:t>
            </a:r>
            <a:endParaRPr lang="cs-CZ" sz="2400" dirty="0"/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cs-CZ" sz="2400" dirty="0"/>
              <a:t>3D tisk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endParaRPr lang="cs-CZ" sz="2400" dirty="0"/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endParaRPr lang="cs-CZ" sz="2400" dirty="0"/>
          </a:p>
        </p:txBody>
      </p:sp>
      <p:pic>
        <p:nvPicPr>
          <p:cNvPr id="1028" name="Picture 4" descr="StoDeco prvky získávají prostřednictvím 5 osového CNC frézování do materiálu Verolith libovolný tvar s délkou až 240 cm, šířkou 120 cm a tloušťkou až 10 cm.">
            <a:extLst>
              <a:ext uri="{FF2B5EF4-FFF2-40B4-BE49-F238E27FC236}">
                <a16:creationId xmlns:a16="http://schemas.microsoft.com/office/drawing/2014/main" id="{376ECC89-5AC8-456B-8439-4F268AC300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5169009"/>
            <a:ext cx="2304256" cy="1536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5AB6A15A-D9B4-46E5-982C-5217B091D8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95985" y="3566540"/>
            <a:ext cx="2981325" cy="3145536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Arial" pitchFamily="34" charset="0"/>
                <a:cs typeface="Arial" pitchFamily="34" charset="0"/>
              </a:rPr>
              <a:t>Doplňující dotazy oponent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2260623"/>
            <a:ext cx="8329642" cy="4525963"/>
          </a:xfrm>
        </p:spPr>
        <p:txBody>
          <a:bodyPr>
            <a:noAutofit/>
          </a:bodyPr>
          <a:lstStyle/>
          <a:p>
            <a:r>
              <a:rPr lang="cs-CZ" dirty="0">
                <a:latin typeface="Arial" pitchFamily="34" charset="0"/>
                <a:cs typeface="Arial" pitchFamily="34" charset="0"/>
              </a:rPr>
              <a:t>Kotvící body máte rozmístěné většinou po třech metrech. Po jakých vzdálenostech by kotvící body stačily? Tečkovaná čára představuje natažené lano nebo pouze montážní lano? Kotvící bod se obvykle navrhuje i u výlezu ze žebříku.</a:t>
            </a:r>
          </a:p>
          <a:p>
            <a:pPr marL="411480" lvl="1" indent="0">
              <a:lnSpc>
                <a:spcPct val="150000"/>
              </a:lnSpc>
              <a:buNone/>
            </a:pPr>
            <a:endParaRPr lang="cs-CZ" sz="2800" dirty="0">
              <a:latin typeface="Arial" pitchFamily="34" charset="0"/>
              <a:cs typeface="Arial" pitchFamily="34" charset="0"/>
            </a:endParaRPr>
          </a:p>
          <a:p>
            <a:pPr marL="925830" lvl="1" indent="-514350"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VÃ½sledek obrÃ¡zku pro vÅ¡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9586" y="714356"/>
            <a:ext cx="1047724" cy="1047724"/>
          </a:xfrm>
          <a:prstGeom prst="rect">
            <a:avLst/>
          </a:prstGeom>
          <a:noFill/>
        </p:spPr>
      </p:pic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7FEA0709-A41E-4510-8E46-989EE1E6EFD7}"/>
              </a:ext>
            </a:extLst>
          </p:cNvPr>
          <p:cNvSpPr txBox="1">
            <a:spLocks/>
          </p:cNvSpPr>
          <p:nvPr/>
        </p:nvSpPr>
        <p:spPr>
          <a:xfrm>
            <a:off x="457200" y="4869160"/>
            <a:ext cx="8229600" cy="170537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cs-CZ" sz="2400" dirty="0"/>
              <a:t>Mezi kotvícími body 7 – 8 m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cs-CZ" sz="2400" dirty="0"/>
              <a:t>Od okraje 2 – 2,5 m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cs-CZ" sz="2400" dirty="0"/>
              <a:t>Poddajné kotvící vedení z textilního lana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itchFamily="34" charset="0"/>
                <a:cs typeface="Arial" pitchFamily="34" charset="0"/>
              </a:rPr>
              <a:t>Doplňující dotazy oponent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531504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Arial" pitchFamily="34" charset="0"/>
                <a:cs typeface="Arial" pitchFamily="34" charset="0"/>
              </a:rPr>
              <a:t>Jak máte vyřešenou digestoř v přípravně jídla č. 115?</a:t>
            </a:r>
          </a:p>
          <a:p>
            <a:pPr marL="109728" indent="0">
              <a:buNone/>
            </a:pP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VÃ½sledek obrÃ¡zku pro vÅ¡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714356"/>
            <a:ext cx="1047724" cy="1047724"/>
          </a:xfrm>
          <a:prstGeom prst="rect">
            <a:avLst/>
          </a:prstGeom>
          <a:noFill/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2FF85F99-AD8D-4DB8-9042-984675B763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2924944"/>
            <a:ext cx="3762375" cy="3848100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255E5965-2FC6-40E6-A746-5BF41692A200}"/>
              </a:ext>
            </a:extLst>
          </p:cNvPr>
          <p:cNvSpPr txBox="1">
            <a:spLocks/>
          </p:cNvSpPr>
          <p:nvPr/>
        </p:nvSpPr>
        <p:spPr>
          <a:xfrm>
            <a:off x="3923928" y="2943594"/>
            <a:ext cx="5053382" cy="170537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cs-CZ" sz="2400" dirty="0"/>
              <a:t>Recirkulační digestoř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cs-CZ" sz="2400" dirty="0"/>
              <a:t>Uhlíkové filtry HFH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endParaRPr lang="cs-CZ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728" y="3143248"/>
            <a:ext cx="8229600" cy="1143000"/>
          </a:xfrm>
        </p:spPr>
        <p:txBody>
          <a:bodyPr>
            <a:normAutofit/>
          </a:bodyPr>
          <a:lstStyle/>
          <a:p>
            <a:r>
              <a:rPr lang="cs-CZ" sz="4400" b="1" dirty="0">
                <a:latin typeface="Arial" pitchFamily="34" charset="0"/>
                <a:cs typeface="Arial" pitchFamily="34" charset="0"/>
              </a:rPr>
              <a:t>Děkuji za pozornost.</a:t>
            </a:r>
          </a:p>
        </p:txBody>
      </p:sp>
      <p:pic>
        <p:nvPicPr>
          <p:cNvPr id="4" name="Picture 2" descr="VÃ½sledek obrÃ¡zku pro vÅ¡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714356"/>
            <a:ext cx="1047724" cy="10477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>
                <a:latin typeface="Arial" pitchFamily="34" charset="0"/>
                <a:cs typeface="Arial" pitchFamily="34" charset="0"/>
              </a:rPr>
              <a:t>Motivace a důvody k řešení daného problému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2532888"/>
            <a:ext cx="8229600" cy="432511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3200" dirty="0">
                <a:latin typeface="Arial" pitchFamily="34" charset="0"/>
                <a:cs typeface="Arial" pitchFamily="34" charset="0"/>
              </a:rPr>
              <a:t>Environmentální problémy</a:t>
            </a:r>
          </a:p>
          <a:p>
            <a:pPr>
              <a:lnSpc>
                <a:spcPct val="150000"/>
              </a:lnSpc>
            </a:pPr>
            <a:r>
              <a:rPr lang="cs-CZ" sz="3200" dirty="0">
                <a:latin typeface="Arial" pitchFamily="34" charset="0"/>
                <a:cs typeface="Arial" pitchFamily="34" charset="0"/>
              </a:rPr>
              <a:t>Zpřísňující se legislativa</a:t>
            </a:r>
          </a:p>
          <a:p>
            <a:pPr>
              <a:lnSpc>
                <a:spcPct val="150000"/>
              </a:lnSpc>
            </a:pPr>
            <a:r>
              <a:rPr lang="cs-CZ" sz="3200" dirty="0">
                <a:latin typeface="Arial" pitchFamily="34" charset="0"/>
                <a:cs typeface="Arial" pitchFamily="34" charset="0"/>
              </a:rPr>
              <a:t>Aktuálnost tématu</a:t>
            </a:r>
          </a:p>
          <a:p>
            <a:pPr>
              <a:lnSpc>
                <a:spcPct val="150000"/>
              </a:lnSpc>
            </a:pPr>
            <a:r>
              <a:rPr lang="cs-CZ" sz="3200" dirty="0">
                <a:latin typeface="Arial" pitchFamily="34" charset="0"/>
                <a:cs typeface="Arial" pitchFamily="34" charset="0"/>
              </a:rPr>
              <a:t>Zájem o dané téma</a:t>
            </a:r>
          </a:p>
          <a:p>
            <a:pPr marL="109728" indent="0">
              <a:buNone/>
            </a:pP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VÃ½sledek obrÃ¡zku pro vÅ¡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714356"/>
            <a:ext cx="1047724" cy="10477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Arial" pitchFamily="34" charset="0"/>
                <a:cs typeface="Arial" pitchFamily="34" charset="0"/>
              </a:rPr>
              <a:t>Cíl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3200" dirty="0">
                <a:latin typeface="Arial" pitchFamily="34" charset="0"/>
                <a:cs typeface="Arial" pitchFamily="34" charset="0"/>
              </a:rPr>
              <a:t>Architektonická studie</a:t>
            </a:r>
          </a:p>
          <a:p>
            <a:pPr>
              <a:lnSpc>
                <a:spcPct val="150000"/>
              </a:lnSpc>
            </a:pPr>
            <a:r>
              <a:rPr lang="cs-CZ" sz="3200" dirty="0">
                <a:latin typeface="Arial" pitchFamily="34" charset="0"/>
                <a:cs typeface="Arial" pitchFamily="34" charset="0"/>
              </a:rPr>
              <a:t>Projektová dokumentace (DPS)</a:t>
            </a:r>
          </a:p>
          <a:p>
            <a:pPr>
              <a:lnSpc>
                <a:spcPct val="150000"/>
              </a:lnSpc>
            </a:pPr>
            <a:r>
              <a:rPr lang="cs-CZ" sz="3200" dirty="0">
                <a:latin typeface="Arial" pitchFamily="34" charset="0"/>
                <a:cs typeface="Arial" pitchFamily="34" charset="0"/>
              </a:rPr>
              <a:t>Energetická náročnost budovy</a:t>
            </a:r>
          </a:p>
          <a:p>
            <a:pPr>
              <a:lnSpc>
                <a:spcPct val="150000"/>
              </a:lnSpc>
            </a:pPr>
            <a:r>
              <a:rPr lang="cs-CZ" sz="3200" dirty="0">
                <a:latin typeface="Arial" pitchFamily="34" charset="0"/>
                <a:cs typeface="Arial" pitchFamily="34" charset="0"/>
              </a:rPr>
              <a:t>Certifikace budov</a:t>
            </a:r>
          </a:p>
          <a:p>
            <a:pPr>
              <a:lnSpc>
                <a:spcPct val="150000"/>
              </a:lnSpc>
            </a:pPr>
            <a:endParaRPr lang="cs-CZ" sz="32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VÃ½sledek obrÃ¡zku pro vÅ¡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9586" y="714356"/>
            <a:ext cx="1047724" cy="10477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4855" y="985317"/>
            <a:ext cx="8229600" cy="1066800"/>
          </a:xfrm>
        </p:spPr>
        <p:txBody>
          <a:bodyPr>
            <a:noAutofit/>
          </a:bodyPr>
          <a:lstStyle/>
          <a:p>
            <a:r>
              <a:rPr lang="cs-CZ" b="1" dirty="0"/>
              <a:t>Výzkumný problém a použité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323078"/>
            <a:ext cx="8229600" cy="432511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3000" dirty="0">
                <a:latin typeface="Arial" pitchFamily="34" charset="0"/>
                <a:cs typeface="Arial" pitchFamily="34" charset="0"/>
              </a:rPr>
              <a:t>Snížení spotřeby energií v budově</a:t>
            </a:r>
          </a:p>
          <a:p>
            <a:pPr>
              <a:lnSpc>
                <a:spcPct val="150000"/>
              </a:lnSpc>
            </a:pPr>
            <a:r>
              <a:rPr lang="cs-CZ" sz="3000" dirty="0">
                <a:latin typeface="Arial" pitchFamily="34" charset="0"/>
                <a:cs typeface="Arial" pitchFamily="34" charset="0"/>
              </a:rPr>
              <a:t>Prostředí pro výchovu dětí</a:t>
            </a:r>
          </a:p>
          <a:p>
            <a:pPr>
              <a:lnSpc>
                <a:spcPct val="150000"/>
              </a:lnSpc>
            </a:pPr>
            <a:endParaRPr lang="cs-CZ" sz="3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3000" dirty="0">
                <a:latin typeface="Arial" pitchFamily="34" charset="0"/>
                <a:cs typeface="Arial" pitchFamily="34" charset="0"/>
              </a:rPr>
              <a:t>Analýza dokumentů</a:t>
            </a:r>
          </a:p>
          <a:p>
            <a:pPr>
              <a:lnSpc>
                <a:spcPct val="150000"/>
              </a:lnSpc>
            </a:pPr>
            <a:r>
              <a:rPr lang="cs-CZ" sz="3000" dirty="0">
                <a:latin typeface="Arial" pitchFamily="34" charset="0"/>
                <a:cs typeface="Arial" pitchFamily="34" charset="0"/>
              </a:rPr>
              <a:t>Simulace energetické náročnosti</a:t>
            </a:r>
          </a:p>
          <a:p>
            <a:pPr>
              <a:lnSpc>
                <a:spcPct val="150000"/>
              </a:lnSpc>
            </a:pPr>
            <a:r>
              <a:rPr lang="cs-CZ" sz="3000" dirty="0">
                <a:latin typeface="Arial" pitchFamily="34" charset="0"/>
                <a:cs typeface="Arial" pitchFamily="34" charset="0"/>
              </a:rPr>
              <a:t>Komparace výsledků</a:t>
            </a:r>
          </a:p>
          <a:p>
            <a:pPr>
              <a:lnSpc>
                <a:spcPct val="150000"/>
              </a:lnSpc>
            </a:pPr>
            <a:endParaRPr lang="cs-CZ" sz="3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cs-CZ" sz="3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cs-CZ" sz="3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cs-CZ" sz="3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VÃ½sledek obrÃ¡zku pro vÅ¡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714356"/>
            <a:ext cx="1047724" cy="10477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ek obrÃ¡zku pro vÅ¡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714356"/>
            <a:ext cx="1047724" cy="1047724"/>
          </a:xfrm>
          <a:prstGeom prst="rect">
            <a:avLst/>
          </a:prstGeom>
          <a:noFill/>
        </p:spPr>
      </p:pic>
      <p:sp>
        <p:nvSpPr>
          <p:cNvPr id="18" name="Zástupný obsah 17">
            <a:extLst>
              <a:ext uri="{FF2B5EF4-FFF2-40B4-BE49-F238E27FC236}">
                <a16:creationId xmlns:a16="http://schemas.microsoft.com/office/drawing/2014/main" id="{18F1C378-3AC4-4F73-8262-9DD1BE1E9E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1" name="Obrázek 20">
            <a:extLst>
              <a:ext uri="{FF2B5EF4-FFF2-40B4-BE49-F238E27FC236}">
                <a16:creationId xmlns:a16="http://schemas.microsoft.com/office/drawing/2014/main" id="{C11A7EF5-EFB5-49C8-9F3E-52D911622F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237" y="1916832"/>
            <a:ext cx="8391525" cy="4809723"/>
          </a:xfrm>
          <a:prstGeom prst="rect">
            <a:avLst/>
          </a:prstGeom>
        </p:spPr>
      </p:pic>
      <p:sp>
        <p:nvSpPr>
          <p:cNvPr id="23" name="Nadpis 1">
            <a:extLst>
              <a:ext uri="{FF2B5EF4-FFF2-40B4-BE49-F238E27FC236}">
                <a16:creationId xmlns:a16="http://schemas.microsoft.com/office/drawing/2014/main" id="{18BC38C6-5D72-44EC-AD6F-0182348720B8}"/>
              </a:ext>
            </a:extLst>
          </p:cNvPr>
          <p:cNvSpPr txBox="1">
            <a:spLocks/>
          </p:cNvSpPr>
          <p:nvPr/>
        </p:nvSpPr>
        <p:spPr>
          <a:xfrm>
            <a:off x="323528" y="85003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latin typeface="Arial" pitchFamily="34" charset="0"/>
                <a:cs typeface="Arial" pitchFamily="34" charset="0"/>
              </a:rPr>
              <a:t>Aplikační část</a:t>
            </a:r>
          </a:p>
        </p:txBody>
      </p:sp>
    </p:spTree>
    <p:extLst>
      <p:ext uri="{BB962C8B-B14F-4D97-AF65-F5344CB8AC3E}">
        <p14:creationId xmlns:p14="http://schemas.microsoft.com/office/powerpoint/2010/main" val="1505471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VÃ½sledek obrÃ¡zku pro vÅ¡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9586" y="714356"/>
            <a:ext cx="1047724" cy="1047724"/>
          </a:xfrm>
          <a:prstGeom prst="rect">
            <a:avLst/>
          </a:prstGeom>
          <a:noFill/>
        </p:spPr>
      </p:pic>
      <p:pic>
        <p:nvPicPr>
          <p:cNvPr id="17" name="Obrázek 16">
            <a:extLst>
              <a:ext uri="{FF2B5EF4-FFF2-40B4-BE49-F238E27FC236}">
                <a16:creationId xmlns:a16="http://schemas.microsoft.com/office/drawing/2014/main" id="{DC0D0457-88CF-4886-A4E3-0C463B9041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09" y="1571625"/>
            <a:ext cx="5781675" cy="5286375"/>
          </a:xfrm>
          <a:prstGeom prst="rect">
            <a:avLst/>
          </a:prstGeom>
        </p:spPr>
      </p:pic>
      <p:sp>
        <p:nvSpPr>
          <p:cNvPr id="24" name="Nadpis 1">
            <a:extLst>
              <a:ext uri="{FF2B5EF4-FFF2-40B4-BE49-F238E27FC236}">
                <a16:creationId xmlns:a16="http://schemas.microsoft.com/office/drawing/2014/main" id="{0FA8ACC5-08B9-4825-92CD-82EF33467AE3}"/>
              </a:ext>
            </a:extLst>
          </p:cNvPr>
          <p:cNvSpPr txBox="1">
            <a:spLocks/>
          </p:cNvSpPr>
          <p:nvPr/>
        </p:nvSpPr>
        <p:spPr>
          <a:xfrm>
            <a:off x="323528" y="692696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latin typeface="Arial" pitchFamily="34" charset="0"/>
                <a:cs typeface="Arial" pitchFamily="34" charset="0"/>
              </a:rPr>
              <a:t>Aplikační část</a:t>
            </a:r>
          </a:p>
        </p:txBody>
      </p:sp>
      <p:sp>
        <p:nvSpPr>
          <p:cNvPr id="25" name="Zástupný obsah 17">
            <a:extLst>
              <a:ext uri="{FF2B5EF4-FFF2-40B4-BE49-F238E27FC236}">
                <a16:creationId xmlns:a16="http://schemas.microsoft.com/office/drawing/2014/main" id="{2CD474A1-7BEA-4087-9BEA-796939E30B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7501" y="3284984"/>
            <a:ext cx="3368699" cy="494116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/>
              <a:t>Plynový kotel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VZT bez rekuperace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Lineární zářivky</a:t>
            </a:r>
          </a:p>
          <a:p>
            <a:pPr marL="109728" indent="0">
              <a:lnSpc>
                <a:spcPct val="150000"/>
              </a:lnSpc>
              <a:buNone/>
            </a:pPr>
            <a:endParaRPr lang="cs-CZ" sz="2400" dirty="0"/>
          </a:p>
          <a:p>
            <a:pPr>
              <a:lnSpc>
                <a:spcPct val="150000"/>
              </a:lnSpc>
            </a:pPr>
            <a:endParaRPr lang="cs-CZ" sz="2400" dirty="0"/>
          </a:p>
          <a:p>
            <a:pPr>
              <a:lnSpc>
                <a:spcPct val="150000"/>
              </a:lnSpc>
            </a:pPr>
            <a:endParaRPr lang="cs-CZ" sz="2400" dirty="0"/>
          </a:p>
          <a:p>
            <a:pPr>
              <a:lnSpc>
                <a:spcPct val="150000"/>
              </a:lnSpc>
            </a:pPr>
            <a:endParaRPr lang="cs-CZ" sz="2400" dirty="0"/>
          </a:p>
          <a:p>
            <a:pPr>
              <a:lnSpc>
                <a:spcPct val="150000"/>
              </a:lnSpc>
            </a:pPr>
            <a:endParaRPr lang="cs-CZ" sz="2400" dirty="0"/>
          </a:p>
          <a:p>
            <a:pPr>
              <a:lnSpc>
                <a:spcPct val="15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11832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VÃ½sledek obrÃ¡zku pro vÅ¡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714356"/>
            <a:ext cx="1047724" cy="1047724"/>
          </a:xfrm>
          <a:prstGeom prst="rect">
            <a:avLst/>
          </a:prstGeom>
          <a:noFill/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710D5B91-F91D-4697-9A6C-9631053F3E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32" y="1581150"/>
            <a:ext cx="5800725" cy="5276850"/>
          </a:xfrm>
          <a:prstGeom prst="rect">
            <a:avLst/>
          </a:prstGeom>
        </p:spPr>
      </p:pic>
      <p:sp>
        <p:nvSpPr>
          <p:cNvPr id="11" name="Zástupný obsah 17">
            <a:extLst>
              <a:ext uri="{FF2B5EF4-FFF2-40B4-BE49-F238E27FC236}">
                <a16:creationId xmlns:a16="http://schemas.microsoft.com/office/drawing/2014/main" id="{0D48FA0C-EF7E-440C-85FF-2577A3F8C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4994" y="2996952"/>
            <a:ext cx="3244874" cy="494116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/>
              <a:t>VZT s rekuperací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Nová okna 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LED osvětlení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Solární kolektory</a:t>
            </a:r>
          </a:p>
          <a:p>
            <a:pPr>
              <a:lnSpc>
                <a:spcPct val="150000"/>
              </a:lnSpc>
            </a:pPr>
            <a:endParaRPr lang="cs-CZ" sz="2400" dirty="0"/>
          </a:p>
          <a:p>
            <a:pPr>
              <a:lnSpc>
                <a:spcPct val="150000"/>
              </a:lnSpc>
            </a:pPr>
            <a:endParaRPr lang="cs-CZ" sz="2400" dirty="0"/>
          </a:p>
          <a:p>
            <a:pPr>
              <a:lnSpc>
                <a:spcPct val="150000"/>
              </a:lnSpc>
            </a:pPr>
            <a:endParaRPr lang="cs-CZ" sz="2400" dirty="0"/>
          </a:p>
          <a:p>
            <a:pPr>
              <a:lnSpc>
                <a:spcPct val="150000"/>
              </a:lnSpc>
            </a:pPr>
            <a:endParaRPr lang="cs-CZ" sz="2400" dirty="0"/>
          </a:p>
          <a:p>
            <a:pPr>
              <a:lnSpc>
                <a:spcPct val="150000"/>
              </a:lnSpc>
            </a:pPr>
            <a:endParaRPr lang="cs-CZ" sz="2400" dirty="0"/>
          </a:p>
          <a:p>
            <a:pPr>
              <a:lnSpc>
                <a:spcPct val="150000"/>
              </a:lnSpc>
            </a:pPr>
            <a:endParaRPr lang="cs-CZ" sz="2400" dirty="0"/>
          </a:p>
        </p:txBody>
      </p:sp>
      <p:sp>
        <p:nvSpPr>
          <p:cNvPr id="12" name="Nadpis 1">
            <a:extLst>
              <a:ext uri="{FF2B5EF4-FFF2-40B4-BE49-F238E27FC236}">
                <a16:creationId xmlns:a16="http://schemas.microsoft.com/office/drawing/2014/main" id="{60563CA7-8C6F-41D7-9BDB-F1ED84016657}"/>
              </a:ext>
            </a:extLst>
          </p:cNvPr>
          <p:cNvSpPr txBox="1">
            <a:spLocks/>
          </p:cNvSpPr>
          <p:nvPr/>
        </p:nvSpPr>
        <p:spPr>
          <a:xfrm>
            <a:off x="323528" y="692696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latin typeface="Arial" pitchFamily="34" charset="0"/>
                <a:cs typeface="Arial" pitchFamily="34" charset="0"/>
              </a:rPr>
              <a:t>Aplikační část</a:t>
            </a:r>
          </a:p>
        </p:txBody>
      </p:sp>
    </p:spTree>
    <p:extLst>
      <p:ext uri="{BB962C8B-B14F-4D97-AF65-F5344CB8AC3E}">
        <p14:creationId xmlns:p14="http://schemas.microsoft.com/office/powerpoint/2010/main" val="961272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VÃ½sledek obrÃ¡zku pro vÅ¡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9586" y="714356"/>
            <a:ext cx="1047724" cy="1047724"/>
          </a:xfrm>
          <a:prstGeom prst="rect">
            <a:avLst/>
          </a:prstGeom>
          <a:noFill/>
        </p:spPr>
      </p:pic>
      <p:sp>
        <p:nvSpPr>
          <p:cNvPr id="10" name="Nadpis 1">
            <a:extLst>
              <a:ext uri="{FF2B5EF4-FFF2-40B4-BE49-F238E27FC236}">
                <a16:creationId xmlns:a16="http://schemas.microsoft.com/office/drawing/2014/main" id="{77D0D602-2259-4215-B801-198434086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Arial" pitchFamily="34" charset="0"/>
                <a:cs typeface="Arial" pitchFamily="34" charset="0"/>
              </a:rPr>
              <a:t>Výsledky a přínos práce</a:t>
            </a:r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24A1121F-F9B9-4BD0-AB27-E4993A49AB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87327541"/>
              </p:ext>
            </p:extLst>
          </p:nvPr>
        </p:nvGraphicFramePr>
        <p:xfrm>
          <a:off x="108012" y="2219325"/>
          <a:ext cx="8927976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55708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Arial" pitchFamily="34" charset="0"/>
                <a:cs typeface="Arial" pitchFamily="34" charset="0"/>
              </a:rPr>
              <a:t>Závěrečné 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3000" dirty="0">
                <a:latin typeface="Arial" pitchFamily="34" charset="0"/>
                <a:cs typeface="Arial" pitchFamily="34" charset="0"/>
              </a:rPr>
              <a:t>Optimalizace energetické náročnosti</a:t>
            </a:r>
          </a:p>
          <a:p>
            <a:pPr>
              <a:lnSpc>
                <a:spcPct val="150000"/>
              </a:lnSpc>
            </a:pPr>
            <a:r>
              <a:rPr lang="cs-CZ" sz="3000" dirty="0">
                <a:latin typeface="Arial" pitchFamily="34" charset="0"/>
                <a:cs typeface="Arial" pitchFamily="34" charset="0"/>
              </a:rPr>
              <a:t>Splnění požadavků vyhlášky č. 264/2020 Sb.</a:t>
            </a:r>
          </a:p>
          <a:p>
            <a:pPr>
              <a:lnSpc>
                <a:spcPct val="150000"/>
              </a:lnSpc>
            </a:pPr>
            <a:r>
              <a:rPr lang="cs-CZ" sz="3000" dirty="0">
                <a:latin typeface="Arial" pitchFamily="34" charset="0"/>
                <a:cs typeface="Arial" pitchFamily="34" charset="0"/>
              </a:rPr>
              <a:t>Úspora ročních nákladů</a:t>
            </a:r>
          </a:p>
          <a:p>
            <a:pPr>
              <a:lnSpc>
                <a:spcPct val="150000"/>
              </a:lnSpc>
            </a:pPr>
            <a:r>
              <a:rPr lang="cs-CZ" sz="3000" dirty="0">
                <a:latin typeface="Arial" pitchFamily="34" charset="0"/>
                <a:cs typeface="Arial" pitchFamily="34" charset="0"/>
              </a:rPr>
              <a:t>Splněny cíle práce</a:t>
            </a:r>
          </a:p>
        </p:txBody>
      </p:sp>
      <p:pic>
        <p:nvPicPr>
          <p:cNvPr id="4" name="Picture 2" descr="VÃ½sledek obrÃ¡zku pro vÅ¡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714356"/>
            <a:ext cx="1047724" cy="10477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13239</TotalTime>
  <Words>368</Words>
  <Application>Microsoft Office PowerPoint</Application>
  <PresentationFormat>Předvádění na obrazovce (4:3)</PresentationFormat>
  <Paragraphs>86</Paragraphs>
  <Slides>15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Georgia</vt:lpstr>
      <vt:lpstr>Wingdings 2</vt:lpstr>
      <vt:lpstr>Urbanistický</vt:lpstr>
      <vt:lpstr>Novostavba mateřské školy s nízkou spotřebou energie</vt:lpstr>
      <vt:lpstr>Motivace a důvody k řešení daného problému</vt:lpstr>
      <vt:lpstr>Cíl práce</vt:lpstr>
      <vt:lpstr>Výzkumný problém a použité metody</vt:lpstr>
      <vt:lpstr>Prezentace aplikace PowerPoint</vt:lpstr>
      <vt:lpstr>Prezentace aplikace PowerPoint</vt:lpstr>
      <vt:lpstr>Prezentace aplikace PowerPoint</vt:lpstr>
      <vt:lpstr>Výsledky a přínos práce</vt:lpstr>
      <vt:lpstr>Závěrečné shrnutí</vt:lpstr>
      <vt:lpstr>Doplňující dotazy vedoucí</vt:lpstr>
      <vt:lpstr>Doplňující dotazy vedoucí</vt:lpstr>
      <vt:lpstr>Doplňující dotazy vedoucí</vt:lpstr>
      <vt:lpstr>Doplňující dotazy oponent</vt:lpstr>
      <vt:lpstr>Doplňující dotazy oponent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Rodinný dům s prodejnou</dc:title>
  <dc:creator>Vejvi</dc:creator>
  <cp:lastModifiedBy>Michal Vejvoda</cp:lastModifiedBy>
  <cp:revision>34</cp:revision>
  <dcterms:created xsi:type="dcterms:W3CDTF">2019-06-13T07:58:28Z</dcterms:created>
  <dcterms:modified xsi:type="dcterms:W3CDTF">2021-02-03T19:17:38Z</dcterms:modified>
</cp:coreProperties>
</file>