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u="none" strike="noStrike">
                <a:effectLst/>
              </a:rPr>
              <a:t>Návratnost nákladů za pořízení vozíků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Nynější náklady za měsíc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List1!$B$2:$B$28</c:f>
              <c:numCache>
                <c:formatCode>General</c:formatCode>
                <c:ptCount val="27"/>
                <c:pt idx="0">
                  <c:v>2140302.4</c:v>
                </c:pt>
                <c:pt idx="1">
                  <c:v>4280604.8</c:v>
                </c:pt>
                <c:pt idx="2">
                  <c:v>6420907.1999999993</c:v>
                </c:pt>
                <c:pt idx="3">
                  <c:v>8561209.5999999996</c:v>
                </c:pt>
                <c:pt idx="4">
                  <c:v>10701512</c:v>
                </c:pt>
                <c:pt idx="5">
                  <c:v>12841814.399999999</c:v>
                </c:pt>
                <c:pt idx="6">
                  <c:v>14982116.799999999</c:v>
                </c:pt>
                <c:pt idx="7">
                  <c:v>17122419.199999999</c:v>
                </c:pt>
                <c:pt idx="8">
                  <c:v>19262721.599999998</c:v>
                </c:pt>
                <c:pt idx="9">
                  <c:v>21403024</c:v>
                </c:pt>
                <c:pt idx="10">
                  <c:v>23543326.399999999</c:v>
                </c:pt>
                <c:pt idx="11">
                  <c:v>25683628.799999997</c:v>
                </c:pt>
                <c:pt idx="12">
                  <c:v>27823931.199999999</c:v>
                </c:pt>
                <c:pt idx="13">
                  <c:v>29964233.599999998</c:v>
                </c:pt>
                <c:pt idx="14">
                  <c:v>32104536</c:v>
                </c:pt>
                <c:pt idx="15">
                  <c:v>34244838.399999999</c:v>
                </c:pt>
                <c:pt idx="16">
                  <c:v>36385140.799999997</c:v>
                </c:pt>
                <c:pt idx="17">
                  <c:v>38525443.199999996</c:v>
                </c:pt>
                <c:pt idx="18">
                  <c:v>40665745.600000001</c:v>
                </c:pt>
                <c:pt idx="19">
                  <c:v>42806048</c:v>
                </c:pt>
                <c:pt idx="20">
                  <c:v>44946350.399999999</c:v>
                </c:pt>
                <c:pt idx="21">
                  <c:v>47086652.799999997</c:v>
                </c:pt>
                <c:pt idx="22">
                  <c:v>49226955.199999996</c:v>
                </c:pt>
                <c:pt idx="23">
                  <c:v>51367257.599999994</c:v>
                </c:pt>
                <c:pt idx="24">
                  <c:v>53507560</c:v>
                </c:pt>
                <c:pt idx="25">
                  <c:v>55647862.399999999</c:v>
                </c:pt>
                <c:pt idx="26">
                  <c:v>57788164.799999997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0A-4746-9A37-4686F8064C0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Náklady na pořízení AGV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List1!$C$2:$C$28</c:f>
              <c:numCache>
                <c:formatCode>General</c:formatCode>
                <c:ptCount val="27"/>
                <c:pt idx="0">
                  <c:v>53800000</c:v>
                </c:pt>
                <c:pt idx="1">
                  <c:v>53800000</c:v>
                </c:pt>
                <c:pt idx="2">
                  <c:v>53800000</c:v>
                </c:pt>
                <c:pt idx="3">
                  <c:v>53800000</c:v>
                </c:pt>
                <c:pt idx="4">
                  <c:v>53800000</c:v>
                </c:pt>
                <c:pt idx="5">
                  <c:v>53800000</c:v>
                </c:pt>
                <c:pt idx="6">
                  <c:v>53800000</c:v>
                </c:pt>
                <c:pt idx="7">
                  <c:v>53800000</c:v>
                </c:pt>
                <c:pt idx="8">
                  <c:v>53800000</c:v>
                </c:pt>
                <c:pt idx="9">
                  <c:v>53800000</c:v>
                </c:pt>
                <c:pt idx="10">
                  <c:v>53800000</c:v>
                </c:pt>
                <c:pt idx="11">
                  <c:v>53800000</c:v>
                </c:pt>
                <c:pt idx="12">
                  <c:v>53800000</c:v>
                </c:pt>
                <c:pt idx="13">
                  <c:v>53800000</c:v>
                </c:pt>
                <c:pt idx="14">
                  <c:v>53800000</c:v>
                </c:pt>
                <c:pt idx="15">
                  <c:v>53800000</c:v>
                </c:pt>
                <c:pt idx="16">
                  <c:v>53800000</c:v>
                </c:pt>
                <c:pt idx="17">
                  <c:v>53800000</c:v>
                </c:pt>
                <c:pt idx="18">
                  <c:v>53800000</c:v>
                </c:pt>
                <c:pt idx="19">
                  <c:v>53800000</c:v>
                </c:pt>
                <c:pt idx="20">
                  <c:v>53800000</c:v>
                </c:pt>
                <c:pt idx="21">
                  <c:v>53800000</c:v>
                </c:pt>
                <c:pt idx="22">
                  <c:v>53800000</c:v>
                </c:pt>
                <c:pt idx="23">
                  <c:v>53800000</c:v>
                </c:pt>
                <c:pt idx="24">
                  <c:v>53800000</c:v>
                </c:pt>
                <c:pt idx="25">
                  <c:v>53800000</c:v>
                </c:pt>
                <c:pt idx="26">
                  <c:v>53800000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0A-4746-9A37-4686F8064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916271"/>
        <c:axId val="40917519"/>
      </c:lineChart>
      <c:catAx>
        <c:axId val="409162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Měsíce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917519"/>
        <c:crosses val="autoZero"/>
        <c:auto val="1"/>
        <c:lblAlgn val="ctr"/>
        <c:lblOffset val="100"/>
        <c:noMultiLvlLbl val="0"/>
      </c:catAx>
      <c:valAx>
        <c:axId val="40917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Kč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916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E8BFA20-8960-4D48-B363-2DD2DED98D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C853FC-6A45-4E3D-9B52-2C99DF2E68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4D832-8242-48EB-B1AF-85D018CB3FDD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F7F09C-1D76-4423-9E76-22404B9F84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B7617C-ACE1-4EF5-A605-A9969CEB39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CFCD6-0AD1-4FD3-B9EF-AC808CE02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6067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05DAE-2BDB-4526-99C4-C480707B8E4D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25045-B60C-4161-BA65-52617083A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7582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7A97-B4BB-45C8-A93D-CBD042854512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6D78-E60B-4311-BEAD-0AAD245F3089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83B2-23F9-43E2-A2EC-7A4FB58B94DA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CC81F8C7-799A-4FB3-A52D-ABC60417612A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A872-4BC9-478C-A19F-E42B3DC482FD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F1D9-8A71-432F-A3FC-1DF4FB1C0482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B3EF-C48F-47E6-94BA-189A77F99794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646C-08F7-45F5-B6D0-6B8FB9C30554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AC1-6BD8-4EDF-BF80-C6AF6D8C3C2B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66D9-E6FD-4C12-A3AA-79E7C677A8EA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295C0602-BB88-4E62-B611-1166AF0F3745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2869-D648-4DE8-B5AE-450B63507602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C749B-2B21-4E2A-BD8A-FF503E34B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679" y="641783"/>
            <a:ext cx="10780974" cy="261855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700" b="1" dirty="0" smtClean="0"/>
              <a:t>Vysoká škola technická a ekonomická v Českých Budějovicích</a:t>
            </a: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4400" b="1" dirty="0" smtClean="0"/>
              <a:t>Optimalizace logistických a výrobních procesů ve vybrané firmě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2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DB9B8-23A1-426F-9CB6-BBF4F46BE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0637" y="3564466"/>
            <a:ext cx="9699510" cy="1988195"/>
          </a:xfrm>
        </p:spPr>
        <p:txBody>
          <a:bodyPr>
            <a:noAutofit/>
          </a:bodyPr>
          <a:lstStyle/>
          <a:p>
            <a:r>
              <a:rPr lang="cs-CZ" sz="2000" dirty="0"/>
              <a:t>Autor </a:t>
            </a:r>
            <a:r>
              <a:rPr lang="cs-CZ" sz="2000" dirty="0" smtClean="0"/>
              <a:t>diplomové </a:t>
            </a:r>
            <a:r>
              <a:rPr lang="cs-CZ" sz="2000" dirty="0"/>
              <a:t>práce: </a:t>
            </a:r>
            <a:r>
              <a:rPr lang="cs-CZ" sz="2000" dirty="0" smtClean="0"/>
              <a:t>Bc. Jaroslav </a:t>
            </a:r>
            <a:r>
              <a:rPr lang="cs-CZ" sz="2000" dirty="0"/>
              <a:t>Szlachta</a:t>
            </a:r>
          </a:p>
          <a:p>
            <a:r>
              <a:rPr lang="cs-CZ" sz="2000" dirty="0"/>
              <a:t>Vedoucí </a:t>
            </a:r>
            <a:r>
              <a:rPr lang="cs-CZ" sz="2000" dirty="0"/>
              <a:t>diplomové </a:t>
            </a:r>
            <a:r>
              <a:rPr lang="cs-CZ" sz="2000" dirty="0"/>
              <a:t>práce: Ing. </a:t>
            </a:r>
            <a:r>
              <a:rPr lang="cs-CZ" sz="2000" dirty="0" smtClean="0"/>
              <a:t>Monika </a:t>
            </a:r>
            <a:r>
              <a:rPr lang="cs-CZ" sz="2000" dirty="0" err="1" smtClean="0"/>
              <a:t>Karková</a:t>
            </a:r>
            <a:r>
              <a:rPr lang="cs-CZ" sz="2000" dirty="0" smtClean="0"/>
              <a:t>, </a:t>
            </a:r>
            <a:r>
              <a:rPr lang="cs-CZ" sz="2000" dirty="0"/>
              <a:t>Ph.D.</a:t>
            </a:r>
          </a:p>
          <a:p>
            <a:r>
              <a:rPr lang="cs-CZ" sz="2000" dirty="0"/>
              <a:t>Oponent </a:t>
            </a:r>
            <a:r>
              <a:rPr lang="cs-CZ" sz="2000" dirty="0"/>
              <a:t>diplomové </a:t>
            </a:r>
            <a:r>
              <a:rPr lang="cs-CZ" sz="2000" dirty="0"/>
              <a:t>práce: </a:t>
            </a:r>
            <a:r>
              <a:rPr lang="cs-CZ" sz="2000" dirty="0" smtClean="0"/>
              <a:t>prof. Ing</a:t>
            </a:r>
            <a:r>
              <a:rPr lang="cs-CZ" sz="2000" dirty="0"/>
              <a:t>. </a:t>
            </a:r>
            <a:r>
              <a:rPr lang="cs-CZ" sz="2000" dirty="0" smtClean="0"/>
              <a:t>Václav </a:t>
            </a:r>
            <a:r>
              <a:rPr lang="cs-CZ" sz="2000" dirty="0" err="1" smtClean="0"/>
              <a:t>Cempírek</a:t>
            </a:r>
            <a:r>
              <a:rPr lang="cs-CZ" sz="2000" dirty="0" smtClean="0"/>
              <a:t>, Ph.D.</a:t>
            </a:r>
            <a:endParaRPr lang="cs-CZ" sz="2000" dirty="0"/>
          </a:p>
          <a:p>
            <a:r>
              <a:rPr lang="cs-CZ" sz="2000" dirty="0"/>
              <a:t>České Budějovice, </a:t>
            </a:r>
            <a:r>
              <a:rPr lang="cs-CZ" sz="2000" dirty="0" smtClean="0"/>
              <a:t>2021</a:t>
            </a: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5B9F62-E009-4F7D-AEFA-5779FB0EE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033" y="2956208"/>
            <a:ext cx="3041293" cy="304129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63B348C-7710-4632-9925-5BF1BC315ABB}"/>
              </a:ext>
            </a:extLst>
          </p:cNvPr>
          <p:cNvSpPr txBox="1"/>
          <p:nvPr/>
        </p:nvSpPr>
        <p:spPr>
          <a:xfrm>
            <a:off x="11135249" y="6228521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1/12</a:t>
            </a:r>
          </a:p>
        </p:txBody>
      </p:sp>
    </p:spTree>
    <p:extLst>
      <p:ext uri="{BB962C8B-B14F-4D97-AF65-F5344CB8AC3E}">
        <p14:creationId xmlns:p14="http://schemas.microsoft.com/office/powerpoint/2010/main" val="3161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195B9-491B-498F-99CE-1DA144AD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Diskuze výsledků a návrhy opatření</a:t>
            </a:r>
            <a:endParaRPr lang="cs-CZ" sz="36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ADFA793-DD00-4263-8F69-3861FA051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545" y="4657720"/>
            <a:ext cx="1339781" cy="133978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AA343AC-98DE-4A37-AC59-8998E5104532}"/>
              </a:ext>
            </a:extLst>
          </p:cNvPr>
          <p:cNvSpPr txBox="1"/>
          <p:nvPr/>
        </p:nvSpPr>
        <p:spPr>
          <a:xfrm>
            <a:off x="11040723" y="6212479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10</a:t>
            </a:r>
            <a:r>
              <a:rPr lang="cs-CZ" sz="2800" b="1" dirty="0" smtClean="0"/>
              <a:t>/12</a:t>
            </a:r>
            <a:endParaRPr lang="cs-CZ" sz="2800" b="1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824963"/>
              </p:ext>
            </p:extLst>
          </p:nvPr>
        </p:nvGraphicFramePr>
        <p:xfrm>
          <a:off x="1130269" y="1780674"/>
          <a:ext cx="9603275" cy="4216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02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594EE-B203-4564-9D4B-2F39E8FA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Diskuze výsledků a návrhy opatření</a:t>
            </a:r>
            <a:endParaRPr lang="cs-CZ" sz="36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526" y="2240028"/>
            <a:ext cx="5371362" cy="308595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96AB6EA-07E9-4C87-8946-502C47408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545" y="4657720"/>
            <a:ext cx="1339781" cy="133978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065EE65-5BFF-497A-99BC-58B9B0C42A53}"/>
              </a:ext>
            </a:extLst>
          </p:cNvPr>
          <p:cNvSpPr txBox="1"/>
          <p:nvPr/>
        </p:nvSpPr>
        <p:spPr>
          <a:xfrm>
            <a:off x="11040723" y="6214453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11/12</a:t>
            </a:r>
          </a:p>
        </p:txBody>
      </p:sp>
      <p:pic>
        <p:nvPicPr>
          <p:cNvPr id="1026" name="Picture 2" descr="qr ukázk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9" r="25842" b="2702"/>
          <a:stretch/>
        </p:blipFill>
        <p:spPr bwMode="auto">
          <a:xfrm>
            <a:off x="1290691" y="1784793"/>
            <a:ext cx="3072762" cy="399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9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9C830-85D8-4F2C-A96B-315066A13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33507D-CD06-407D-94B5-BBE3D158C4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B1F84F-F896-4749-96C3-24621F9C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235" y="3532410"/>
            <a:ext cx="2465092" cy="246509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9AD57D5-D6B8-4DFF-B596-5B57978766E3}"/>
              </a:ext>
            </a:extLst>
          </p:cNvPr>
          <p:cNvSpPr txBox="1"/>
          <p:nvPr/>
        </p:nvSpPr>
        <p:spPr>
          <a:xfrm>
            <a:off x="11040723" y="6214453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12/12</a:t>
            </a:r>
          </a:p>
        </p:txBody>
      </p:sp>
    </p:spTree>
    <p:extLst>
      <p:ext uri="{BB962C8B-B14F-4D97-AF65-F5344CB8AC3E}">
        <p14:creationId xmlns:p14="http://schemas.microsoft.com/office/powerpoint/2010/main" val="13597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499DC-A931-412F-92DF-C5682BE0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Důvody k 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F5551F-1756-4163-B464-A7A16060E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Povědomí o problémových oblastech ve společnosti.</a:t>
            </a:r>
            <a:endParaRPr lang="cs-CZ" dirty="0"/>
          </a:p>
          <a:p>
            <a:r>
              <a:rPr lang="cs-CZ" dirty="0"/>
              <a:t>Využití znalostí získaných během studia do praxe.</a:t>
            </a:r>
          </a:p>
          <a:p>
            <a:r>
              <a:rPr lang="cs-CZ" dirty="0"/>
              <a:t>Možnost aplikování získaných zkušeností v praxi.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C03498-C738-4C90-856C-EDE4772C3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545" y="4657720"/>
            <a:ext cx="1339781" cy="133978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C15155D-30D6-4B41-8370-E4383E6E4C10}"/>
              </a:ext>
            </a:extLst>
          </p:cNvPr>
          <p:cNvSpPr txBox="1"/>
          <p:nvPr/>
        </p:nvSpPr>
        <p:spPr>
          <a:xfrm>
            <a:off x="11135249" y="6228521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2/12</a:t>
            </a:r>
          </a:p>
        </p:txBody>
      </p:sp>
    </p:spTree>
    <p:extLst>
      <p:ext uri="{BB962C8B-B14F-4D97-AF65-F5344CB8AC3E}">
        <p14:creationId xmlns:p14="http://schemas.microsoft.com/office/powerpoint/2010/main" val="16632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BDEE5-5C6D-4D1F-A819-0E691467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F20123-0373-4CFC-9CB6-99563D9E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660849"/>
            <a:ext cx="9603275" cy="3805496"/>
          </a:xfrm>
        </p:spPr>
        <p:txBody>
          <a:bodyPr/>
          <a:lstStyle/>
          <a:p>
            <a:r>
              <a:rPr lang="cs-CZ" dirty="0"/>
              <a:t>Cílem práce je na základě kritické analýzy současného stavu logistických procesů identifikovat problémové oblasti a navrhnout optimální řešení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C0C3DA-A08C-437C-9870-330E2DDE0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545" y="4657720"/>
            <a:ext cx="1339781" cy="133978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DA313AD-A0EC-4648-86FC-58993788D57C}"/>
              </a:ext>
            </a:extLst>
          </p:cNvPr>
          <p:cNvSpPr txBox="1"/>
          <p:nvPr/>
        </p:nvSpPr>
        <p:spPr>
          <a:xfrm>
            <a:off x="11135249" y="6228521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3/12</a:t>
            </a:r>
          </a:p>
        </p:txBody>
      </p:sp>
    </p:spTree>
    <p:extLst>
      <p:ext uri="{BB962C8B-B14F-4D97-AF65-F5344CB8AC3E}">
        <p14:creationId xmlns:p14="http://schemas.microsoft.com/office/powerpoint/2010/main" val="9554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CDB64-416A-4762-B05C-D7BFAF86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Teoreticko-metodologická část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5E0C86-B5CF-4A85-BD11-F07F958D3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Logistika a její cíle</a:t>
            </a:r>
          </a:p>
          <a:p>
            <a:r>
              <a:rPr lang="cs-CZ" dirty="0" smtClean="0"/>
              <a:t>Logistika skladování a její základní funkce</a:t>
            </a:r>
          </a:p>
          <a:p>
            <a:r>
              <a:rPr lang="cs-CZ" dirty="0" smtClean="0"/>
              <a:t>Charakteristika AGV systému</a:t>
            </a:r>
          </a:p>
          <a:p>
            <a:r>
              <a:rPr lang="cs-CZ" dirty="0" smtClean="0"/>
              <a:t>QR kódy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BC7404-F8F9-4BEE-BE06-C5E406327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545" y="4657720"/>
            <a:ext cx="1339781" cy="133978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CE7C23B-A96A-482B-AFB1-5278C3D05F47}"/>
              </a:ext>
            </a:extLst>
          </p:cNvPr>
          <p:cNvSpPr txBox="1"/>
          <p:nvPr/>
        </p:nvSpPr>
        <p:spPr>
          <a:xfrm>
            <a:off x="11135249" y="6228521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4/12</a:t>
            </a:r>
          </a:p>
        </p:txBody>
      </p:sp>
    </p:spTree>
    <p:extLst>
      <p:ext uri="{BB962C8B-B14F-4D97-AF65-F5344CB8AC3E}">
        <p14:creationId xmlns:p14="http://schemas.microsoft.com/office/powerpoint/2010/main" val="16715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919B6-4E20-4035-A0F1-861373CC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10637660" cy="1049235"/>
          </a:xfrm>
        </p:spPr>
        <p:txBody>
          <a:bodyPr>
            <a:noAutofit/>
          </a:bodyPr>
          <a:lstStyle/>
          <a:p>
            <a:r>
              <a:rPr lang="cs-CZ" sz="3600" b="1" dirty="0"/>
              <a:t>Aplikační část – </a:t>
            </a:r>
            <a:r>
              <a:rPr lang="cs-CZ" sz="3600" b="1" dirty="0" smtClean="0"/>
              <a:t>Charakteristika vybrané společnosti</a:t>
            </a:r>
            <a:endParaRPr lang="cs-CZ" sz="36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6D437D-530D-49ED-890B-A518E7001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545" y="4657720"/>
            <a:ext cx="1339781" cy="133978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023DCB5-6E8B-4079-8323-8D93CC0CDFC4}"/>
              </a:ext>
            </a:extLst>
          </p:cNvPr>
          <p:cNvSpPr txBox="1"/>
          <p:nvPr/>
        </p:nvSpPr>
        <p:spPr>
          <a:xfrm>
            <a:off x="11135249" y="6228521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5/12</a:t>
            </a:r>
          </a:p>
        </p:txBody>
      </p:sp>
      <p:pic>
        <p:nvPicPr>
          <p:cNvPr id="11" name="Zástupný symbol pro obsah 10" descr="RAKO | keramické obklady a dlažby | LASSELSBERGER, s.r.o.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63" y="2326105"/>
            <a:ext cx="5261811" cy="2759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3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97925-FAF1-4A25-A6FB-F7E2FB79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Aplikační část – </a:t>
            </a:r>
            <a:r>
              <a:rPr lang="cs-CZ" sz="3600" b="1" dirty="0" smtClean="0"/>
              <a:t>Identifikace problému</a:t>
            </a:r>
            <a:endParaRPr lang="cs-CZ" sz="36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509D76-FB24-4916-B565-CCB84C484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Rozhovor s technologem</a:t>
            </a:r>
          </a:p>
          <a:p>
            <a:r>
              <a:rPr lang="cs-CZ" dirty="0" smtClean="0"/>
              <a:t>Prohlídka výrobního závodu</a:t>
            </a:r>
          </a:p>
          <a:p>
            <a:r>
              <a:rPr lang="cs-CZ" dirty="0" smtClean="0"/>
              <a:t>Rozhovor a prohlídka distribučního centra</a:t>
            </a:r>
          </a:p>
          <a:p>
            <a:r>
              <a:rPr lang="cs-CZ" dirty="0" smtClean="0"/>
              <a:t>Zhodnocení a výběr problematiky pro optimalizaci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314451-62B9-49F6-9E32-D846235CB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545" y="4657720"/>
            <a:ext cx="1339781" cy="133978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0ED7C21-9A87-436D-9AF0-383802EE2D8B}"/>
              </a:ext>
            </a:extLst>
          </p:cNvPr>
          <p:cNvSpPr txBox="1"/>
          <p:nvPr/>
        </p:nvSpPr>
        <p:spPr>
          <a:xfrm>
            <a:off x="11135249" y="6228521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6/12</a:t>
            </a:r>
          </a:p>
        </p:txBody>
      </p:sp>
    </p:spTree>
    <p:extLst>
      <p:ext uri="{BB962C8B-B14F-4D97-AF65-F5344CB8AC3E}">
        <p14:creationId xmlns:p14="http://schemas.microsoft.com/office/powerpoint/2010/main" val="30347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89629-FA9F-4AEF-B0EF-F9008F35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Aplikační část – </a:t>
            </a:r>
            <a:r>
              <a:rPr lang="cs-CZ" sz="3600" b="1" dirty="0" smtClean="0"/>
              <a:t>Aktuální stav logistického centra</a:t>
            </a:r>
            <a:endParaRPr lang="cs-CZ" sz="36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13D2A8-5AF6-4BC8-BB52-BB98BA73E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545" y="4657720"/>
            <a:ext cx="1339781" cy="133978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F0F2C0E-16BD-4CAE-B4CA-0536CF0C470C}"/>
              </a:ext>
            </a:extLst>
          </p:cNvPr>
          <p:cNvSpPr txBox="1"/>
          <p:nvPr/>
        </p:nvSpPr>
        <p:spPr>
          <a:xfrm>
            <a:off x="11135249" y="6228521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7/12</a:t>
            </a:r>
          </a:p>
        </p:txBody>
      </p:sp>
      <p:pic>
        <p:nvPicPr>
          <p:cNvPr id="11" name="Zástupný symbol pro obsah 10" descr="Skladník expedice Chlumčany - RAKO - Kariéra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6" y="2143505"/>
            <a:ext cx="4548636" cy="307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LASSELSBERGER optimalizoval uskladnění keramických obkladů a dlaže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15" y="2143505"/>
            <a:ext cx="4703641" cy="3078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1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EBB2F-DF1A-40BB-BC3C-D2D4661F9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cs-CZ" b="1" dirty="0"/>
              <a:t>Aplikační část – </a:t>
            </a:r>
            <a:r>
              <a:rPr lang="cs-CZ" b="1" dirty="0" smtClean="0"/>
              <a:t>Návrh 1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E9E0365-8E4F-4B00-8D4C-0895BA55F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545" y="4657720"/>
            <a:ext cx="1339781" cy="133978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3803F2D-5E95-4323-8F99-5F69B3C0A93B}"/>
              </a:ext>
            </a:extLst>
          </p:cNvPr>
          <p:cNvSpPr txBox="1"/>
          <p:nvPr/>
        </p:nvSpPr>
        <p:spPr>
          <a:xfrm>
            <a:off x="11135249" y="6228521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8/12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Výrobci AGV vozíků a zakladačů</a:t>
            </a:r>
          </a:p>
          <a:p>
            <a:r>
              <a:rPr lang="cs-CZ" dirty="0" smtClean="0"/>
              <a:t>Srovnání vozíků a zakladačů</a:t>
            </a:r>
          </a:p>
          <a:p>
            <a:r>
              <a:rPr lang="cs-CZ" dirty="0" smtClean="0"/>
              <a:t>Výpočet počtu AGV vozíků</a:t>
            </a:r>
          </a:p>
          <a:p>
            <a:r>
              <a:rPr lang="cs-CZ" dirty="0" smtClean="0"/>
              <a:t>Výběr nejvhodnějšího dodavatele</a:t>
            </a:r>
          </a:p>
          <a:p>
            <a:r>
              <a:rPr lang="cs-CZ" dirty="0" smtClean="0"/>
              <a:t>Náklady na nasazení vozíků</a:t>
            </a:r>
          </a:p>
          <a:p>
            <a:r>
              <a:rPr lang="cs-CZ" dirty="0" smtClean="0"/>
              <a:t>Aktuální náklady na provoz</a:t>
            </a:r>
            <a:endParaRPr lang="cs-CZ" dirty="0"/>
          </a:p>
        </p:txBody>
      </p:sp>
      <p:pic>
        <p:nvPicPr>
          <p:cNvPr id="8" name="Obrázek 7" descr="3d viewer image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96" y="2002559"/>
            <a:ext cx="3442636" cy="3307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5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614AC-47D6-4AC8-B4CB-C95609126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Aplikační část – Návrh </a:t>
            </a:r>
            <a:r>
              <a:rPr lang="cs-CZ" b="1" dirty="0" smtClean="0"/>
              <a:t>2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36BA5C-322C-4255-A92D-34E6BE58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545" y="4657720"/>
            <a:ext cx="1339781" cy="133978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1E2B94E-EEA9-499B-A9EF-6448603B8118}"/>
              </a:ext>
            </a:extLst>
          </p:cNvPr>
          <p:cNvSpPr txBox="1"/>
          <p:nvPr/>
        </p:nvSpPr>
        <p:spPr>
          <a:xfrm>
            <a:off x="11040723" y="6214453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9</a:t>
            </a:r>
            <a:r>
              <a:rPr lang="cs-CZ" sz="2800" b="1" dirty="0" smtClean="0"/>
              <a:t>/12</a:t>
            </a:r>
            <a:endParaRPr lang="cs-CZ" sz="2800" b="1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Aktuální značení</a:t>
            </a:r>
          </a:p>
          <a:p>
            <a:r>
              <a:rPr lang="cs-CZ" dirty="0" smtClean="0"/>
              <a:t>Srovnání čárových a QR kódů</a:t>
            </a:r>
          </a:p>
          <a:p>
            <a:r>
              <a:rPr lang="cs-CZ" dirty="0" smtClean="0"/>
              <a:t>Tvorba QR kódů</a:t>
            </a:r>
            <a:endParaRPr lang="cs-CZ" dirty="0"/>
          </a:p>
        </p:txBody>
      </p:sp>
      <p:pic>
        <p:nvPicPr>
          <p:cNvPr id="12" name="Obrázek 11"/>
          <p:cNvPicPr/>
          <p:nvPr/>
        </p:nvPicPr>
        <p:blipFill rotWithShape="1">
          <a:blip r:embed="rId3"/>
          <a:srcRect l="2726"/>
          <a:stretch/>
        </p:blipFill>
        <p:spPr bwMode="auto">
          <a:xfrm>
            <a:off x="5389947" y="1786668"/>
            <a:ext cx="5037422" cy="3443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40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212</Words>
  <Application>Microsoft Office PowerPoint</Application>
  <PresentationFormat>Širokoúhlá obrazovka</PresentationFormat>
  <Paragraphs>52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Galerie</vt:lpstr>
      <vt:lpstr> Vysoká škola technická a ekonomická v Českých Budějovicích   Optimalizace logistických a výrobních procesů ve vybrané firmě </vt:lpstr>
      <vt:lpstr>Důvody k řešení daného problému</vt:lpstr>
      <vt:lpstr>Cíl práce</vt:lpstr>
      <vt:lpstr>Teoreticko-metodologická část </vt:lpstr>
      <vt:lpstr>Aplikační část – Charakteristika vybrané společnosti</vt:lpstr>
      <vt:lpstr>Aplikační část – Identifikace problému</vt:lpstr>
      <vt:lpstr>Aplikační část – Aktuální stav logistického centra</vt:lpstr>
      <vt:lpstr>Aplikační část – Návrh 1</vt:lpstr>
      <vt:lpstr>Aplikační část – Návrh 2</vt:lpstr>
      <vt:lpstr>Diskuze výsledků a návrhy opatření</vt:lpstr>
      <vt:lpstr>Diskuze výsledků a návrhy opatření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 Českých Budějovicích   Měření charakteristiky dvojice čerpadel</dc:title>
  <dc:creator>Jaroslav Szlachta</dc:creator>
  <cp:lastModifiedBy>Jaroslav Szlachta</cp:lastModifiedBy>
  <cp:revision>17</cp:revision>
  <dcterms:created xsi:type="dcterms:W3CDTF">2019-06-18T09:08:50Z</dcterms:created>
  <dcterms:modified xsi:type="dcterms:W3CDTF">2021-08-08T15:30:06Z</dcterms:modified>
</cp:coreProperties>
</file>