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9" r:id="rId3"/>
    <p:sldId id="257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3518C-838C-4E41-BA49-C7C292BFBFF2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9F9F-E3EA-43B6-8DD5-551ED38B5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3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02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83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8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9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93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6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7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9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2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1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9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2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A398-3745-4B7E-B701-C78835EF5A29}" type="datetimeFigureOut">
              <a:rPr lang="cs-CZ" smtClean="0"/>
              <a:t>08.08.2021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9745B2-7A34-4EE4-8F1A-3C84DADF6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2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21376-E965-490D-A6EF-6BCD4888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cs-CZ" sz="4000" dirty="0"/>
              <a:t>   </a:t>
            </a:r>
            <a:r>
              <a:rPr lang="cs-CZ" sz="4000" dirty="0" smtClean="0"/>
              <a:t>Optimalizace logistických procesů u vybraného podniku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186CB5-22D0-43A7-A92F-28820D669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cs-CZ" dirty="0" smtClean="0"/>
              <a:t>Diplomová práce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C971E4-3A4E-4BFC-82DD-4BD913F9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76" y="845508"/>
            <a:ext cx="5926048" cy="10096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4E2896-06D1-4EAB-BF40-5A595716D4F9}"/>
              </a:ext>
            </a:extLst>
          </p:cNvPr>
          <p:cNvSpPr txBox="1"/>
          <p:nvPr/>
        </p:nvSpPr>
        <p:spPr>
          <a:xfrm>
            <a:off x="304066" y="5697135"/>
            <a:ext cx="48942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práce:    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Bc. Jan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Čiviš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Monika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Karková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doc. 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Miloš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Hitka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PhD.</a:t>
            </a:r>
          </a:p>
          <a:p>
            <a:endParaRPr lang="nl-NL" sz="2000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1CB60A-C45A-48F3-96EA-D04A28C44FC8}"/>
              </a:ext>
            </a:extLst>
          </p:cNvPr>
          <p:cNvSpPr txBox="1"/>
          <p:nvPr/>
        </p:nvSpPr>
        <p:spPr>
          <a:xfrm>
            <a:off x="10506269" y="5999583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Srpen 2021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8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B80E6-1E5A-4C6F-9CB3-49D1729B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73742" cy="13208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Analýza současného stavu společnosti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7D2DDFF-E7FB-4382-865C-5CF934E84E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pic>
        <p:nvPicPr>
          <p:cNvPr id="8" name="Picture 347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261" y="1573949"/>
            <a:ext cx="6592061" cy="48075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0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D1E66-1D71-4AA2-86D1-76071683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98681" cy="1320800"/>
          </a:xfrm>
        </p:spPr>
        <p:txBody>
          <a:bodyPr>
            <a:normAutofit/>
          </a:bodyPr>
          <a:lstStyle/>
          <a:p>
            <a:r>
              <a:rPr lang="cs-CZ" sz="4000" dirty="0"/>
              <a:t>Analýza současného stavu společnosti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E4B250C-DBA2-49DB-851F-10FF432C7D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356763" y="3175581"/>
            <a:ext cx="150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B</a:t>
            </a:r>
            <a:endParaRPr lang="cs-CZ" dirty="0"/>
          </a:p>
        </p:txBody>
      </p:sp>
      <p:pic>
        <p:nvPicPr>
          <p:cNvPr id="13" name="Picture 412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930400"/>
            <a:ext cx="5705072" cy="442935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8375A-7D20-4B50-83CD-99A6DAFE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65182" cy="1320800"/>
          </a:xfrm>
        </p:spPr>
        <p:txBody>
          <a:bodyPr>
            <a:normAutofit/>
          </a:bodyPr>
          <a:lstStyle/>
          <a:p>
            <a:r>
              <a:rPr lang="cs-CZ" sz="4000" dirty="0"/>
              <a:t>Analýza současného stavu společnosti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ED2E2DD-81F4-452B-8EF1-8234B474C3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56763" y="3175581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C</a:t>
            </a:r>
            <a:endParaRPr lang="cs-CZ" dirty="0"/>
          </a:p>
        </p:txBody>
      </p:sp>
      <p:pic>
        <p:nvPicPr>
          <p:cNvPr id="9" name="Picture 4239"/>
          <p:cNvPicPr/>
          <p:nvPr/>
        </p:nvPicPr>
        <p:blipFill>
          <a:blip r:embed="rId3"/>
          <a:stretch>
            <a:fillRect/>
          </a:stretch>
        </p:blipFill>
        <p:spPr>
          <a:xfrm>
            <a:off x="389711" y="2351260"/>
            <a:ext cx="6734295" cy="327645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8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1E76A-BFC6-461C-9D69-5850A5DA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Návrh nového layoutu</a:t>
            </a:r>
            <a:endParaRPr lang="cs-CZ" sz="4000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9F9956AB-B65A-4F3A-9B0D-8BF61253D2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pic>
        <p:nvPicPr>
          <p:cNvPr id="7" name="Picture 5765"/>
          <p:cNvPicPr/>
          <p:nvPr/>
        </p:nvPicPr>
        <p:blipFill>
          <a:blip r:embed="rId3"/>
          <a:stretch>
            <a:fillRect/>
          </a:stretch>
        </p:blipFill>
        <p:spPr>
          <a:xfrm>
            <a:off x="984649" y="1551017"/>
            <a:ext cx="6679685" cy="519980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13/17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0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9956AB-B65A-4F3A-9B0D-8BF61253D2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56763" y="3175581"/>
            <a:ext cx="1500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B</a:t>
            </a: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B51E76A-BFC6-461C-9D69-5850A5DA5B47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smtClean="0"/>
              <a:t>Návrh nového layoutu</a:t>
            </a:r>
            <a:endParaRPr lang="cs-CZ" sz="4000" dirty="0"/>
          </a:p>
        </p:txBody>
      </p:sp>
      <p:pic>
        <p:nvPicPr>
          <p:cNvPr id="8" name="Picture 6179"/>
          <p:cNvPicPr/>
          <p:nvPr/>
        </p:nvPicPr>
        <p:blipFill>
          <a:blip r:embed="rId3"/>
          <a:stretch>
            <a:fillRect/>
          </a:stretch>
        </p:blipFill>
        <p:spPr>
          <a:xfrm>
            <a:off x="701589" y="1913457"/>
            <a:ext cx="5939790" cy="464375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14/17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6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56763" y="3175581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Výrobek C</a:t>
            </a:r>
            <a:endParaRPr lang="cs-CZ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9F9956AB-B65A-4F3A-9B0D-8BF61253D2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CB51E76A-BFC6-461C-9D69-5850A5DA5B47}"/>
              </a:ext>
            </a:extLst>
          </p:cNvPr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smtClean="0"/>
              <a:t>Návrh nového layoutu</a:t>
            </a:r>
            <a:endParaRPr lang="cs-CZ" sz="4000" dirty="0"/>
          </a:p>
        </p:txBody>
      </p:sp>
      <p:pic>
        <p:nvPicPr>
          <p:cNvPr id="8" name="Picture 62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6789" y="2538961"/>
            <a:ext cx="6852173" cy="312402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9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E1391-96E5-48B0-AB44-5DDBB6AE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Porovnávání tras materiálových  toků a přepravních výkonů</a:t>
            </a:r>
            <a:endParaRPr lang="cs-CZ" sz="40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EAEAE58-ED20-48A3-8B45-96C246B45F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15" y="260545"/>
            <a:ext cx="1009455" cy="1009455"/>
          </a:xfrm>
          <a:prstGeom prst="rect">
            <a:avLst/>
          </a:prstGeom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366803"/>
              </p:ext>
            </p:extLst>
          </p:nvPr>
        </p:nvGraphicFramePr>
        <p:xfrm>
          <a:off x="977885" y="2502131"/>
          <a:ext cx="4317322" cy="147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525">
                  <a:extLst>
                    <a:ext uri="{9D8B030D-6E8A-4147-A177-3AD203B41FA5}">
                      <a16:colId xmlns:a16="http://schemas.microsoft.com/office/drawing/2014/main" val="1882344945"/>
                    </a:ext>
                  </a:extLst>
                </a:gridCol>
                <a:gridCol w="843651">
                  <a:extLst>
                    <a:ext uri="{9D8B030D-6E8A-4147-A177-3AD203B41FA5}">
                      <a16:colId xmlns:a16="http://schemas.microsoft.com/office/drawing/2014/main" val="1162729119"/>
                    </a:ext>
                  </a:extLst>
                </a:gridCol>
                <a:gridCol w="818086">
                  <a:extLst>
                    <a:ext uri="{9D8B030D-6E8A-4147-A177-3AD203B41FA5}">
                      <a16:colId xmlns:a16="http://schemas.microsoft.com/office/drawing/2014/main" val="246189298"/>
                    </a:ext>
                  </a:extLst>
                </a:gridCol>
                <a:gridCol w="869856">
                  <a:extLst>
                    <a:ext uri="{9D8B030D-6E8A-4147-A177-3AD203B41FA5}">
                      <a16:colId xmlns:a16="http://schemas.microsoft.com/office/drawing/2014/main" val="127469698"/>
                    </a:ext>
                  </a:extLst>
                </a:gridCol>
                <a:gridCol w="614204">
                  <a:extLst>
                    <a:ext uri="{9D8B030D-6E8A-4147-A177-3AD203B41FA5}">
                      <a16:colId xmlns:a16="http://schemas.microsoft.com/office/drawing/2014/main" val="289441952"/>
                    </a:ext>
                  </a:extLst>
                </a:gridCol>
              </a:tblGrid>
              <a:tr h="39564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 anchor="b"/>
                </a:tc>
                <a:tc>
                  <a:txBody>
                    <a:bodyPr/>
                    <a:lstStyle/>
                    <a:p>
                      <a:pPr marL="228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Výrobek A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7556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Výrobek B </a:t>
                      </a: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41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Výrobek C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539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Celkem </a:t>
                      </a:r>
                      <a:endParaRPr lang="cs-CZ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extLst>
                  <a:ext uri="{0D108BD9-81ED-4DB2-BD59-A6C34878D82A}">
                    <a16:rowId xmlns:a16="http://schemas.microsoft.com/office/drawing/2014/main" val="769997211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Aktuální stav (m)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 anchor="b"/>
                </a:tc>
                <a:tc>
                  <a:txBody>
                    <a:bodyPr/>
                    <a:lstStyle/>
                    <a:p>
                      <a:pPr marL="222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291,53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569,03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72,92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692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933,49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extLst>
                  <a:ext uri="{0D108BD9-81ED-4DB2-BD59-A6C34878D82A}">
                    <a16:rowId xmlns:a16="http://schemas.microsoft.com/office/drawing/2014/main" val="2924295260"/>
                  </a:ext>
                </a:extLst>
              </a:tr>
              <a:tr h="39564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Navržený stav (m)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 anchor="b"/>
                </a:tc>
                <a:tc>
                  <a:txBody>
                    <a:bodyPr/>
                    <a:lstStyle/>
                    <a:p>
                      <a:pPr marL="222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272,93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330,71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41,48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692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645,12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extLst>
                  <a:ext uri="{0D108BD9-81ED-4DB2-BD59-A6C34878D82A}">
                    <a16:rowId xmlns:a16="http://schemas.microsoft.com/office/drawing/2014/main" val="2669655228"/>
                  </a:ext>
                </a:extLst>
              </a:tr>
              <a:tr h="226551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Zlepšení (%)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 anchor="b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6,38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28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41,88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349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43,12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tc>
                  <a:txBody>
                    <a:bodyPr/>
                    <a:lstStyle/>
                    <a:p>
                      <a:pPr marL="215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30,89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5" marR="60960" marT="53340" marB="7620"/>
                </a:tc>
                <a:extLst>
                  <a:ext uri="{0D108BD9-81ED-4DB2-BD59-A6C34878D82A}">
                    <a16:rowId xmlns:a16="http://schemas.microsoft.com/office/drawing/2014/main" val="3862023179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97191"/>
              </p:ext>
            </p:extLst>
          </p:nvPr>
        </p:nvGraphicFramePr>
        <p:xfrm>
          <a:off x="977885" y="4965858"/>
          <a:ext cx="5927090" cy="644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655">
                  <a:extLst>
                    <a:ext uri="{9D8B030D-6E8A-4147-A177-3AD203B41FA5}">
                      <a16:colId xmlns:a16="http://schemas.microsoft.com/office/drawing/2014/main" val="204144893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33812590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997035469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652538990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aktuální stav (tkm/den)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nově navržený stav (tkm/den)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50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Zlepšení (%)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extLst>
                  <a:ext uri="{0D108BD9-81ED-4DB2-BD59-A6C34878D82A}">
                    <a16:rowId xmlns:a16="http://schemas.microsoft.com/office/drawing/2014/main" val="9267244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Přepravní výkon 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0,7702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57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0,3434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44,59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53340" marB="0"/>
                </a:tc>
                <a:extLst>
                  <a:ext uri="{0D108BD9-81ED-4DB2-BD59-A6C34878D82A}">
                    <a16:rowId xmlns:a16="http://schemas.microsoft.com/office/drawing/2014/main" val="3638904690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16/17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88C3C2B-20FC-4732-9FA4-D730AD36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Zástupný obsah 3" descr="Obsah obrázku klipart&#10;&#10;Popis byl vytvořen automaticky">
            <a:extLst>
              <a:ext uri="{FF2B5EF4-FFF2-40B4-BE49-F238E27FC236}">
                <a16:creationId xmlns:a16="http://schemas.microsoft.com/office/drawing/2014/main" id="{4ED80F5F-9F06-4C05-809A-82E55D5A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17/17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9AFFEC-C2D3-441A-A3E7-C4C82E6E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809625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Osnova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B94B1A-76B0-4409-A65A-CFD885958C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BC6AA-1082-4D6C-948F-F79A6304F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886" y="1313411"/>
            <a:ext cx="4899683" cy="4934989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000" dirty="0" smtClean="0">
                <a:solidFill>
                  <a:srgbClr val="FFFFFF"/>
                </a:solidFill>
              </a:rPr>
              <a:t>Motivace a důvody k řešení dané problematiky</a:t>
            </a:r>
          </a:p>
          <a:p>
            <a:r>
              <a:rPr lang="cs-CZ" sz="2000" dirty="0" smtClean="0">
                <a:solidFill>
                  <a:srgbClr val="FFFFFF"/>
                </a:solidFill>
              </a:rPr>
              <a:t>Cíl </a:t>
            </a:r>
            <a:r>
              <a:rPr lang="cs-CZ" sz="2000" dirty="0">
                <a:solidFill>
                  <a:srgbClr val="FFFFFF"/>
                </a:solidFill>
              </a:rPr>
              <a:t>práce</a:t>
            </a:r>
          </a:p>
          <a:p>
            <a:r>
              <a:rPr lang="cs-CZ" sz="2000" dirty="0">
                <a:solidFill>
                  <a:srgbClr val="FFFFFF"/>
                </a:solidFill>
              </a:rPr>
              <a:t>Teoreticko-metodologická část</a:t>
            </a: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Materiálový tok</a:t>
            </a:r>
            <a:endParaRPr lang="cs-CZ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Přepravní výkon </a:t>
            </a: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Layout</a:t>
            </a:r>
            <a:endParaRPr lang="cs-CZ" sz="2000" dirty="0">
              <a:solidFill>
                <a:srgbClr val="FFFFFF"/>
              </a:solidFill>
            </a:endParaRPr>
          </a:p>
          <a:p>
            <a:r>
              <a:rPr lang="cs-CZ" sz="2000" dirty="0">
                <a:solidFill>
                  <a:srgbClr val="FFFFFF"/>
                </a:solidFill>
              </a:rPr>
              <a:t>Aplikační část</a:t>
            </a: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Představení společnosti</a:t>
            </a:r>
            <a:endParaRPr lang="cs-CZ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Analýza současného stavu společnosti</a:t>
            </a: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Návrh nového layoutu</a:t>
            </a:r>
            <a:endParaRPr lang="cs-CZ" sz="2000" dirty="0">
              <a:solidFill>
                <a:srgbClr val="FFFFFF"/>
              </a:solidFill>
            </a:endParaRPr>
          </a:p>
          <a:p>
            <a:pPr lvl="1"/>
            <a:r>
              <a:rPr lang="cs-CZ" sz="2000" dirty="0" smtClean="0">
                <a:solidFill>
                  <a:srgbClr val="FFFFFF"/>
                </a:solidFill>
              </a:rPr>
              <a:t>Porovnání tras materiálových toků a přepravních výkonů </a:t>
            </a:r>
            <a:endParaRPr lang="cs-CZ" sz="2000" dirty="0">
              <a:solidFill>
                <a:srgbClr val="FFFFFF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1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970110-B0E1-4AE7-B41E-E2298B8C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183" y="221367"/>
            <a:ext cx="5174302" cy="2025336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Motivace a důvody k řešení dané problematiky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6C4915-29A7-4131-8987-62B000B234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96F5F-D612-4412-808B-03ED18A7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algn="just"/>
            <a:r>
              <a:rPr lang="cs-CZ" sz="2000" dirty="0" smtClean="0">
                <a:solidFill>
                  <a:schemeClr val="bg1"/>
                </a:solidFill>
              </a:rPr>
              <a:t>Využití získaných znalostí během studia</a:t>
            </a:r>
          </a:p>
          <a:p>
            <a:pPr algn="just"/>
            <a:endParaRPr lang="cs-CZ" sz="2000" dirty="0" smtClean="0">
              <a:solidFill>
                <a:schemeClr val="bg1"/>
              </a:solidFill>
            </a:endParaRPr>
          </a:p>
          <a:p>
            <a:pPr algn="just"/>
            <a:r>
              <a:rPr lang="cs-CZ" sz="2000" dirty="0" smtClean="0">
                <a:solidFill>
                  <a:schemeClr val="bg1"/>
                </a:solidFill>
              </a:rPr>
              <a:t>Aplikování získaných zkušeností v nadcházející praxi</a:t>
            </a:r>
          </a:p>
          <a:p>
            <a:pPr algn="just"/>
            <a:endParaRPr lang="cs-CZ" sz="2000" dirty="0">
              <a:solidFill>
                <a:schemeClr val="bg1"/>
              </a:solidFill>
            </a:endParaRPr>
          </a:p>
          <a:p>
            <a:pPr algn="just"/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5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970110-B0E1-4AE7-B41E-E2298B8C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Cíl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6C4915-29A7-4131-8987-62B000B234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96F5F-D612-4412-808B-03ED18A7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Cílem diplomové práce je optimalizace logistických toků u vybraného podniku s ohledem na výrobní procesy. Součástí práce je analýza současného stavu podniku, návrhy řešení a optimalizace výrobního procesu a skladového hospodářství.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6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7FA2B3-1106-4B48-A186-2FE1BE4F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211" y="85653"/>
            <a:ext cx="4512989" cy="2227730"/>
          </a:xfrm>
        </p:spPr>
        <p:txBody>
          <a:bodyPr anchor="ctr">
            <a:normAutofit/>
          </a:bodyPr>
          <a:lstStyle/>
          <a:p>
            <a:r>
              <a:rPr lang="cs-CZ" sz="4000" dirty="0" smtClean="0">
                <a:solidFill>
                  <a:srgbClr val="FFFFFF"/>
                </a:solidFill>
              </a:rPr>
              <a:t>Materiálový tok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E2C906-0780-4BAE-B930-CE96F99743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08" y="4626766"/>
            <a:ext cx="1537774" cy="1537774"/>
          </a:xfrm>
          <a:prstGeom prst="rect">
            <a:avLst/>
          </a:prstGeom>
        </p:spPr>
      </p:pic>
      <p:pic>
        <p:nvPicPr>
          <p:cNvPr id="16" name="Picture 100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176" y="1944481"/>
            <a:ext cx="3398509" cy="360522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5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36EF1-71CE-486F-AD17-3F61C74F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26" y="541079"/>
            <a:ext cx="4910999" cy="852341"/>
          </a:xfrm>
        </p:spPr>
        <p:txBody>
          <a:bodyPr anchor="ctr">
            <a:normAutofit/>
          </a:bodyPr>
          <a:lstStyle/>
          <a:p>
            <a:r>
              <a:rPr lang="cs-CZ" sz="4000" dirty="0" err="1" smtClean="0"/>
              <a:t>Synkeyův</a:t>
            </a:r>
            <a:r>
              <a:rPr lang="cs-CZ" sz="4000" dirty="0" smtClean="0"/>
              <a:t> diagram</a:t>
            </a:r>
            <a:endParaRPr lang="cs-CZ" sz="4000" dirty="0"/>
          </a:p>
        </p:txBody>
      </p:sp>
      <p:pic>
        <p:nvPicPr>
          <p:cNvPr id="8" name="Picture 203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84" y="1977709"/>
            <a:ext cx="5862899" cy="3259310"/>
          </a:xfrm>
          <a:prstGeom prst="rect">
            <a:avLst/>
          </a:prstGeom>
        </p:spPr>
      </p:pic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8BF94D59-2A59-4ECA-9837-BFC2F6ADE6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5" y="4186912"/>
            <a:ext cx="1710036" cy="171003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5B0C6BC-441E-4668-97EB-9F50C77E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80" y="477839"/>
            <a:ext cx="7570088" cy="12562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Přepravní výkon</a:t>
            </a:r>
            <a:endParaRPr lang="en-US" sz="40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Zástupný obsah 3">
            <a:extLst>
              <a:ext uri="{FF2B5EF4-FFF2-40B4-BE49-F238E27FC236}">
                <a16:creationId xmlns:a16="http://schemas.microsoft.com/office/drawing/2014/main" id="{8BF94D59-2A59-4ECA-9837-BFC2F6ADE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5" y="4186912"/>
            <a:ext cx="1710036" cy="17100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120241" y="2532397"/>
            <a:ext cx="363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𝑃 = ∑ 𝑞</a:t>
            </a:r>
            <a:r>
              <a:rPr 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𝑖</a:t>
            </a:r>
            <a:r>
              <a:rPr 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 𝑙</a:t>
            </a:r>
            <a:r>
              <a:rPr 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𝑧𝑖</a:t>
            </a:r>
            <a:r>
              <a:rPr 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 [𝑡𝑘𝑚 . 𝑑𝑒𝑛</a:t>
            </a:r>
            <a:r>
              <a:rPr lang="cs-CZ" sz="2400" baseline="30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−1</a:t>
            </a:r>
            <a:r>
              <a:rPr 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]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77951" y="3792378"/>
            <a:ext cx="63001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Kde: </a:t>
            </a:r>
          </a:p>
          <a:p>
            <a:r>
              <a:rPr lang="cs-CZ" dirty="0" smtClean="0"/>
              <a:t>𝑃 </a:t>
            </a:r>
            <a:r>
              <a:rPr lang="cs-CZ" dirty="0"/>
              <a:t>	 	 	 	přepravní výkon 	 	 	[𝑡𝑘𝑚 . 𝑑𝑒𝑛</a:t>
            </a:r>
            <a:r>
              <a:rPr lang="cs-CZ" baseline="30000" dirty="0"/>
              <a:t>−1</a:t>
            </a:r>
            <a:r>
              <a:rPr lang="cs-CZ" dirty="0"/>
              <a:t>], </a:t>
            </a:r>
          </a:p>
          <a:p>
            <a:r>
              <a:rPr lang="cs-CZ" dirty="0" smtClean="0"/>
              <a:t>𝑞</a:t>
            </a:r>
            <a:r>
              <a:rPr lang="cs-CZ" baseline="-25000" dirty="0" smtClean="0"/>
              <a:t>𝑖</a:t>
            </a:r>
            <a:r>
              <a:rPr lang="cs-CZ" dirty="0" smtClean="0"/>
              <a:t>  </a:t>
            </a:r>
            <a:r>
              <a:rPr lang="cs-CZ" dirty="0"/>
              <a:t>	 	 	</a:t>
            </a:r>
            <a:r>
              <a:rPr lang="cs-CZ" dirty="0" smtClean="0"/>
              <a:t>	přepravené </a:t>
            </a:r>
            <a:r>
              <a:rPr lang="cs-CZ" dirty="0"/>
              <a:t>množství  	 	[𝑡], </a:t>
            </a:r>
          </a:p>
          <a:p>
            <a:r>
              <a:rPr lang="cs-CZ" dirty="0" smtClean="0"/>
              <a:t>𝑙</a:t>
            </a:r>
            <a:r>
              <a:rPr lang="cs-CZ" baseline="-25000" dirty="0" smtClean="0"/>
              <a:t>𝑧𝑖</a:t>
            </a:r>
            <a:r>
              <a:rPr lang="cs-CZ" dirty="0" smtClean="0"/>
              <a:t>  </a:t>
            </a:r>
            <a:r>
              <a:rPr lang="cs-CZ" dirty="0"/>
              <a:t>	 	 	</a:t>
            </a:r>
            <a:r>
              <a:rPr lang="cs-CZ" dirty="0" smtClean="0"/>
              <a:t>	přepravní </a:t>
            </a:r>
            <a:r>
              <a:rPr lang="cs-CZ" dirty="0"/>
              <a:t>vzdálenost  	 	[𝑘𝑚], </a:t>
            </a:r>
          </a:p>
          <a:p>
            <a:r>
              <a:rPr lang="cs-CZ" dirty="0" smtClean="0"/>
              <a:t>𝑛 </a:t>
            </a:r>
            <a:r>
              <a:rPr lang="cs-CZ" dirty="0"/>
              <a:t>	 	 	 	počet přeprav  	 	 	[𝑑𝑒𝑛</a:t>
            </a:r>
            <a:r>
              <a:rPr lang="cs-CZ" baseline="30000" dirty="0"/>
              <a:t>−1</a:t>
            </a:r>
            <a:r>
              <a:rPr lang="cs-CZ" dirty="0"/>
              <a:t>].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4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377CF-C7E2-4A0A-AA0D-E3270AE8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280" y="1025236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Layout</a:t>
            </a:r>
            <a:endParaRPr lang="cs-CZ" sz="4000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CEC470FF-77A6-46FA-B166-ED3BEC0CAB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03" y="414982"/>
            <a:ext cx="1710036" cy="1710036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358" y="3273670"/>
            <a:ext cx="5581650" cy="26860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6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60F09-9A53-42C6-A7BE-6BB73ADB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Představení společnosti</a:t>
            </a:r>
            <a:endParaRPr lang="cs-CZ" sz="4000" dirty="0"/>
          </a:p>
        </p:txBody>
      </p:sp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9ED20666-7C52-42B9-B1BF-46B5115BAE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92" y="1270000"/>
            <a:ext cx="1009455" cy="1009455"/>
          </a:xfrm>
          <a:prstGeom prst="rect">
            <a:avLst/>
          </a:prstGeom>
        </p:spPr>
      </p:pic>
      <p:pic>
        <p:nvPicPr>
          <p:cNvPr id="10" name="Picture 3273"/>
          <p:cNvPicPr/>
          <p:nvPr/>
        </p:nvPicPr>
        <p:blipFill>
          <a:blip r:embed="rId3"/>
          <a:stretch>
            <a:fillRect/>
          </a:stretch>
        </p:blipFill>
        <p:spPr>
          <a:xfrm>
            <a:off x="7082098" y="3379556"/>
            <a:ext cx="2400300" cy="581025"/>
          </a:xfrm>
          <a:prstGeom prst="rect">
            <a:avLst/>
          </a:prstGeom>
        </p:spPr>
      </p:pic>
      <p:pic>
        <p:nvPicPr>
          <p:cNvPr id="12" name="Picture 3409"/>
          <p:cNvPicPr/>
          <p:nvPr/>
        </p:nvPicPr>
        <p:blipFill>
          <a:blip r:embed="rId4"/>
          <a:stretch>
            <a:fillRect/>
          </a:stretch>
        </p:blipFill>
        <p:spPr>
          <a:xfrm>
            <a:off x="497782" y="1361199"/>
            <a:ext cx="5731510" cy="1577340"/>
          </a:xfrm>
          <a:prstGeom prst="rect">
            <a:avLst/>
          </a:prstGeom>
        </p:spPr>
      </p:pic>
      <p:pic>
        <p:nvPicPr>
          <p:cNvPr id="13" name="Picture 3411"/>
          <p:cNvPicPr/>
          <p:nvPr/>
        </p:nvPicPr>
        <p:blipFill>
          <a:blip r:embed="rId5"/>
          <a:stretch>
            <a:fillRect/>
          </a:stretch>
        </p:blipFill>
        <p:spPr>
          <a:xfrm>
            <a:off x="497782" y="4260921"/>
            <a:ext cx="4961890" cy="246253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7742F3-F026-4BF1-B05D-5DDB9F57BD8B}"/>
              </a:ext>
            </a:extLst>
          </p:cNvPr>
          <p:cNvSpPr txBox="1"/>
          <p:nvPr/>
        </p:nvSpPr>
        <p:spPr>
          <a:xfrm>
            <a:off x="11106771" y="638149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9/17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í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900000"/>
      </a:accent1>
      <a:accent2>
        <a:srgbClr val="6C00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240</Words>
  <Application>Microsoft Office PowerPoint</Application>
  <PresentationFormat>Širokoúhlá obrazovka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Trebuchet MS</vt:lpstr>
      <vt:lpstr>Wingdings 3</vt:lpstr>
      <vt:lpstr>Fazeta</vt:lpstr>
      <vt:lpstr>   Optimalizace logistických procesů u vybraného podniku</vt:lpstr>
      <vt:lpstr>Osnova práce</vt:lpstr>
      <vt:lpstr>Motivace a důvody k řešení dané problematiky</vt:lpstr>
      <vt:lpstr>Cíl práce</vt:lpstr>
      <vt:lpstr>Materiálový tok</vt:lpstr>
      <vt:lpstr>Synkeyův diagram</vt:lpstr>
      <vt:lpstr>Přepravní výkon</vt:lpstr>
      <vt:lpstr>Layout</vt:lpstr>
      <vt:lpstr>Představení společnosti</vt:lpstr>
      <vt:lpstr>Analýza současného stavu společnosti</vt:lpstr>
      <vt:lpstr>Analýza současného stavu společnosti</vt:lpstr>
      <vt:lpstr>Analýza současného stavu společnosti</vt:lpstr>
      <vt:lpstr>Návrh nového layoutu</vt:lpstr>
      <vt:lpstr>Prezentace aplikace PowerPoint</vt:lpstr>
      <vt:lpstr>Prezentace aplikace PowerPoint</vt:lpstr>
      <vt:lpstr>Porovnávání tras materiálových  toků a přepravních výkonů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Návrh postupového střihadla  </dc:title>
  <dc:creator>Jan Čiviš</dc:creator>
  <cp:lastModifiedBy>Honza Xd</cp:lastModifiedBy>
  <cp:revision>12</cp:revision>
  <dcterms:created xsi:type="dcterms:W3CDTF">2019-06-18T11:46:16Z</dcterms:created>
  <dcterms:modified xsi:type="dcterms:W3CDTF">2021-08-08T15:24:05Z</dcterms:modified>
</cp:coreProperties>
</file>