
<file path=[Content_Types].xml><?xml version="1.0" encoding="utf-8"?>
<Types xmlns="http://schemas.openxmlformats.org/package/2006/content-types">
  <Default Extension="emf" ContentType="image/x-emf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3" r:id="rId8"/>
    <p:sldId id="270" r:id="rId9"/>
    <p:sldId id="272" r:id="rId10"/>
    <p:sldId id="271" r:id="rId11"/>
    <p:sldId id="262" r:id="rId12"/>
    <p:sldId id="269" r:id="rId13"/>
    <p:sldId id="264" r:id="rId14"/>
    <p:sldId id="261" r:id="rId15"/>
    <p:sldId id="26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342D"/>
    <a:srgbClr val="853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Analýza</a:t>
            </a:r>
            <a:r>
              <a:rPr lang="cs-CZ" baseline="0"/>
              <a:t> ABC dle spotřeby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List3!$L$10</c:f>
              <c:strCache>
                <c:ptCount val="1"/>
                <c:pt idx="0">
                  <c:v> Podíl z celkového dodaného množství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1842260636543522E-2"/>
                  <c:y val="-4.7670883225104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14-427F-8287-B326E7741EE6}"/>
                </c:ext>
              </c:extLst>
            </c:dLbl>
            <c:dLbl>
              <c:idx val="1"/>
              <c:layout>
                <c:manualLayout>
                  <c:x val="1.5418066331677813E-2"/>
                  <c:y val="-3.8732592620397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14-427F-8287-B326E7741EE6}"/>
                </c:ext>
              </c:extLst>
            </c:dLbl>
            <c:dLbl>
              <c:idx val="2"/>
              <c:layout>
                <c:manualLayout>
                  <c:x val="7.7090331658388129E-3"/>
                  <c:y val="-3.873259262039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14-427F-8287-B326E7741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List3!$K$11:$K$13</c:f>
              <c:strCache>
                <c:ptCount val="3"/>
                <c:pt idx="0">
                  <c:v>A1</c:v>
                </c:pt>
                <c:pt idx="1">
                  <c:v>B1</c:v>
                </c:pt>
                <c:pt idx="2">
                  <c:v>C1</c:v>
                </c:pt>
              </c:strCache>
            </c:strRef>
          </c:cat>
          <c:val>
            <c:numRef>
              <c:f>List3!$L$11:$L$13</c:f>
              <c:numCache>
                <c:formatCode>0.00%</c:formatCode>
                <c:ptCount val="3"/>
                <c:pt idx="0">
                  <c:v>0.80459999999999998</c:v>
                </c:pt>
                <c:pt idx="1">
                  <c:v>0.15029999999999999</c:v>
                </c:pt>
                <c:pt idx="2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14-427F-8287-B326E7741EE6}"/>
            </c:ext>
          </c:extLst>
        </c:ser>
        <c:ser>
          <c:idx val="1"/>
          <c:order val="1"/>
          <c:tx>
            <c:strRef>
              <c:f>List3!$M$10</c:f>
              <c:strCache>
                <c:ptCount val="1"/>
                <c:pt idx="0">
                  <c:v> Podíl z celkového počtu položek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4748922252883E-2"/>
                  <c:y val="-4.7670883225104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4-427F-8287-B326E7741EE6}"/>
                </c:ext>
              </c:extLst>
            </c:dLbl>
            <c:dLbl>
              <c:idx val="1"/>
              <c:layout>
                <c:manualLayout>
                  <c:x val="1.9652571478519627E-2"/>
                  <c:y val="-3.5753162418828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4-427F-8287-B326E7741EE6}"/>
                </c:ext>
              </c:extLst>
            </c:dLbl>
            <c:dLbl>
              <c:idx val="2"/>
              <c:layout>
                <c:manualLayout>
                  <c:x val="1.5381848039376271E-2"/>
                  <c:y val="-3.5753162418828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14-427F-8287-B326E7741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List3!$K$11:$K$13</c:f>
              <c:strCache>
                <c:ptCount val="3"/>
                <c:pt idx="0">
                  <c:v>A1</c:v>
                </c:pt>
                <c:pt idx="1">
                  <c:v>B1</c:v>
                </c:pt>
                <c:pt idx="2">
                  <c:v>C1</c:v>
                </c:pt>
              </c:strCache>
            </c:strRef>
          </c:cat>
          <c:val>
            <c:numRef>
              <c:f>List3!$M$11:$M$13</c:f>
              <c:numCache>
                <c:formatCode>0.00%</c:formatCode>
                <c:ptCount val="3"/>
                <c:pt idx="0">
                  <c:v>4.9200000000000001E-2</c:v>
                </c:pt>
                <c:pt idx="1">
                  <c:v>0.17100000000000001</c:v>
                </c:pt>
                <c:pt idx="2">
                  <c:v>0.77990000000000004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14-427F-8287-B326E7741E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80547328"/>
        <c:axId val="1180545688"/>
        <c:axId val="0"/>
      </c:bar3DChart>
      <c:catAx>
        <c:axId val="118054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0545688"/>
        <c:crosses val="autoZero"/>
        <c:auto val="1"/>
        <c:lblAlgn val="ctr"/>
        <c:lblOffset val="100"/>
        <c:noMultiLvlLbl val="0"/>
      </c:catAx>
      <c:valAx>
        <c:axId val="118054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054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Analýza</a:t>
            </a:r>
            <a:r>
              <a:rPr lang="cs-CZ" baseline="0"/>
              <a:t> ABC dle hodnoty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List3!$L$16</c:f>
              <c:strCache>
                <c:ptCount val="1"/>
                <c:pt idx="0">
                  <c:v>Podíl z celkové hodnoty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946859903381644E-2"/>
                  <c:y val="-4.377963743565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6C-4D72-B605-ACAD6F41ED01}"/>
                </c:ext>
              </c:extLst>
            </c:dLbl>
            <c:dLbl>
              <c:idx val="1"/>
              <c:layout>
                <c:manualLayout>
                  <c:x val="1.0869565217391304E-2"/>
                  <c:y val="-4.377963743565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6C-4D72-B605-ACAD6F41ED01}"/>
                </c:ext>
              </c:extLst>
            </c:dLbl>
            <c:dLbl>
              <c:idx val="2"/>
              <c:layout>
                <c:manualLayout>
                  <c:x val="9.6618357487921816E-3"/>
                  <c:y val="-4.6698279931368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6C-4D72-B605-ACAD6F41E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List3!$K$17:$K$19</c:f>
              <c:strCache>
                <c:ptCount val="3"/>
                <c:pt idx="0">
                  <c:v>A2</c:v>
                </c:pt>
                <c:pt idx="1">
                  <c:v>B2</c:v>
                </c:pt>
                <c:pt idx="2">
                  <c:v>C2</c:v>
                </c:pt>
              </c:strCache>
            </c:strRef>
          </c:cat>
          <c:val>
            <c:numRef>
              <c:f>List3!$L$17:$L$19</c:f>
              <c:numCache>
                <c:formatCode>0.00%</c:formatCode>
                <c:ptCount val="3"/>
                <c:pt idx="0">
                  <c:v>0.9244</c:v>
                </c:pt>
                <c:pt idx="1">
                  <c:v>6.2199999999999998E-2</c:v>
                </c:pt>
                <c:pt idx="2">
                  <c:v>1.34E-2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6C-4D72-B605-ACAD6F41ED01}"/>
            </c:ext>
          </c:extLst>
        </c:ser>
        <c:ser>
          <c:idx val="1"/>
          <c:order val="1"/>
          <c:tx>
            <c:strRef>
              <c:f>List3!$M$16</c:f>
              <c:strCache>
                <c:ptCount val="1"/>
                <c:pt idx="0">
                  <c:v>Podíl z celkového počtu položek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193236714975844E-2"/>
                  <c:y val="-4.6698279931368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6C-4D72-B605-ACAD6F41ED01}"/>
                </c:ext>
              </c:extLst>
            </c:dLbl>
            <c:dLbl>
              <c:idx val="1"/>
              <c:layout>
                <c:manualLayout>
                  <c:x val="1.8115942028985418E-2"/>
                  <c:y val="-4.377963743565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6C-4D72-B605-ACAD6F41ED01}"/>
                </c:ext>
              </c:extLst>
            </c:dLbl>
            <c:dLbl>
              <c:idx val="2"/>
              <c:layout>
                <c:manualLayout>
                  <c:x val="2.1739130434782431E-2"/>
                  <c:y val="-4.9616922427078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06C-4D72-B605-ACAD6F41E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List3!$K$17:$K$19</c:f>
              <c:strCache>
                <c:ptCount val="3"/>
                <c:pt idx="0">
                  <c:v>A2</c:v>
                </c:pt>
                <c:pt idx="1">
                  <c:v>B2</c:v>
                </c:pt>
                <c:pt idx="2">
                  <c:v>C2</c:v>
                </c:pt>
              </c:strCache>
            </c:strRef>
          </c:cat>
          <c:val>
            <c:numRef>
              <c:f>List3!$M$17:$M$19</c:f>
              <c:numCache>
                <c:formatCode>0.00%</c:formatCode>
                <c:ptCount val="3"/>
                <c:pt idx="0">
                  <c:v>0.19819999999999999</c:v>
                </c:pt>
                <c:pt idx="1">
                  <c:v>0.28010000000000002</c:v>
                </c:pt>
                <c:pt idx="2">
                  <c:v>0.52159999999999995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6C-4D72-B605-ACAD6F41ED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53476320"/>
        <c:axId val="1253468776"/>
        <c:axId val="0"/>
      </c:bar3DChart>
      <c:catAx>
        <c:axId val="125347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3468776"/>
        <c:crosses val="autoZero"/>
        <c:auto val="1"/>
        <c:lblAlgn val="ctr"/>
        <c:lblOffset val="100"/>
        <c:noMultiLvlLbl val="0"/>
      </c:catAx>
      <c:valAx>
        <c:axId val="1253468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3476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C589ED-D955-405C-AAB1-81231D268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2B381E-B7C9-4B21-90B6-904413777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CE003B-01CE-4A70-9AAC-5C934A20F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8C556-D8B3-4CB2-915F-DD003B7C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FB1638-E837-41DB-8A76-4B0F7792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92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A91C9-DC61-4D10-94C2-1B0D38E9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316A49-D0F1-4FD1-815F-589C6D36A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61CC0E-627D-4C5A-A48F-1AC002922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F6D923-2926-4B6A-AC58-EA115221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9199A5-FDF6-480B-83CB-26BD0A8A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07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71D22C-AD78-44BB-BB34-BE0F7C439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A66DC5-DB00-46C7-A90D-AEEDEEC2E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FEB050-8E20-447A-91B3-2FFA0B43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AAA0F9-A4F3-4C20-91F9-224B7866A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8BAE15-AB53-43F1-A75D-547F716B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90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D24AE-96EE-4BDA-867C-A3E837BAD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98A9A5-ABF7-4BF7-8E0F-DD8450ACA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4EDAB4-3455-4D32-805C-668E279A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D27651-B4AC-4D04-936F-4CFE1D29C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C27984-2F15-49C0-92DE-3F9596B90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62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18086-6050-48E3-B92B-51D56ED02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B9981D-2F0B-41B5-9A1D-5BC12F63B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FF3F3-D9A0-4ED3-A95B-0F69B52FF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2C83B4-3BEF-4C32-98AF-502FA2ED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127776-B337-4A6A-A15E-CF3802DC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47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87E79-1ADE-4F07-8974-9135CCD0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A8E97-E00F-4909-9466-A1D9B3E28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5B567F-2B7D-4219-8604-EBC231C50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73C168-68D6-4E3B-A1A5-31D3488F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E32E2-5C16-4A85-8B42-40F27F82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989CBE-E11A-4246-9DA9-74B484AA4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61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61732-C2AC-46F8-BC87-173A1B1CB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9753A6-485C-42F0-A43A-958B224B5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C30D3A-116C-4B9B-8235-0E311E370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96188B1-05FD-48FE-9EF0-5472FC6D4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553357-7C6C-420C-8488-D5E9A1DC9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19DF1E-4E26-481A-A4A9-8269F1D4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6FEEE1-6A30-49E4-85D4-50F4F6F43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46DB768-AAEB-4BDA-9941-3D6CB4B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82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C6796-2C89-4643-AB9D-717E538C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8AABB3-3696-4382-AE9B-742535CE5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DBC0D2-73AC-4147-B118-EB2524EA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0BBD49-878A-4E61-A9C1-127B72F8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76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9040C4-8E49-46E3-8D47-16EFD5AF0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EA03F13-CEEC-45E2-BD22-B6DEA63A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1986F5-03B0-45E4-A7D6-DA9AB192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3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1E02-A339-4C87-8D3E-31FC3E22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C9553-A676-4996-B1C9-01B6A4359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7DEB38-7DC3-49D1-A125-192BA1580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E45D9F-CB76-4AFD-987B-D41CFC4E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71AA4A-1A82-4136-9DC3-E4754E6D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B39FC3-CD91-4FD4-976A-67C8E3D9B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80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F260E-9967-4DBF-94FB-2B3FA486B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4E2D478-AB46-48F2-9E46-E4FD29488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7F68EB-2EF0-4EC6-AA63-C5AE65112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92253A-2732-4538-AB56-41A6F0E2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D46B8E-6E69-4416-9584-71B7483D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183EDE-86EA-4335-B120-C62B0188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8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4B5A58-8A69-49B1-930A-4A4A5D84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AF9A7E-006E-48FD-9A3A-10222D392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78C27-2E4C-4BA0-87FB-8E73931F0B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E5487-99B6-4380-AFFF-82766667476B}" type="datetimeFigureOut">
              <a:rPr lang="cs-CZ" smtClean="0"/>
              <a:t>20.01.2023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C2ED89-3E12-43F1-B541-5B1579957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249917-A5AA-4CEC-BD44-40FA28887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0B57-E44F-4C58-BA07-DD66D16A5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7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0D42EBD4-62EC-8B21-C995-2F56B30B1E12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A53CB0F5-F70F-4000-8D92-961D1E103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499" y="19439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RACIONALIZACE PROCESŮ SKLADOVÉHO HOSPODÁŘSTVÍ VE VYBRANÉM PODNIKU</a:t>
            </a: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E8C6596-8F70-4E24-AA32-9C1D2A6BB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616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/>
              <a:t>Autor diplomové práce: 		</a:t>
            </a:r>
            <a:r>
              <a:rPr lang="cs-CZ" sz="2000" dirty="0"/>
              <a:t>Bc. Jana Říhová</a:t>
            </a:r>
          </a:p>
          <a:p>
            <a:pPr algn="l"/>
            <a:r>
              <a:rPr lang="cs-CZ" sz="2000" b="1" dirty="0"/>
              <a:t>Vedoucí diplomové práce:		</a:t>
            </a:r>
            <a:r>
              <a:rPr lang="cs-CZ" sz="2000" dirty="0"/>
              <a:t>RNDr. Ivo </a:t>
            </a:r>
            <a:r>
              <a:rPr lang="cs-CZ" sz="2000" dirty="0" err="1"/>
              <a:t>Opršal</a:t>
            </a:r>
            <a:r>
              <a:rPr lang="cs-CZ" sz="2000" dirty="0"/>
              <a:t>, Ph.D.</a:t>
            </a:r>
          </a:p>
          <a:p>
            <a:pPr algn="l"/>
            <a:r>
              <a:rPr lang="cs-CZ" sz="2000" b="1" dirty="0"/>
              <a:t>Oponent: 			</a:t>
            </a:r>
            <a:r>
              <a:rPr lang="cs-CZ" sz="2000" dirty="0"/>
              <a:t>Ing. Ondřej </a:t>
            </a:r>
            <a:r>
              <a:rPr lang="cs-CZ" sz="2000" dirty="0" err="1"/>
              <a:t>Heppler</a:t>
            </a:r>
            <a:endParaRPr lang="cs-CZ" sz="2000" dirty="0"/>
          </a:p>
          <a:p>
            <a:pPr algn="l"/>
            <a:r>
              <a:rPr lang="cs-CZ" sz="2000" b="1" dirty="0"/>
              <a:t>České Budějovice, leden 2023</a:t>
            </a:r>
            <a:endParaRPr lang="cs-CZ" sz="20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5D117840-E39B-430C-B617-8CCCACB601D5}"/>
              </a:ext>
            </a:extLst>
          </p:cNvPr>
          <p:cNvSpPr txBox="1">
            <a:spLocks/>
          </p:cNvSpPr>
          <p:nvPr/>
        </p:nvSpPr>
        <p:spPr>
          <a:xfrm>
            <a:off x="1448499" y="372712"/>
            <a:ext cx="9144000" cy="1005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b="1" dirty="0"/>
              <a:t>Vysoká škola technická a ekonomická v Českých Budějovicích</a:t>
            </a:r>
          </a:p>
          <a:p>
            <a:pPr algn="l"/>
            <a:r>
              <a:rPr lang="cs-CZ" sz="2000" dirty="0"/>
              <a:t>Ústav </a:t>
            </a:r>
            <a:r>
              <a:rPr lang="cs-CZ" sz="2000" dirty="0" err="1"/>
              <a:t>technicko-technologický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23067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36E19-05C3-4BF9-B53A-FCFAE2B1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EW MATICE</a:t>
            </a:r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255E61D9-4CDA-4068-A32B-9645FDE2977B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4F0E3F38-4CA0-4E45-9C83-536713E2A0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84600" y="2429669"/>
          <a:ext cx="4622800" cy="3143250"/>
        </p:xfrm>
        <a:graphic>
          <a:graphicData uri="http://schemas.openxmlformats.org/drawingml/2006/table">
            <a:tbl>
              <a:tblPr/>
              <a:tblGrid>
                <a:gridCol w="1155700">
                  <a:extLst>
                    <a:ext uri="{9D8B030D-6E8A-4147-A177-3AD203B41FA5}">
                      <a16:colId xmlns:a16="http://schemas.microsoft.com/office/drawing/2014/main" val="4126285446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307305257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348831272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3199723233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50736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A1A2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63322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A1B2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752667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A1C2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0373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B1A2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73194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B1B2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4938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B1C2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93627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C1A2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03809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C1B2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13292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C1C2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258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310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73B65-711D-4391-A042-51F59161E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DOSAŽENÉ VÝSLEDKY</a:t>
            </a:r>
            <a:endParaRPr lang="cs-CZ" dirty="0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FC60FEC-4A7A-4AB1-94D8-884ADDCAFB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047474"/>
              </p:ext>
            </p:extLst>
          </p:nvPr>
        </p:nvGraphicFramePr>
        <p:xfrm>
          <a:off x="6572737" y="2026200"/>
          <a:ext cx="3351334" cy="14920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000">
                  <a:extLst>
                    <a:ext uri="{9D8B030D-6E8A-4147-A177-3AD203B41FA5}">
                      <a16:colId xmlns:a16="http://schemas.microsoft.com/office/drawing/2014/main" val="4138194598"/>
                    </a:ext>
                  </a:extLst>
                </a:gridCol>
                <a:gridCol w="1218667">
                  <a:extLst>
                    <a:ext uri="{9D8B030D-6E8A-4147-A177-3AD203B41FA5}">
                      <a16:colId xmlns:a16="http://schemas.microsoft.com/office/drawing/2014/main" val="1761563279"/>
                    </a:ext>
                  </a:extLst>
                </a:gridCol>
                <a:gridCol w="1218667">
                  <a:extLst>
                    <a:ext uri="{9D8B030D-6E8A-4147-A177-3AD203B41FA5}">
                      <a16:colId xmlns:a16="http://schemas.microsoft.com/office/drawing/2014/main" val="3813311661"/>
                    </a:ext>
                  </a:extLst>
                </a:gridCol>
              </a:tblGrid>
              <a:tr h="248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Kategorie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Model 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Model 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4810231"/>
                  </a:ext>
                </a:extLst>
              </a:tr>
              <a:tr h="248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-2019203,77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-2780772,22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27055607"/>
                  </a:ext>
                </a:extLst>
              </a:tr>
              <a:tr h="248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1488468,26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196414,54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48801598"/>
                  </a:ext>
                </a:extLst>
              </a:tr>
              <a:tr h="248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64027,96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-110075,29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98044405"/>
                  </a:ext>
                </a:extLst>
              </a:tr>
              <a:tr h="248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2751082,57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2638257,43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41634284"/>
                  </a:ext>
                </a:extLst>
              </a:tr>
              <a:tr h="248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Celkem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2284375,01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-56175,54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97324266"/>
                  </a:ext>
                </a:extLst>
              </a:tr>
            </a:tbl>
          </a:graphicData>
        </a:graphic>
      </p:graphicFrame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49EF8765-271A-4A26-ACAB-C9F3A1CBC1D9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281F044-1557-4EA6-8142-8CA781FE4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085519"/>
              </p:ext>
            </p:extLst>
          </p:nvPr>
        </p:nvGraphicFramePr>
        <p:xfrm>
          <a:off x="1750646" y="2026200"/>
          <a:ext cx="2532184" cy="1325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6898">
                  <a:extLst>
                    <a:ext uri="{9D8B030D-6E8A-4147-A177-3AD203B41FA5}">
                      <a16:colId xmlns:a16="http://schemas.microsoft.com/office/drawing/2014/main" val="127974790"/>
                    </a:ext>
                  </a:extLst>
                </a:gridCol>
                <a:gridCol w="845286">
                  <a:extLst>
                    <a:ext uri="{9D8B030D-6E8A-4147-A177-3AD203B41FA5}">
                      <a16:colId xmlns:a16="http://schemas.microsoft.com/office/drawing/2014/main" val="1961717006"/>
                    </a:ext>
                  </a:extLst>
                </a:gridCol>
              </a:tblGrid>
              <a:tr h="220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Kategorie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Hodnota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5839486"/>
                  </a:ext>
                </a:extLst>
              </a:tr>
              <a:tr h="220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754299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05566135"/>
                  </a:ext>
                </a:extLst>
              </a:tr>
              <a:tr h="220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3491785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69331935"/>
                  </a:ext>
                </a:extLst>
              </a:tr>
              <a:tr h="220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804841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85204750"/>
                  </a:ext>
                </a:extLst>
              </a:tr>
              <a:tr h="220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3544894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90113737"/>
                  </a:ext>
                </a:extLst>
              </a:tr>
              <a:tr h="220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100" dirty="0">
                          <a:effectLst/>
                        </a:rPr>
                        <a:t>8595819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22322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4E11FFAF-9F9F-4EC5-AF57-7860FDCAB9DA}"/>
              </a:ext>
            </a:extLst>
          </p:cNvPr>
          <p:cNvSpPr txBox="1"/>
          <p:nvPr/>
        </p:nvSpPr>
        <p:spPr>
          <a:xfrm>
            <a:off x="1261012" y="1490633"/>
            <a:ext cx="3642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Aktuální hodnota pojistné zásoby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C0FB9CC-B7DE-41AC-836B-45F6F608DD6D}"/>
              </a:ext>
            </a:extLst>
          </p:cNvPr>
          <p:cNvSpPr txBox="1"/>
          <p:nvPr/>
        </p:nvSpPr>
        <p:spPr>
          <a:xfrm>
            <a:off x="5985977" y="1499549"/>
            <a:ext cx="4882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Potenciální úspora v hodnotě pojistné zásoby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AF6171B-64DA-41B6-85E5-55D43724DBA1}"/>
              </a:ext>
            </a:extLst>
          </p:cNvPr>
          <p:cNvSpPr txBox="1"/>
          <p:nvPr/>
        </p:nvSpPr>
        <p:spPr>
          <a:xfrm>
            <a:off x="838200" y="3803867"/>
            <a:ext cx="43829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Kategorie 1: 	A1A2X, A1B2X, A1C2X </a:t>
            </a:r>
          </a:p>
          <a:p>
            <a:r>
              <a:rPr lang="cs-CZ" sz="2000" dirty="0"/>
              <a:t>Kategorie 2:	A1A2Y, A1B2Y, A1C2Y </a:t>
            </a:r>
          </a:p>
          <a:p>
            <a:r>
              <a:rPr lang="cs-CZ" sz="2000" dirty="0"/>
              <a:t>		B1A2X, B1B2X, B1C2X</a:t>
            </a:r>
          </a:p>
          <a:p>
            <a:r>
              <a:rPr lang="cs-CZ" sz="2000" dirty="0"/>
              <a:t>Kategorie 3:	B1A2Y, B1B2Y, B1C2Y </a:t>
            </a:r>
          </a:p>
          <a:p>
            <a:r>
              <a:rPr lang="cs-CZ" sz="2000" dirty="0"/>
              <a:t>		C1A2X, C1B2X, C1C2X </a:t>
            </a:r>
          </a:p>
          <a:p>
            <a:r>
              <a:rPr lang="cs-CZ" sz="2000" dirty="0"/>
              <a:t>Kategorie 4 	A1A2Z, A1B2Z, A1C2Z</a:t>
            </a:r>
          </a:p>
          <a:p>
            <a:r>
              <a:rPr lang="cs-CZ" sz="2000" dirty="0"/>
              <a:t>		B1A2Z, B1B2Z, B1C2Z</a:t>
            </a:r>
          </a:p>
          <a:p>
            <a:r>
              <a:rPr lang="cs-CZ" sz="2000" dirty="0"/>
              <a:t>		C1A2Y, C1B2Y, C1C2Y</a:t>
            </a:r>
          </a:p>
          <a:p>
            <a:r>
              <a:rPr lang="cs-CZ" sz="2000" dirty="0"/>
              <a:t>		C1A2Z, C1B2Z, C1C2Z </a:t>
            </a:r>
          </a:p>
          <a:p>
            <a:r>
              <a:rPr lang="cs-CZ" dirty="0">
                <a:latin typeface="Times New Roman" panose="02020603050405020304" pitchFamily="18" charset="0"/>
              </a:rPr>
              <a:t>		</a:t>
            </a:r>
            <a:endParaRPr lang="cs-CZ" sz="20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19F062D-8050-4547-B186-7D2305BF4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949" y="4473575"/>
            <a:ext cx="2457450" cy="201930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D03E9F1E-B7AC-4C1C-A3F9-6A0E1DED6B5B}"/>
              </a:ext>
            </a:extLst>
          </p:cNvPr>
          <p:cNvSpPr txBox="1"/>
          <p:nvPr/>
        </p:nvSpPr>
        <p:spPr>
          <a:xfrm>
            <a:off x="6797361" y="4073465"/>
            <a:ext cx="3318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Znázornění rozdělení kategorií</a:t>
            </a:r>
          </a:p>
        </p:txBody>
      </p:sp>
    </p:spTree>
    <p:extLst>
      <p:ext uri="{BB962C8B-B14F-4D97-AF65-F5344CB8AC3E}">
        <p14:creationId xmlns:p14="http://schemas.microsoft.com/office/powerpoint/2010/main" val="4237494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73B65-711D-4391-A042-51F59161E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NÁVRHY OPATŘENÍ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F3161-A30C-4AD7-9FD7-52107897B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Revize aktuálně nastavené pojistné zásoby</a:t>
            </a:r>
          </a:p>
          <a:p>
            <a:r>
              <a:rPr lang="cs-CZ" dirty="0"/>
              <a:t>Revize dodacích lhůt</a:t>
            </a:r>
          </a:p>
          <a:p>
            <a:r>
              <a:rPr lang="cs-CZ" dirty="0"/>
              <a:t>Nastavení systému pravidelné kontroly</a:t>
            </a:r>
          </a:p>
          <a:p>
            <a:r>
              <a:rPr lang="cs-CZ" dirty="0"/>
              <a:t>Nastavení systému řízení zásob jednotlivých kategorií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49EF8765-271A-4A26-ACAB-C9F3A1CBC1D9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609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94DB17-8642-4700-AFC6-99F97D8DC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PŘÍNOS 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D6512-B069-494D-A828-FD6371BC0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8737"/>
            <a:ext cx="10515600" cy="3668225"/>
          </a:xfrm>
        </p:spPr>
        <p:txBody>
          <a:bodyPr/>
          <a:lstStyle/>
          <a:p>
            <a:r>
              <a:rPr lang="cs-CZ" dirty="0"/>
              <a:t>Podrobný popis současného stavu se zaměřením na konkrétní problematickou oblast</a:t>
            </a:r>
          </a:p>
          <a:p>
            <a:r>
              <a:rPr lang="cs-CZ" dirty="0"/>
              <a:t>Konkrétní návrhy opatření</a:t>
            </a:r>
          </a:p>
          <a:p>
            <a:r>
              <a:rPr lang="cs-CZ" dirty="0"/>
              <a:t>Popsaný postup a šablona použitelná pro implementaci</a:t>
            </a:r>
          </a:p>
          <a:p>
            <a:r>
              <a:rPr lang="cs-CZ" dirty="0"/>
              <a:t>Výchozí podklady pro další racionalizaci a optimalizaci</a:t>
            </a:r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C9D7D38C-2F74-47D8-9127-C75F6D2C6B22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891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D8BD65-B12E-47E7-BA7F-B0CD6667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71039"/>
            <a:ext cx="10515600" cy="8640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DĚKUJI ZA POZORNOST</a:t>
            </a:r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B77A228F-AE70-405A-B1CA-67FC1842EA56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286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FC724-93C3-4A2F-AC02-728084BD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DOPLŇUJÍCÍ 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24515C-600D-4B65-8EF8-07AE18673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5745"/>
            <a:ext cx="10515600" cy="3536084"/>
          </a:xfrm>
        </p:spPr>
        <p:txBody>
          <a:bodyPr>
            <a:normAutofit/>
          </a:bodyPr>
          <a:lstStyle/>
          <a:p>
            <a:r>
              <a:rPr lang="cs-CZ" sz="3200" dirty="0"/>
              <a:t>Bude Váš návrh ve firmě realizován?</a:t>
            </a:r>
          </a:p>
          <a:p>
            <a:endParaRPr lang="cs-CZ" sz="3200" dirty="0"/>
          </a:p>
          <a:p>
            <a:r>
              <a:rPr lang="cs-CZ" sz="3200" dirty="0"/>
              <a:t>V rámci rozpravy prosím o stručné vymezení nákladů a přínosů návrhových opatření, včetně zhodnocení </a:t>
            </a:r>
            <a:r>
              <a:rPr lang="cs-CZ" sz="3200" dirty="0" err="1"/>
              <a:t>technicko-technologických</a:t>
            </a:r>
            <a:r>
              <a:rPr lang="cs-CZ" sz="3200" dirty="0"/>
              <a:t> přínosů.</a:t>
            </a:r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BDA3834C-DF70-4E6A-9BD9-F7297E64252B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04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41768E-6976-4B30-AA16-A979990E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MOTIVACE A DŮVODY ŘEŠENÍ DANÉHO PROBLÉMU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67C7C-C15C-4762-B0D3-8B1BCC053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62249"/>
            <a:ext cx="10515600" cy="3414713"/>
          </a:xfrm>
        </p:spPr>
        <p:txBody>
          <a:bodyPr/>
          <a:lstStyle/>
          <a:p>
            <a:r>
              <a:rPr lang="cs-CZ" sz="3600" dirty="0"/>
              <a:t>Aktuální téma</a:t>
            </a:r>
          </a:p>
          <a:p>
            <a:r>
              <a:rPr lang="cs-CZ" sz="3600" dirty="0"/>
              <a:t>Zájem o prohloubení znalostí interních procesů</a:t>
            </a:r>
          </a:p>
          <a:p>
            <a:r>
              <a:rPr lang="cs-CZ" sz="3600" dirty="0"/>
              <a:t>Využití teoretických poznatků v praxi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AF48B395-0752-4E4B-BA48-FBADDAC131FC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07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F43AD-9509-40C3-8780-B4DDDDE99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035927-0ACC-4CAB-B946-BC04F13D2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2807"/>
            <a:ext cx="10515600" cy="3744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Cílem práce je analýza vybraných logistických procesů, návrh řešení v zájmu racionalizace a následné zhodnocení potenciálního řešení.</a:t>
            </a:r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983BBF03-136A-4D13-A0E2-0890D21B65A7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12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6AAA5-25FC-4B28-8BD5-733AE11A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TEORETICKÁ VÝCHODISKA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3B9B4-0DB7-4295-BD5A-9AB8251D9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7877" y="2141537"/>
            <a:ext cx="9532815" cy="4351338"/>
          </a:xfrm>
        </p:spPr>
        <p:txBody>
          <a:bodyPr/>
          <a:lstStyle/>
          <a:p>
            <a:r>
              <a:rPr lang="cs-CZ" dirty="0"/>
              <a:t>Logistika</a:t>
            </a:r>
          </a:p>
          <a:p>
            <a:r>
              <a:rPr lang="cs-CZ" dirty="0"/>
              <a:t>Distribuční logistika</a:t>
            </a:r>
          </a:p>
          <a:p>
            <a:r>
              <a:rPr lang="cs-CZ" dirty="0"/>
              <a:t>Sklady a skladování</a:t>
            </a:r>
          </a:p>
          <a:p>
            <a:r>
              <a:rPr lang="cs-CZ" dirty="0"/>
              <a:t>Podnikové informační systémy</a:t>
            </a:r>
          </a:p>
          <a:p>
            <a:r>
              <a:rPr lang="cs-CZ" dirty="0"/>
              <a:t>Logistické náklady</a:t>
            </a:r>
          </a:p>
          <a:p>
            <a:r>
              <a:rPr lang="cs-CZ" dirty="0"/>
              <a:t>Řízení zásob</a:t>
            </a:r>
          </a:p>
          <a:p>
            <a:r>
              <a:rPr lang="cs-CZ" dirty="0"/>
              <a:t>Vývoj průmyslu</a:t>
            </a:r>
          </a:p>
          <a:p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C199576C-A314-4A6E-804A-33E42551CAFC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8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6AAA5-25FC-4B28-8BD5-733AE11A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PŘEDSTAVENÍ PODNIKU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3B9B4-0DB7-4295-BD5A-9AB8251D9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Elektrotechnický průmysl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200" dirty="0"/>
              <a:t>průmyslová automatizace </a:t>
            </a:r>
          </a:p>
          <a:p>
            <a:pPr marL="0" indent="0">
              <a:buNone/>
            </a:pPr>
            <a:r>
              <a:rPr lang="cs-CZ" sz="2200" dirty="0"/>
              <a:t>	energetická efektivita </a:t>
            </a:r>
          </a:p>
          <a:p>
            <a:pPr marL="0" indent="0">
              <a:buNone/>
            </a:pPr>
            <a:r>
              <a:rPr lang="cs-CZ" sz="2200" dirty="0"/>
              <a:t>	elektromobilita </a:t>
            </a:r>
          </a:p>
          <a:p>
            <a:pPr marL="0" indent="0">
              <a:buNone/>
            </a:pPr>
            <a:r>
              <a:rPr lang="cs-CZ" sz="2200" dirty="0"/>
              <a:t>	domovní elektroinstalace </a:t>
            </a:r>
          </a:p>
          <a:p>
            <a:pPr marL="0" indent="0">
              <a:buNone/>
            </a:pPr>
            <a:r>
              <a:rPr lang="cs-CZ" sz="2200" dirty="0"/>
              <a:t>	záložní zdroje </a:t>
            </a:r>
          </a:p>
          <a:p>
            <a:pPr marL="0" indent="0">
              <a:buNone/>
            </a:pPr>
            <a:r>
              <a:rPr lang="cs-CZ" sz="2200" dirty="0"/>
              <a:t>	</a:t>
            </a:r>
            <a:r>
              <a:rPr lang="cs-CZ" sz="2200" dirty="0" err="1"/>
              <a:t>smart</a:t>
            </a:r>
            <a:r>
              <a:rPr lang="cs-CZ" sz="2200" dirty="0"/>
              <a:t> technologie </a:t>
            </a:r>
          </a:p>
          <a:p>
            <a:r>
              <a:rPr lang="cs-CZ" dirty="0"/>
              <a:t>Výroba ve více než 100 zemích</a:t>
            </a:r>
          </a:p>
          <a:p>
            <a:r>
              <a:rPr lang="cs-CZ" dirty="0"/>
              <a:t>V ČR	- výrobní závod s více než 500 zaměstnanců</a:t>
            </a:r>
          </a:p>
          <a:p>
            <a:pPr marL="0" indent="0">
              <a:buNone/>
            </a:pPr>
            <a:r>
              <a:rPr lang="cs-CZ" dirty="0"/>
              <a:t>	- obchodní společnost s více než 300 zaměstnanci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C199576C-A314-4A6E-804A-33E42551CAFC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285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05AB7-43DB-4564-8E0B-D25E868BB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POUŽITÉ METODY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F0130C-18B8-4065-BCFB-877338E93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Metody sběru dat</a:t>
            </a:r>
          </a:p>
          <a:p>
            <a:pPr marL="0" indent="0">
              <a:buNone/>
            </a:pPr>
            <a:r>
              <a:rPr lang="cs-CZ" sz="2000" dirty="0"/>
              <a:t>Analýza interních dokumentů, pozorování, řízené rozhovory</a:t>
            </a:r>
          </a:p>
          <a:p>
            <a:pPr marL="0" indent="0">
              <a:buNone/>
            </a:pPr>
            <a:endParaRPr lang="cs-CZ" sz="1200" dirty="0"/>
          </a:p>
          <a:p>
            <a:r>
              <a:rPr lang="cs-CZ" dirty="0"/>
              <a:t>Metody hodnocení dat</a:t>
            </a:r>
          </a:p>
          <a:p>
            <a:pPr marL="0" indent="0">
              <a:buNone/>
            </a:pPr>
            <a:r>
              <a:rPr lang="cs-CZ" sz="2000" dirty="0"/>
              <a:t>Dedukce, indukce, analýzy a modelace</a:t>
            </a:r>
          </a:p>
          <a:p>
            <a:pPr marL="0" indent="0">
              <a:buNone/>
            </a:pPr>
            <a:endParaRPr lang="cs-CZ" sz="1200" dirty="0"/>
          </a:p>
          <a:p>
            <a:r>
              <a:rPr lang="cs-CZ" dirty="0"/>
              <a:t>ABC analýza</a:t>
            </a:r>
          </a:p>
          <a:p>
            <a:r>
              <a:rPr lang="cs-CZ" dirty="0"/>
              <a:t>XYZ analýza</a:t>
            </a:r>
          </a:p>
          <a:p>
            <a:r>
              <a:rPr lang="cs-CZ" dirty="0"/>
              <a:t>EW matice</a:t>
            </a:r>
          </a:p>
          <a:p>
            <a:r>
              <a:rPr lang="cs-CZ" dirty="0"/>
              <a:t>Modely řízení zásob</a:t>
            </a:r>
          </a:p>
          <a:p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45B95683-4072-4217-AEDE-61E84B38BA50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2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36E19-05C3-4BF9-B53A-FCFAE2B1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ABC ANALÝZA DLE SPOTŘEBY</a:t>
            </a:r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255E61D9-4CDA-4068-A32B-9645FDE2977B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4EE072E7-E78F-4194-AAD2-0DF56CF874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011604"/>
              </p:ext>
            </p:extLst>
          </p:nvPr>
        </p:nvGraphicFramePr>
        <p:xfrm>
          <a:off x="838200" y="1825625"/>
          <a:ext cx="9884508" cy="426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440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36E19-05C3-4BF9-B53A-FCFAE2B1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ABC ANALÝZA DLE HODNOTY</a:t>
            </a:r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255E61D9-4CDA-4068-A32B-9645FDE2977B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38C17017-9CD8-46D9-9461-AF3531C65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8843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929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36E19-05C3-4BF9-B53A-FCFAE2B1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XYZ ANALÝZA</a:t>
            </a:r>
            <a:endParaRPr lang="cs-CZ" dirty="0"/>
          </a:p>
        </p:txBody>
      </p:sp>
      <p:pic>
        <p:nvPicPr>
          <p:cNvPr id="4" name="Zástupný obsah 5">
            <a:extLst>
              <a:ext uri="{FF2B5EF4-FFF2-40B4-BE49-F238E27FC236}">
                <a16:creationId xmlns:a16="http://schemas.microsoft.com/office/drawing/2014/main" id="{255E61D9-4CDA-4068-A32B-9645FDE2977B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170" y="115888"/>
            <a:ext cx="1262743" cy="1262743"/>
          </a:xfrm>
          <a:prstGeom prst="rect">
            <a:avLst/>
          </a:prstGeom>
        </p:spPr>
      </p:pic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6DF28A25-F623-4EC1-A66F-FAD2B3258F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318000" y="3263106"/>
          <a:ext cx="3556000" cy="1476375"/>
        </p:xfrm>
        <a:graphic>
          <a:graphicData uri="http://schemas.openxmlformats.org/drawingml/2006/table">
            <a:tbl>
              <a:tblPr/>
              <a:tblGrid>
                <a:gridCol w="1054100">
                  <a:extLst>
                    <a:ext uri="{9D8B030D-6E8A-4147-A177-3AD203B41FA5}">
                      <a16:colId xmlns:a16="http://schemas.microsoft.com/office/drawing/2014/main" val="244636300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802009378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913551440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XYZ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Počet z XYZ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Podíl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80842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31119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367184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0379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Celkový součet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483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9284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13136</TotalTime>
  <Words>479</Words>
  <Application>Microsoft Office PowerPoint</Application>
  <PresentationFormat>Širokoúhlá obrazovka</PresentationFormat>
  <Paragraphs>164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RACIONALIZACE PROCESŮ SKLADOVÉHO HOSPODÁŘSTVÍ VE VYBRANÉM PODNIKU</vt:lpstr>
      <vt:lpstr>MOTIVACE A DŮVODY ŘEŠENÍ DANÉHO PROBLÉMU</vt:lpstr>
      <vt:lpstr>CÍL PRÁCE</vt:lpstr>
      <vt:lpstr>TEORETICKÁ VÝCHODISKA</vt:lpstr>
      <vt:lpstr>PŘEDSTAVENÍ PODNIKU</vt:lpstr>
      <vt:lpstr>POUŽITÉ METODY</vt:lpstr>
      <vt:lpstr>ABC ANALÝZA DLE SPOTŘEBY</vt:lpstr>
      <vt:lpstr>ABC ANALÝZA DLE HODNOTY</vt:lpstr>
      <vt:lpstr>XYZ ANALÝZA</vt:lpstr>
      <vt:lpstr>EW MATICE</vt:lpstr>
      <vt:lpstr>DOSAŽENÉ VÝSLEDKY</vt:lpstr>
      <vt:lpstr>NÁVRHY OPATŘENÍ</vt:lpstr>
      <vt:lpstr>PŘÍNOS PRÁCE</vt:lpstr>
      <vt:lpstr>Prezentace aplikace PowerPoint</vt:lpstr>
      <vt:lpstr>DOPLŇUJÍCÍ OTÁZKY VEDOUCÍHO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RIHOVA</dc:creator>
  <cp:lastModifiedBy>Jana RIHOVA</cp:lastModifiedBy>
  <cp:revision>31</cp:revision>
  <dcterms:created xsi:type="dcterms:W3CDTF">2023-01-10T16:19:25Z</dcterms:created>
  <dcterms:modified xsi:type="dcterms:W3CDTF">2023-01-20T01:18:11Z</dcterms:modified>
</cp:coreProperties>
</file>