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sldIdLst>
    <p:sldId id="257" r:id="rId2"/>
    <p:sldId id="274" r:id="rId3"/>
    <p:sldId id="258" r:id="rId4"/>
    <p:sldId id="263" r:id="rId5"/>
    <p:sldId id="271" r:id="rId6"/>
    <p:sldId id="278" r:id="rId7"/>
    <p:sldId id="267" r:id="rId8"/>
    <p:sldId id="275" r:id="rId9"/>
    <p:sldId id="265" r:id="rId10"/>
    <p:sldId id="264" r:id="rId11"/>
    <p:sldId id="277" r:id="rId12"/>
    <p:sldId id="262" r:id="rId13"/>
    <p:sldId id="261" r:id="rId14"/>
    <p:sldId id="260" r:id="rId15"/>
    <p:sldId id="259" r:id="rId16"/>
    <p:sldId id="276" r:id="rId17"/>
    <p:sldId id="279" r:id="rId18"/>
    <p:sldId id="273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550D7604-4B01-4329-8FEB-F3724CFB11D8}">
          <p14:sldIdLst>
            <p14:sldId id="257"/>
            <p14:sldId id="274"/>
            <p14:sldId id="258"/>
            <p14:sldId id="263"/>
            <p14:sldId id="271"/>
            <p14:sldId id="278"/>
            <p14:sldId id="267"/>
            <p14:sldId id="275"/>
            <p14:sldId id="265"/>
            <p14:sldId id="264"/>
            <p14:sldId id="277"/>
            <p14:sldId id="262"/>
            <p14:sldId id="261"/>
            <p14:sldId id="260"/>
            <p14:sldId id="259"/>
            <p14:sldId id="276"/>
            <p14:sldId id="279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878" autoAdjust="0"/>
  </p:normalViewPr>
  <p:slideViewPr>
    <p:cSldViewPr snapToGrid="0">
      <p:cViewPr varScale="1">
        <p:scale>
          <a:sx n="68" d="100"/>
          <a:sy n="68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omin\Desktop\Optimalizace\Project\Brou&#353;en&#237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omin\Desktop\Optimalizace\Project\Brou&#353;en&#237;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omin\Desktop\Optimalizace\Project\Brou&#353;en&#237;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00630842197358"/>
          <c:y val="9.6408494392746361E-2"/>
          <c:w val="0.77312880097304926"/>
          <c:h val="0.7525531346861059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50800"/>
            </a:sp3d>
          </c:spPr>
          <c:invertIfNegative val="0"/>
          <c:val>
            <c:numRef>
              <c:f>List1!$D$39:$E$39</c:f>
              <c:numCache>
                <c:formatCode>General</c:formatCode>
                <c:ptCount val="2"/>
                <c:pt idx="0">
                  <c:v>40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91-41DC-BC01-723840E05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1984304"/>
        <c:axId val="481982336"/>
      </c:barChart>
      <c:catAx>
        <c:axId val="481984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1982336"/>
        <c:crosses val="autoZero"/>
        <c:auto val="1"/>
        <c:lblAlgn val="ctr"/>
        <c:lblOffset val="100"/>
        <c:noMultiLvlLbl val="0"/>
      </c:catAx>
      <c:valAx>
        <c:axId val="48198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Doba trvání činnosti [h]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198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87638435439471"/>
          <c:y val="9.6408310406982251E-2"/>
          <c:w val="0.77312880097304926"/>
          <c:h val="0.77422129462732814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50800"/>
            </a:sp3d>
          </c:spPr>
          <c:invertIfNegative val="0"/>
          <c:val>
            <c:numRef>
              <c:f>List1!$D$29:$E$29</c:f>
              <c:numCache>
                <c:formatCode>General</c:formatCode>
                <c:ptCount val="2"/>
                <c:pt idx="0">
                  <c:v>96</c:v>
                </c:pt>
                <c:pt idx="1">
                  <c:v>28.799999999999997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60-462A-BA20-FDDD50704E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481984304"/>
        <c:axId val="481982336"/>
      </c:barChart>
      <c:catAx>
        <c:axId val="481984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1982336"/>
        <c:crosses val="autoZero"/>
        <c:auto val="1"/>
        <c:lblAlgn val="ctr"/>
        <c:lblOffset val="100"/>
        <c:noMultiLvlLbl val="0"/>
      </c:catAx>
      <c:valAx>
        <c:axId val="48198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Doba trvání činnosti [h]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198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87638435439471"/>
          <c:y val="0.13542714388034713"/>
          <c:w val="0.77312880097304926"/>
          <c:h val="0.73520247785503468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98000"/>
                    <a:lumMod val="110000"/>
                  </a:schemeClr>
                </a:gs>
                <a:gs pos="84000">
                  <a:schemeClr val="accent1">
                    <a:shade val="90000"/>
                    <a:lumMod val="8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88900" dist="38100" dir="5040000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38100" h="508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(List5!$F$19,List5!$I$19)</c:f>
              <c:numCache>
                <c:formatCode>"Kč"#,##0_);[Red]\("Kč"#,##0\)</c:formatCode>
                <c:ptCount val="2"/>
                <c:pt idx="0">
                  <c:v>2994400</c:v>
                </c:pt>
                <c:pt idx="1">
                  <c:v>779200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D1-4162-AAC5-A47F03C93BF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81984304"/>
        <c:axId val="481982336"/>
      </c:barChart>
      <c:catAx>
        <c:axId val="4819843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81982336"/>
        <c:crosses val="autoZero"/>
        <c:auto val="1"/>
        <c:lblAlgn val="ctr"/>
        <c:lblOffset val="100"/>
        <c:noMultiLvlLbl val="0"/>
      </c:catAx>
      <c:valAx>
        <c:axId val="481982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Kč&quot;#,##0_);[Red]\(&quot;Kč&quot;#,##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81984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0.15136</cdr:x>
      <cdr:y>0.89681</cdr:y>
    </cdr:from>
    <cdr:to>
      <cdr:x>0.45038</cdr:x>
      <cdr:y>0.97308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1850836E-B74B-786E-2002-4B403233E32D}"/>
            </a:ext>
          </a:extLst>
        </cdr:cNvPr>
        <cdr:cNvSpPr txBox="1"/>
      </cdr:nvSpPr>
      <cdr:spPr>
        <a:xfrm xmlns:a="http://schemas.openxmlformats.org/drawingml/2006/main">
          <a:off x="472888" y="2126980"/>
          <a:ext cx="934196" cy="180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>
              <a:effectLst/>
              <a:latin typeface="+mn-lt"/>
              <a:ea typeface="+mn-ea"/>
              <a:cs typeface="+mn-cs"/>
            </a:rPr>
            <a:t>Před optimalizací</a:t>
          </a:r>
          <a:endParaRPr lang="cs-CZ">
            <a:effectLst/>
          </a:endParaRPr>
        </a:p>
      </cdr:txBody>
    </cdr:sp>
  </cdr:relSizeAnchor>
  <cdr:relSizeAnchor xmlns:cdr="http://schemas.openxmlformats.org/drawingml/2006/chartDrawing">
    <cdr:from>
      <cdr:x>0.5762</cdr:x>
      <cdr:y>0.89562</cdr:y>
    </cdr:from>
    <cdr:to>
      <cdr:x>0.87522</cdr:x>
      <cdr:y>0.97189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:a16="http://schemas.microsoft.com/office/drawing/2014/main" id="{7E1C9AFD-6905-1A66-464B-3189B2C87FC9}"/>
            </a:ext>
          </a:extLst>
        </cdr:cNvPr>
        <cdr:cNvSpPr txBox="1"/>
      </cdr:nvSpPr>
      <cdr:spPr>
        <a:xfrm xmlns:a="http://schemas.openxmlformats.org/drawingml/2006/main">
          <a:off x="1800163" y="2124156"/>
          <a:ext cx="934196" cy="180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>
              <a:effectLst/>
              <a:latin typeface="+mn-lt"/>
              <a:ea typeface="+mn-ea"/>
              <a:cs typeface="+mn-cs"/>
            </a:rPr>
            <a:t>Po optimalizaci</a:t>
          </a:r>
          <a:endParaRPr lang="cs-CZ">
            <a:effectLst/>
          </a:endParaRPr>
        </a:p>
      </cdr:txBody>
    </cdr:sp>
  </cdr:relSizeAnchor>
  <cdr:relSizeAnchor xmlns:cdr="http://schemas.openxmlformats.org/drawingml/2006/chartDrawing">
    <cdr:from>
      <cdr:x>0.70026</cdr:x>
      <cdr:y>0.47422</cdr:y>
    </cdr:from>
    <cdr:to>
      <cdr:x>0.75909</cdr:x>
      <cdr:y>0.65783</cdr:y>
    </cdr:to>
    <cdr:sp macro="" textlink="">
      <cdr:nvSpPr>
        <cdr:cNvPr id="4" name="Šipka: dolů 3">
          <a:extLst xmlns:a="http://schemas.openxmlformats.org/drawingml/2006/main">
            <a:ext uri="{FF2B5EF4-FFF2-40B4-BE49-F238E27FC236}">
              <a16:creationId xmlns:a16="http://schemas.microsoft.com/office/drawing/2014/main" id="{6EF0B231-947E-34DE-C4E5-C60167F8E8CD}"/>
            </a:ext>
          </a:extLst>
        </cdr:cNvPr>
        <cdr:cNvSpPr/>
      </cdr:nvSpPr>
      <cdr:spPr>
        <a:xfrm xmlns:a="http://schemas.openxmlformats.org/drawingml/2006/main">
          <a:off x="2187752" y="1293130"/>
          <a:ext cx="183797" cy="500676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3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  <cdr:relSizeAnchor xmlns:cdr="http://schemas.openxmlformats.org/drawingml/2006/chartDrawing">
    <cdr:from>
      <cdr:x>0.65699</cdr:x>
      <cdr:y>0.36968</cdr:y>
    </cdr:from>
    <cdr:to>
      <cdr:x>0.82033</cdr:x>
      <cdr:y>0.52733</cdr:y>
    </cdr:to>
    <cdr:sp macro="" textlink="">
      <cdr:nvSpPr>
        <cdr:cNvPr id="5" name="TextovéPole 4">
          <a:extLst xmlns:a="http://schemas.openxmlformats.org/drawingml/2006/main">
            <a:ext uri="{FF2B5EF4-FFF2-40B4-BE49-F238E27FC236}">
              <a16:creationId xmlns:a16="http://schemas.microsoft.com/office/drawing/2014/main" id="{9C26859F-2969-DC4C-0CF1-8E12A2E069DF}"/>
            </a:ext>
          </a:extLst>
        </cdr:cNvPr>
        <cdr:cNvSpPr txBox="1"/>
      </cdr:nvSpPr>
      <cdr:spPr>
        <a:xfrm xmlns:a="http://schemas.openxmlformats.org/drawingml/2006/main">
          <a:off x="2052568" y="1008069"/>
          <a:ext cx="510307" cy="429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100" b="1" dirty="0">
              <a:solidFill>
                <a:sysClr val="windowText" lastClr="000000"/>
              </a:solidFill>
            </a:rPr>
            <a:t>-80%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0.15136</cdr:x>
      <cdr:y>0.89681</cdr:y>
    </cdr:from>
    <cdr:to>
      <cdr:x>0.45038</cdr:x>
      <cdr:y>0.97308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1850836E-B74B-786E-2002-4B403233E32D}"/>
            </a:ext>
          </a:extLst>
        </cdr:cNvPr>
        <cdr:cNvSpPr txBox="1"/>
      </cdr:nvSpPr>
      <cdr:spPr>
        <a:xfrm xmlns:a="http://schemas.openxmlformats.org/drawingml/2006/main">
          <a:off x="472888" y="2126980"/>
          <a:ext cx="934196" cy="1808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 dirty="0">
              <a:effectLst/>
              <a:latin typeface="+mn-lt"/>
              <a:ea typeface="+mn-ea"/>
              <a:cs typeface="+mn-cs"/>
            </a:rPr>
            <a:t>Před optimalizací</a:t>
          </a:r>
          <a:endParaRPr lang="cs-CZ" dirty="0">
            <a:effectLst/>
          </a:endParaRPr>
        </a:p>
      </cdr:txBody>
    </cdr:sp>
  </cdr:relSizeAnchor>
  <cdr:relSizeAnchor xmlns:cdr="http://schemas.openxmlformats.org/drawingml/2006/chartDrawing">
    <cdr:from>
      <cdr:x>0.5762</cdr:x>
      <cdr:y>0.89562</cdr:y>
    </cdr:from>
    <cdr:to>
      <cdr:x>0.87522</cdr:x>
      <cdr:y>0.97189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:a16="http://schemas.microsoft.com/office/drawing/2014/main" id="{7E1C9AFD-6905-1A66-464B-3189B2C87FC9}"/>
            </a:ext>
          </a:extLst>
        </cdr:cNvPr>
        <cdr:cNvSpPr txBox="1"/>
      </cdr:nvSpPr>
      <cdr:spPr>
        <a:xfrm xmlns:a="http://schemas.openxmlformats.org/drawingml/2006/main">
          <a:off x="1800163" y="2124156"/>
          <a:ext cx="934196" cy="1808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>
              <a:effectLst/>
              <a:latin typeface="+mn-lt"/>
              <a:ea typeface="+mn-ea"/>
              <a:cs typeface="+mn-cs"/>
            </a:rPr>
            <a:t>Po optimalizaci</a:t>
          </a:r>
          <a:endParaRPr lang="cs-CZ">
            <a:effectLst/>
          </a:endParaRPr>
        </a:p>
      </cdr:txBody>
    </cdr:sp>
  </cdr:relSizeAnchor>
  <cdr:relSizeAnchor xmlns:cdr="http://schemas.openxmlformats.org/drawingml/2006/chartDrawing">
    <cdr:from>
      <cdr:x>0.70883</cdr:x>
      <cdr:y>0.46043</cdr:y>
    </cdr:from>
    <cdr:to>
      <cdr:x>0.76766</cdr:x>
      <cdr:y>0.64405</cdr:y>
    </cdr:to>
    <cdr:sp macro="" textlink="">
      <cdr:nvSpPr>
        <cdr:cNvPr id="4" name="Šipka: dolů 3">
          <a:extLst xmlns:a="http://schemas.openxmlformats.org/drawingml/2006/main">
            <a:ext uri="{FF2B5EF4-FFF2-40B4-BE49-F238E27FC236}">
              <a16:creationId xmlns:a16="http://schemas.microsoft.com/office/drawing/2014/main" id="{6EF0B231-947E-34DE-C4E5-C60167F8E8CD}"/>
            </a:ext>
          </a:extLst>
        </cdr:cNvPr>
        <cdr:cNvSpPr/>
      </cdr:nvSpPr>
      <cdr:spPr>
        <a:xfrm xmlns:a="http://schemas.openxmlformats.org/drawingml/2006/main">
          <a:off x="2214523" y="1092024"/>
          <a:ext cx="183797" cy="435496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3">
          <a:schemeClr val="accent4"/>
        </a:fillRef>
        <a:effectRef xmlns:a="http://schemas.openxmlformats.org/drawingml/2006/main" idx="2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  <cdr:relSizeAnchor xmlns:cdr="http://schemas.openxmlformats.org/drawingml/2006/chartDrawing">
    <cdr:from>
      <cdr:x>0.65657</cdr:x>
      <cdr:y>0.31969</cdr:y>
    </cdr:from>
    <cdr:to>
      <cdr:x>0.81991</cdr:x>
      <cdr:y>0.47734</cdr:y>
    </cdr:to>
    <cdr:sp macro="" textlink="">
      <cdr:nvSpPr>
        <cdr:cNvPr id="5" name="TextovéPole 4">
          <a:extLst xmlns:a="http://schemas.openxmlformats.org/drawingml/2006/main">
            <a:ext uri="{FF2B5EF4-FFF2-40B4-BE49-F238E27FC236}">
              <a16:creationId xmlns:a16="http://schemas.microsoft.com/office/drawing/2014/main" id="{9C26859F-2969-DC4C-0CF1-8E12A2E069DF}"/>
            </a:ext>
          </a:extLst>
        </cdr:cNvPr>
        <cdr:cNvSpPr txBox="1"/>
      </cdr:nvSpPr>
      <cdr:spPr>
        <a:xfrm xmlns:a="http://schemas.openxmlformats.org/drawingml/2006/main">
          <a:off x="2051268" y="758227"/>
          <a:ext cx="510307" cy="373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100" b="1" dirty="0">
              <a:solidFill>
                <a:sysClr val="windowText" lastClr="000000"/>
              </a:solidFill>
            </a:rPr>
            <a:t>-70%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0.21177</cdr:x>
      <cdr:y>0.88553</cdr:y>
    </cdr:from>
    <cdr:to>
      <cdr:x>0.62892</cdr:x>
      <cdr:y>0.97308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:a16="http://schemas.microsoft.com/office/drawing/2014/main" id="{1850836E-B74B-786E-2002-4B403233E32D}"/>
            </a:ext>
          </a:extLst>
        </cdr:cNvPr>
        <cdr:cNvSpPr txBox="1"/>
      </cdr:nvSpPr>
      <cdr:spPr>
        <a:xfrm xmlns:a="http://schemas.openxmlformats.org/drawingml/2006/main">
          <a:off x="696852" y="2305806"/>
          <a:ext cx="1372676" cy="2279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 dirty="0">
              <a:effectLst/>
              <a:latin typeface="+mn-lt"/>
              <a:ea typeface="+mn-ea"/>
              <a:cs typeface="+mn-cs"/>
            </a:rPr>
            <a:t>Před optimalizací</a:t>
          </a:r>
          <a:endParaRPr lang="cs-CZ" dirty="0">
            <a:effectLst/>
          </a:endParaRPr>
        </a:p>
      </cdr:txBody>
    </cdr:sp>
  </cdr:relSizeAnchor>
  <cdr:relSizeAnchor xmlns:cdr="http://schemas.openxmlformats.org/drawingml/2006/chartDrawing">
    <cdr:from>
      <cdr:x>0.61245</cdr:x>
      <cdr:y>0.88553</cdr:y>
    </cdr:from>
    <cdr:to>
      <cdr:x>0.9672</cdr:x>
      <cdr:y>0.97189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:a16="http://schemas.microsoft.com/office/drawing/2014/main" id="{7E1C9AFD-6905-1A66-464B-3189B2C87FC9}"/>
            </a:ext>
          </a:extLst>
        </cdr:cNvPr>
        <cdr:cNvSpPr txBox="1"/>
      </cdr:nvSpPr>
      <cdr:spPr>
        <a:xfrm xmlns:a="http://schemas.openxmlformats.org/drawingml/2006/main">
          <a:off x="2015332" y="2305806"/>
          <a:ext cx="1167381" cy="2248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100" dirty="0">
              <a:effectLst/>
              <a:latin typeface="+mn-lt"/>
              <a:ea typeface="+mn-ea"/>
              <a:cs typeface="+mn-cs"/>
            </a:rPr>
            <a:t>Po optimalizaci</a:t>
          </a:r>
          <a:endParaRPr lang="cs-CZ" dirty="0">
            <a:effectLst/>
          </a:endParaRPr>
        </a:p>
      </cdr:txBody>
    </cdr:sp>
  </cdr:relSizeAnchor>
  <cdr:relSizeAnchor xmlns:cdr="http://schemas.openxmlformats.org/drawingml/2006/chartDrawing">
    <cdr:from>
      <cdr:x>0.34428</cdr:x>
      <cdr:y>0</cdr:y>
    </cdr:from>
    <cdr:to>
      <cdr:x>0.83726</cdr:x>
      <cdr:y>0.11319</cdr:y>
    </cdr:to>
    <cdr:sp macro="" textlink="">
      <cdr:nvSpPr>
        <cdr:cNvPr id="6" name="TextovéPole 5">
          <a:extLst xmlns:a="http://schemas.openxmlformats.org/drawingml/2006/main">
            <a:ext uri="{FF2B5EF4-FFF2-40B4-BE49-F238E27FC236}">
              <a16:creationId xmlns:a16="http://schemas.microsoft.com/office/drawing/2014/main" id="{1ACC1D81-AFA6-5BCA-1D08-C210D2E88B92}"/>
            </a:ext>
          </a:extLst>
        </cdr:cNvPr>
        <cdr:cNvSpPr txBox="1"/>
      </cdr:nvSpPr>
      <cdr:spPr>
        <a:xfrm xmlns:a="http://schemas.openxmlformats.org/drawingml/2006/main">
          <a:off x="1132915" y="0"/>
          <a:ext cx="1622216" cy="294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 dirty="0"/>
            <a:t>Porovnání nákladů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45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8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59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865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78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4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46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19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6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8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45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784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794" r:id="rId6"/>
    <p:sldLayoutId id="2147483790" r:id="rId7"/>
    <p:sldLayoutId id="2147483791" r:id="rId8"/>
    <p:sldLayoutId id="2147483792" r:id="rId9"/>
    <p:sldLayoutId id="2147483793" r:id="rId10"/>
    <p:sldLayoutId id="2147483795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F4EB5C-ED25-4675-8255-2F5B12CFF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14EC6E-A557-42A2-BCDC-3ABFFC5E5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5482C9-EB42-4BFE-95BF-7FD661F0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39E646-A625-4A26-86ED-BD90EDD329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DD60C94-0C9C-47B7-BE88-045235ACC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FCF7016-AC99-433F-B943-24C3736E0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457200"/>
            <a:ext cx="7579574" cy="6436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3737D1-A930-4E3E-9160-3CD4AEC72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1" y="453642"/>
            <a:ext cx="3615596" cy="64511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1CFF33-010E-4E26-A285-83B18298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707627"/>
            <a:ext cx="11293913" cy="64922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1A2C6B0F-B75A-5D2D-1766-514304602A56}"/>
              </a:ext>
            </a:extLst>
          </p:cNvPr>
          <p:cNvSpPr txBox="1">
            <a:spLocks noChangeArrowheads="1"/>
          </p:cNvSpPr>
          <p:nvPr/>
        </p:nvSpPr>
        <p:spPr>
          <a:xfrm>
            <a:off x="1321705" y="2346036"/>
            <a:ext cx="9678804" cy="11478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cs-CZ" altLang="cs-CZ" sz="4000" cap="none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OPTIMALIZACE VÝROBNÍHO PROCESU VE SPOLEČNOSTI MOTOR JIKOV FOSTRON A.S.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2487884-4F2E-3BF7-E2E6-7C63479CFF89}"/>
              </a:ext>
            </a:extLst>
          </p:cNvPr>
          <p:cNvSpPr txBox="1"/>
          <p:nvPr/>
        </p:nvSpPr>
        <p:spPr>
          <a:xfrm>
            <a:off x="2320795" y="1326223"/>
            <a:ext cx="7545387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cs-CZ" altLang="cs-CZ" sz="2000" dirty="0">
                <a:latin typeface="Tahoma" panose="020B0604030504040204" pitchFamily="34" charset="0"/>
                <a:cs typeface="Tahoma" panose="020B0604030504040204" pitchFamily="34" charset="0"/>
              </a:rPr>
              <a:t>Vysoká</a:t>
            </a:r>
            <a:r>
              <a:rPr lang="cs-CZ" altLang="cs-CZ" sz="2000" dirty="0">
                <a:latin typeface="Tahoma" panose="020B060403050404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 škola technická a ekonomická v Českých Budějovicích </a:t>
            </a:r>
            <a:endParaRPr lang="cs-CZ" altLang="cs-CZ" sz="2000" dirty="0">
              <a:latin typeface="Tahoma" panose="020B0604030504040204" pitchFamily="34" charset="0"/>
            </a:endParaRPr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04341A9B-17E8-553E-7517-A7671BC0FDCA}"/>
              </a:ext>
            </a:extLst>
          </p:cNvPr>
          <p:cNvSpPr txBox="1">
            <a:spLocks/>
          </p:cNvSpPr>
          <p:nvPr/>
        </p:nvSpPr>
        <p:spPr>
          <a:xfrm>
            <a:off x="2550188" y="4181902"/>
            <a:ext cx="7086600" cy="1387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None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Autor: Bc. Dominik Trůbl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Vedoucí práce: RNDr. Ivo </a:t>
            </a:r>
            <a:r>
              <a:rPr lang="cs-CZ" altLang="cs-CZ" sz="2000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Opršal</a:t>
            </a: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Ph.D.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Oponent práce: Ing. Ondřej </a:t>
            </a:r>
            <a:r>
              <a:rPr lang="cs-CZ" altLang="cs-CZ" sz="2000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Heppler</a:t>
            </a:r>
            <a:endParaRPr lang="cs-CZ" altLang="cs-CZ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České Budějovice, leden 2023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5B4586C-688F-7E3B-2F33-8499BABB2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634" y="4107232"/>
            <a:ext cx="1566808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5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8FB23-3D3F-D858-79E7-7F4E34A1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kritické cesty</a:t>
            </a:r>
            <a:endParaRPr lang="cs-CZ" sz="4000" cap="none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487A0C-CC52-7A4C-2826-E1E8E883AC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konkrétních kritických činností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Konstrukce vstřikovací formy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Tvorba obráběcích programů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Veškeré činnosti při výrobě tvarových vložek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Montáž vstřikovací formy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Konečná kontrola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230677C-1362-71DD-FFA0-2A51266B5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847" y="1347197"/>
            <a:ext cx="1710519" cy="1275472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AB30D40-586B-B355-41B8-BBEF65CA9B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366" y="1300595"/>
            <a:ext cx="1872393" cy="124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Obsah obrázku interiér&#10;&#10;Popis byl vytvořen automaticky">
            <a:extLst>
              <a:ext uri="{FF2B5EF4-FFF2-40B4-BE49-F238E27FC236}">
                <a16:creationId xmlns:a16="http://schemas.microsoft.com/office/drawing/2014/main" id="{84F6B564-9D72-7F53-3D0C-EB8BDB11A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437" y="1323324"/>
            <a:ext cx="1578493" cy="1275472"/>
          </a:xfrm>
          <a:prstGeom prst="rect">
            <a:avLst/>
          </a:prstGeom>
        </p:spPr>
      </p:pic>
      <p:pic>
        <p:nvPicPr>
          <p:cNvPr id="18" name="Obrázek 17" descr="Obsah obrázku čtverec&#10;&#10;Popis byl vytvořen automaticky">
            <a:extLst>
              <a:ext uri="{FF2B5EF4-FFF2-40B4-BE49-F238E27FC236}">
                <a16:creationId xmlns:a16="http://schemas.microsoft.com/office/drawing/2014/main" id="{A01AD950-E242-2C48-D9E7-FD3EF7F4F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846" y="2599934"/>
            <a:ext cx="1746460" cy="142047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CEB1918-219B-DDB2-DDF4-1A2999996D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360" y="2599934"/>
            <a:ext cx="1872393" cy="142047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2F472C4A-A995-DB9F-AB7A-E5A043862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0753" y="2599934"/>
            <a:ext cx="1596177" cy="142047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93623CE-B77D-B0E0-6F55-3307216766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9846" y="4020412"/>
            <a:ext cx="1708512" cy="122165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1E606035-8421-339B-29D7-A66B50D2CB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8359" y="4020412"/>
            <a:ext cx="1660465" cy="122165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6DE39E5D-D1B8-E6DA-3518-02E96E0EAC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18824" y="4008272"/>
            <a:ext cx="1808106" cy="125365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CF31A309-475C-5949-4612-F2FB11D206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1953" y="5242070"/>
            <a:ext cx="1734353" cy="124647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6D3AB57F-E588-909C-3AC5-8F22661C9C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0464" y="5242069"/>
            <a:ext cx="1696405" cy="1237771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88EFAE90-5104-6139-83BD-DA7807FC70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66869" y="5234893"/>
            <a:ext cx="1760062" cy="125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75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4655A3-ABD3-C17B-62EB-D35C07B3E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1" y="710372"/>
            <a:ext cx="11029616" cy="1008226"/>
          </a:xfrm>
        </p:spPr>
        <p:txBody>
          <a:bodyPr>
            <a:normAutofit/>
          </a:bodyPr>
          <a:lstStyle/>
          <a:p>
            <a:r>
              <a:rPr lang="cs-CZ" sz="40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Volba kritických činností pro optimalizaci</a:t>
            </a:r>
          </a:p>
        </p:txBody>
      </p:sp>
      <p:pic>
        <p:nvPicPr>
          <p:cNvPr id="11" name="Zástupný obsah 10" descr="Obsah obrázku interiér, dřevěné, staré, dřevo&#10;&#10;Popis byl vytvořen automaticky">
            <a:extLst>
              <a:ext uri="{FF2B5EF4-FFF2-40B4-BE49-F238E27FC236}">
                <a16:creationId xmlns:a16="http://schemas.microsoft.com/office/drawing/2014/main" id="{41E51078-95C0-AB45-B2CF-41EA7CB1F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55" y="2718629"/>
            <a:ext cx="2571751" cy="3429001"/>
          </a:xfr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2DE5A2A-C4E2-A1A9-57A8-5735D7381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56" y="2718628"/>
            <a:ext cx="2571750" cy="3429000"/>
          </a:xfrm>
          <a:prstGeom prst="rect">
            <a:avLst/>
          </a:prstGeom>
        </p:spPr>
      </p:pic>
      <p:pic>
        <p:nvPicPr>
          <p:cNvPr id="15" name="Obrázek 14" descr="Obsah obrázku text, interiér&#10;&#10;Popis byl vytvořen automaticky">
            <a:extLst>
              <a:ext uri="{FF2B5EF4-FFF2-40B4-BE49-F238E27FC236}">
                <a16:creationId xmlns:a16="http://schemas.microsoft.com/office/drawing/2014/main" id="{D5E3B37D-F1D4-DB99-CDD5-3F4F3FDE7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64" y="2718629"/>
            <a:ext cx="4215160" cy="3428999"/>
          </a:xfrm>
          <a:prstGeom prst="rect">
            <a:avLst/>
          </a:prstGeom>
        </p:spPr>
      </p:pic>
      <p:sp>
        <p:nvSpPr>
          <p:cNvPr id="16" name="Zástupný obsah 6">
            <a:extLst>
              <a:ext uri="{FF2B5EF4-FFF2-40B4-BE49-F238E27FC236}">
                <a16:creationId xmlns:a16="http://schemas.microsoft.com/office/drawing/2014/main" id="{33213CC4-7B60-4903-BFE5-CFB5FE14632F}"/>
              </a:ext>
            </a:extLst>
          </p:cNvPr>
          <p:cNvSpPr txBox="1">
            <a:spLocks/>
          </p:cNvSpPr>
          <p:nvPr/>
        </p:nvSpPr>
        <p:spPr>
          <a:xfrm>
            <a:off x="581194" y="1896810"/>
            <a:ext cx="11193464" cy="691646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Broušení obvodu tvarových vložek 				   Leštění tvarové části tvarové vložky	</a:t>
            </a:r>
          </a:p>
        </p:txBody>
      </p:sp>
    </p:spTree>
    <p:extLst>
      <p:ext uri="{BB962C8B-B14F-4D97-AF65-F5344CB8AC3E}">
        <p14:creationId xmlns:p14="http://schemas.microsoft.com/office/powerpoint/2010/main" val="1630056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8FB23-3D3F-D858-79E7-7F4E34A1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Návrhy opatření</a:t>
            </a:r>
            <a:endParaRPr lang="cs-CZ" sz="4000" cap="none" dirty="0">
              <a:solidFill>
                <a:schemeClr val="tx1"/>
              </a:solidFill>
            </a:endParaRPr>
          </a:p>
        </p:txBody>
      </p:sp>
      <p:sp>
        <p:nvSpPr>
          <p:cNvPr id="4" name="Zástupný obsah 4">
            <a:extLst>
              <a:ext uri="{FF2B5EF4-FFF2-40B4-BE49-F238E27FC236}">
                <a16:creationId xmlns:a16="http://schemas.microsoft.com/office/drawing/2014/main" id="{687F5EB7-795C-2141-0C71-DBE45D365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65578"/>
            <a:ext cx="6217340" cy="272684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Návrh opatření</a:t>
            </a:r>
          </a:p>
          <a:p>
            <a:r>
              <a:rPr lang="cs-CZ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Změna technologického postupu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Záměna technologické operace broušení obvodu tvarové vložky za frézování obvodu tvarové vložky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42C9546-97BE-850E-4B88-E6EA349A1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072" y="1570420"/>
            <a:ext cx="1872393" cy="1420478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BDACF0EF-64D0-A8C7-2F34-A41F7A2484C3}"/>
              </a:ext>
            </a:extLst>
          </p:cNvPr>
          <p:cNvSpPr/>
          <p:nvPr/>
        </p:nvSpPr>
        <p:spPr>
          <a:xfrm>
            <a:off x="7361670" y="2082921"/>
            <a:ext cx="792088" cy="357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D617FBB-1847-D185-2C28-DF0C3BF1A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963" y="1570420"/>
            <a:ext cx="3782877" cy="1543469"/>
          </a:xfrm>
          <a:prstGeom prst="rect">
            <a:avLst/>
          </a:prstGeom>
        </p:spPr>
      </p:pic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6BE19A8F-BEC6-A14B-7368-763C2C0DA3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849021"/>
              </p:ext>
            </p:extLst>
          </p:nvPr>
        </p:nvGraphicFramePr>
        <p:xfrm>
          <a:off x="698432" y="4663170"/>
          <a:ext cx="6769099" cy="1400175"/>
        </p:xfrm>
        <a:graphic>
          <a:graphicData uri="http://schemas.openxmlformats.org/drawingml/2006/table">
            <a:tbl>
              <a:tblPr/>
              <a:tblGrid>
                <a:gridCol w="1652550">
                  <a:extLst>
                    <a:ext uri="{9D8B030D-6E8A-4147-A177-3AD203B41FA5}">
                      <a16:colId xmlns:a16="http://schemas.microsoft.com/office/drawing/2014/main" val="106485826"/>
                    </a:ext>
                  </a:extLst>
                </a:gridCol>
                <a:gridCol w="1296616">
                  <a:extLst>
                    <a:ext uri="{9D8B030D-6E8A-4147-A177-3AD203B41FA5}">
                      <a16:colId xmlns:a16="http://schemas.microsoft.com/office/drawing/2014/main" val="2965468426"/>
                    </a:ext>
                  </a:extLst>
                </a:gridCol>
                <a:gridCol w="1360326">
                  <a:extLst>
                    <a:ext uri="{9D8B030D-6E8A-4147-A177-3AD203B41FA5}">
                      <a16:colId xmlns:a16="http://schemas.microsoft.com/office/drawing/2014/main" val="3808524865"/>
                    </a:ext>
                  </a:extLst>
                </a:gridCol>
                <a:gridCol w="1334602">
                  <a:extLst>
                    <a:ext uri="{9D8B030D-6E8A-4147-A177-3AD203B41FA5}">
                      <a16:colId xmlns:a16="http://schemas.microsoft.com/office/drawing/2014/main" val="664809003"/>
                    </a:ext>
                  </a:extLst>
                </a:gridCol>
                <a:gridCol w="1125005">
                  <a:extLst>
                    <a:ext uri="{9D8B030D-6E8A-4147-A177-3AD203B41FA5}">
                      <a16:colId xmlns:a16="http://schemas.microsoft.com/office/drawing/2014/main" val="3619103977"/>
                    </a:ext>
                  </a:extLst>
                </a:gridCol>
              </a:tblGrid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Komparace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Současný stav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Navrhovaný stav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Úspora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670586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Broušení obvodu [h]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Frézování obvodu [h]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Úspora času [h]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Úspora [%]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922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Tvarová vložka pevná 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0926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Tvarová vložka pevná 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24525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Tvarová vložka pohyblivá 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6327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Tvarová vložka pohyblivá 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11734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898081"/>
                  </a:ext>
                </a:extLst>
              </a:tr>
            </a:tbl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372DB6AE-7F26-47C8-56E6-AF84467EA9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881152"/>
              </p:ext>
            </p:extLst>
          </p:nvPr>
        </p:nvGraphicFramePr>
        <p:xfrm>
          <a:off x="8153758" y="3744112"/>
          <a:ext cx="3124200" cy="2726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85756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8FB23-3D3F-D858-79E7-7F4E34A1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858" y="882650"/>
            <a:ext cx="11029616" cy="777693"/>
          </a:xfrm>
        </p:spPr>
        <p:txBody>
          <a:bodyPr>
            <a:normAutofit/>
          </a:bodyPr>
          <a:lstStyle/>
          <a:p>
            <a:r>
              <a:rPr lang="cs-CZ" sz="4000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Návrhy opatření</a:t>
            </a:r>
            <a:endParaRPr lang="cs-CZ" sz="4000" cap="none" dirty="0">
              <a:solidFill>
                <a:schemeClr val="tx1"/>
              </a:solidFill>
            </a:endParaRP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BFC772DA-91D7-3E02-5FF8-2957B0A92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858" y="2091221"/>
            <a:ext cx="5210342" cy="23310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Návrh opatření</a:t>
            </a:r>
          </a:p>
          <a:p>
            <a:r>
              <a:rPr lang="cs-CZ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Pořízení multifunkční ultrazvukové leštičky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Odstranění časové, fyzicky náročné a monotónní práce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25A0A64-870F-9A65-D321-7FA568DA2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626" y="2785234"/>
            <a:ext cx="2495550" cy="942975"/>
          </a:xfrm>
          <a:prstGeom prst="rect">
            <a:avLst/>
          </a:prstGeom>
        </p:spPr>
      </p:pic>
      <p:sp>
        <p:nvSpPr>
          <p:cNvPr id="6" name="Šipka: doprava 5">
            <a:extLst>
              <a:ext uri="{FF2B5EF4-FFF2-40B4-BE49-F238E27FC236}">
                <a16:creationId xmlns:a16="http://schemas.microsoft.com/office/drawing/2014/main" id="{330B3249-67AC-E870-7C12-E89526EB711A}"/>
              </a:ext>
            </a:extLst>
          </p:cNvPr>
          <p:cNvSpPr/>
          <p:nvPr/>
        </p:nvSpPr>
        <p:spPr>
          <a:xfrm>
            <a:off x="8453455" y="3110135"/>
            <a:ext cx="792088" cy="3579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D41B67-2430-5AF1-C9DF-D6ABFE053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823" y="2605522"/>
            <a:ext cx="2495550" cy="16287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CCC773C-66AF-C730-B026-81A9EDD45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924" y="794656"/>
            <a:ext cx="2495550" cy="1680272"/>
          </a:xfrm>
          <a:prstGeom prst="rect">
            <a:avLst/>
          </a:prstGeom>
        </p:spPr>
      </p:pic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5331F24A-C92C-7E07-6B2A-07C91611F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184213"/>
              </p:ext>
            </p:extLst>
          </p:nvPr>
        </p:nvGraphicFramePr>
        <p:xfrm>
          <a:off x="710948" y="4734678"/>
          <a:ext cx="6769099" cy="1400175"/>
        </p:xfrm>
        <a:graphic>
          <a:graphicData uri="http://schemas.openxmlformats.org/drawingml/2006/table">
            <a:tbl>
              <a:tblPr/>
              <a:tblGrid>
                <a:gridCol w="1652550">
                  <a:extLst>
                    <a:ext uri="{9D8B030D-6E8A-4147-A177-3AD203B41FA5}">
                      <a16:colId xmlns:a16="http://schemas.microsoft.com/office/drawing/2014/main" val="2979562542"/>
                    </a:ext>
                  </a:extLst>
                </a:gridCol>
                <a:gridCol w="1296616">
                  <a:extLst>
                    <a:ext uri="{9D8B030D-6E8A-4147-A177-3AD203B41FA5}">
                      <a16:colId xmlns:a16="http://schemas.microsoft.com/office/drawing/2014/main" val="1405586171"/>
                    </a:ext>
                  </a:extLst>
                </a:gridCol>
                <a:gridCol w="1360176">
                  <a:extLst>
                    <a:ext uri="{9D8B030D-6E8A-4147-A177-3AD203B41FA5}">
                      <a16:colId xmlns:a16="http://schemas.microsoft.com/office/drawing/2014/main" val="746929177"/>
                    </a:ext>
                  </a:extLst>
                </a:gridCol>
                <a:gridCol w="1334752">
                  <a:extLst>
                    <a:ext uri="{9D8B030D-6E8A-4147-A177-3AD203B41FA5}">
                      <a16:colId xmlns:a16="http://schemas.microsoft.com/office/drawing/2014/main" val="3508553873"/>
                    </a:ext>
                  </a:extLst>
                </a:gridCol>
                <a:gridCol w="1125005">
                  <a:extLst>
                    <a:ext uri="{9D8B030D-6E8A-4147-A177-3AD203B41FA5}">
                      <a16:colId xmlns:a16="http://schemas.microsoft.com/office/drawing/2014/main" val="3844433511"/>
                    </a:ext>
                  </a:extLst>
                </a:gridCol>
              </a:tblGrid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Komparace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Současný stav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Navrhovaný stav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Úspora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306057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Ruční leštění [h]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Strojní leštění [h]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Úspora času [h]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Úspora [%]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5491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Tvarová vložka pevná 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7474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Tvarová vložka pevná 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1175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Tvarová vložka pohyblivá 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6230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Tvarová vložka pohyblivá 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26071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705462"/>
                  </a:ext>
                </a:extLst>
              </a:tr>
            </a:tbl>
          </a:graphicData>
        </a:graphic>
      </p:graphicFrame>
      <p:graphicFrame>
        <p:nvGraphicFramePr>
          <p:cNvPr id="10" name="Graf 9">
            <a:extLst>
              <a:ext uri="{FF2B5EF4-FFF2-40B4-BE49-F238E27FC236}">
                <a16:creationId xmlns:a16="http://schemas.microsoft.com/office/drawing/2014/main" id="{0DCC9F35-B6D5-E40A-8D9E-CCD3065F4B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217851"/>
              </p:ext>
            </p:extLst>
          </p:nvPr>
        </p:nvGraphicFramePr>
        <p:xfrm>
          <a:off x="8320176" y="4234297"/>
          <a:ext cx="3124200" cy="237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91863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8FB23-3D3F-D858-79E7-7F4E34A1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Zhodnocení navržených opatření</a:t>
            </a:r>
            <a:endParaRPr lang="cs-CZ" sz="4000" cap="none" dirty="0">
              <a:solidFill>
                <a:schemeClr val="tx1"/>
              </a:solidFill>
            </a:endParaRP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D9CEEDEB-D84A-7CDD-E636-1B0309D4D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556" y="1717991"/>
            <a:ext cx="11771221" cy="508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     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 optimalizací – 100 kalendářních dní				Po optimalizaci – 93,8 kalendářních dní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EE72AB-EBD2-77C3-D534-6C827D09D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8" y="2386927"/>
            <a:ext cx="6043380" cy="26468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20BF5A-AB32-D948-91E5-F9854DE80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03" y="2372107"/>
            <a:ext cx="5934075" cy="2676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691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BD93A09-D729-2D57-1FD7-03D377D4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Ekonomické zhodnocení</a:t>
            </a:r>
            <a:endParaRPr lang="cs-CZ" sz="4000" cap="none" dirty="0">
              <a:solidFill>
                <a:schemeClr val="tx1"/>
              </a:solidFill>
            </a:endParaRPr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0CDFAAD6-803C-6924-DB3B-DFEFD28DE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5893" y="2257594"/>
            <a:ext cx="6297512" cy="25877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Zhodnocení optimalizace pro konkrétní projekt výroby vstřikovací formy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Záměna technologické operace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Pořízení multifunkční ultrazvukové leštičky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CE682DA0-EF34-8BC8-507A-4344AF767C96}"/>
              </a:ext>
            </a:extLst>
          </p:cNvPr>
          <p:cNvSpPr txBox="1">
            <a:spLocks/>
          </p:cNvSpPr>
          <p:nvPr/>
        </p:nvSpPr>
        <p:spPr>
          <a:xfrm>
            <a:off x="575893" y="1555644"/>
            <a:ext cx="10018713" cy="1403901"/>
          </a:xfrm>
          <a:prstGeom prst="rect">
            <a:avLst/>
          </a:prstGeom>
        </p:spPr>
        <p:txBody>
          <a:bodyPr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B31339BA-AF1B-D2A9-301E-1642921DA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744617"/>
              </p:ext>
            </p:extLst>
          </p:nvPr>
        </p:nvGraphicFramePr>
        <p:xfrm>
          <a:off x="7889608" y="2324403"/>
          <a:ext cx="3213100" cy="1600200"/>
        </p:xfrm>
        <a:graphic>
          <a:graphicData uri="http://schemas.openxmlformats.org/drawingml/2006/table">
            <a:tbl>
              <a:tblPr/>
              <a:tblGrid>
                <a:gridCol w="2002228">
                  <a:extLst>
                    <a:ext uri="{9D8B030D-6E8A-4147-A177-3AD203B41FA5}">
                      <a16:colId xmlns:a16="http://schemas.microsoft.com/office/drawing/2014/main" val="1646045783"/>
                    </a:ext>
                  </a:extLst>
                </a:gridCol>
                <a:gridCol w="1210872">
                  <a:extLst>
                    <a:ext uri="{9D8B030D-6E8A-4147-A177-3AD203B41FA5}">
                      <a16:colId xmlns:a16="http://schemas.microsoft.com/office/drawing/2014/main" val="869712575"/>
                    </a:ext>
                  </a:extLst>
                </a:gridCol>
              </a:tblGrid>
              <a:tr h="20002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Ultrazvuková leštička TTP400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5759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Pořizovací cena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91 800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59251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Příkon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0523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s-E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Průměrná cena el. energie (2021)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4,98 Kč/kWh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14467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Náklady za 1 pracovní hodinu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0,60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64096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Náklady za 1 pracovní den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9,60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7941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Náklady za 1 rok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2 419,20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29254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Náklady celkem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94 219,20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09064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33630D23-60F5-368D-C447-ED81386980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512786"/>
              </p:ext>
            </p:extLst>
          </p:nvPr>
        </p:nvGraphicFramePr>
        <p:xfrm>
          <a:off x="704179" y="4889661"/>
          <a:ext cx="7912101" cy="990600"/>
        </p:xfrm>
        <a:graphic>
          <a:graphicData uri="http://schemas.openxmlformats.org/drawingml/2006/table">
            <a:tbl>
              <a:tblPr/>
              <a:tblGrid>
                <a:gridCol w="1059401">
                  <a:extLst>
                    <a:ext uri="{9D8B030D-6E8A-4147-A177-3AD203B41FA5}">
                      <a16:colId xmlns:a16="http://schemas.microsoft.com/office/drawing/2014/main" val="2709239577"/>
                    </a:ext>
                  </a:extLst>
                </a:gridCol>
                <a:gridCol w="916238">
                  <a:extLst>
                    <a:ext uri="{9D8B030D-6E8A-4147-A177-3AD203B41FA5}">
                      <a16:colId xmlns:a16="http://schemas.microsoft.com/office/drawing/2014/main" val="1972653980"/>
                    </a:ext>
                  </a:extLst>
                </a:gridCol>
                <a:gridCol w="801709">
                  <a:extLst>
                    <a:ext uri="{9D8B030D-6E8A-4147-A177-3AD203B41FA5}">
                      <a16:colId xmlns:a16="http://schemas.microsoft.com/office/drawing/2014/main" val="4150579443"/>
                    </a:ext>
                  </a:extLst>
                </a:gridCol>
                <a:gridCol w="1126210">
                  <a:extLst>
                    <a:ext uri="{9D8B030D-6E8A-4147-A177-3AD203B41FA5}">
                      <a16:colId xmlns:a16="http://schemas.microsoft.com/office/drawing/2014/main" val="182559232"/>
                    </a:ext>
                  </a:extLst>
                </a:gridCol>
                <a:gridCol w="858973">
                  <a:extLst>
                    <a:ext uri="{9D8B030D-6E8A-4147-A177-3AD203B41FA5}">
                      <a16:colId xmlns:a16="http://schemas.microsoft.com/office/drawing/2014/main" val="2983595376"/>
                    </a:ext>
                  </a:extLst>
                </a:gridCol>
                <a:gridCol w="992592">
                  <a:extLst>
                    <a:ext uri="{9D8B030D-6E8A-4147-A177-3AD203B41FA5}">
                      <a16:colId xmlns:a16="http://schemas.microsoft.com/office/drawing/2014/main" val="4032043351"/>
                    </a:ext>
                  </a:extLst>
                </a:gridCol>
                <a:gridCol w="1145298">
                  <a:extLst>
                    <a:ext uri="{9D8B030D-6E8A-4147-A177-3AD203B41FA5}">
                      <a16:colId xmlns:a16="http://schemas.microsoft.com/office/drawing/2014/main" val="1151475038"/>
                    </a:ext>
                  </a:extLst>
                </a:gridCol>
                <a:gridCol w="1011680">
                  <a:extLst>
                    <a:ext uri="{9D8B030D-6E8A-4147-A177-3AD203B41FA5}">
                      <a16:colId xmlns:a16="http://schemas.microsoft.com/office/drawing/2014/main" val="3973283201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 optimalizací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 optimalizaci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0585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Činnost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Náklady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Doba trvání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Činnost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Náklady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Doba trvání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Časová úspora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Finanční úspora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2461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Broušení obvodu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30 000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Frézování obvodu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6 000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24 000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91195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Ruční leštění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67 200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 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Strojní leštění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20 160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 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67,2 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-47 179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58836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97 200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 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26 160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36,8 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99,2 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-23 179 Kč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376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24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A15F46-FC79-F6C2-7513-24BCF1BF2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10372"/>
            <a:ext cx="11029616" cy="1008226"/>
          </a:xfrm>
        </p:spPr>
        <p:txBody>
          <a:bodyPr>
            <a:normAutofit/>
          </a:bodyPr>
          <a:lstStyle/>
          <a:p>
            <a:r>
              <a:rPr lang="cs-CZ" sz="40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Ekonomické zhodnocení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8AA490-CE6C-1E33-E273-61EE944D0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18598"/>
            <a:ext cx="6323191" cy="303230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Zhodnocení navržených opatření na celý objem výroby 2021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Navrhovaná opatření jsou lehce technologicky proveditelná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Finančně nenáročná v této ekonomicky nepředvídatelné době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83BE2C6-E61E-02AC-D273-BF5471A6E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313048"/>
              </p:ext>
            </p:extLst>
          </p:nvPr>
        </p:nvGraphicFramePr>
        <p:xfrm>
          <a:off x="1116693" y="4705127"/>
          <a:ext cx="5842000" cy="600075"/>
        </p:xfrm>
        <a:graphic>
          <a:graphicData uri="http://schemas.openxmlformats.org/drawingml/2006/table">
            <a:tbl>
              <a:tblPr/>
              <a:tblGrid>
                <a:gridCol w="1651000">
                  <a:extLst>
                    <a:ext uri="{9D8B030D-6E8A-4147-A177-3AD203B41FA5}">
                      <a16:colId xmlns:a16="http://schemas.microsoft.com/office/drawing/2014/main" val="409952875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1274992819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8691648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231977601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1409147506"/>
                    </a:ext>
                  </a:extLst>
                </a:gridCol>
              </a:tblGrid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Komparace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Současný stav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Navrhovaný stav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387927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Broušení obvodu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Ruční leštění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Frézování obvodu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Strojní leštění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6425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Objem výroby za rok 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764708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7E7BD31E-ECCA-720C-7052-DDC422CB53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924248"/>
              </p:ext>
            </p:extLst>
          </p:nvPr>
        </p:nvGraphicFramePr>
        <p:xfrm>
          <a:off x="81643" y="5397404"/>
          <a:ext cx="7912101" cy="1000125"/>
        </p:xfrm>
        <a:graphic>
          <a:graphicData uri="http://schemas.openxmlformats.org/drawingml/2006/table">
            <a:tbl>
              <a:tblPr/>
              <a:tblGrid>
                <a:gridCol w="1059401">
                  <a:extLst>
                    <a:ext uri="{9D8B030D-6E8A-4147-A177-3AD203B41FA5}">
                      <a16:colId xmlns:a16="http://schemas.microsoft.com/office/drawing/2014/main" val="2487541042"/>
                    </a:ext>
                  </a:extLst>
                </a:gridCol>
                <a:gridCol w="916238">
                  <a:extLst>
                    <a:ext uri="{9D8B030D-6E8A-4147-A177-3AD203B41FA5}">
                      <a16:colId xmlns:a16="http://schemas.microsoft.com/office/drawing/2014/main" val="2782913891"/>
                    </a:ext>
                  </a:extLst>
                </a:gridCol>
                <a:gridCol w="801709">
                  <a:extLst>
                    <a:ext uri="{9D8B030D-6E8A-4147-A177-3AD203B41FA5}">
                      <a16:colId xmlns:a16="http://schemas.microsoft.com/office/drawing/2014/main" val="1789057717"/>
                    </a:ext>
                  </a:extLst>
                </a:gridCol>
                <a:gridCol w="1126210">
                  <a:extLst>
                    <a:ext uri="{9D8B030D-6E8A-4147-A177-3AD203B41FA5}">
                      <a16:colId xmlns:a16="http://schemas.microsoft.com/office/drawing/2014/main" val="1510877987"/>
                    </a:ext>
                  </a:extLst>
                </a:gridCol>
                <a:gridCol w="858973">
                  <a:extLst>
                    <a:ext uri="{9D8B030D-6E8A-4147-A177-3AD203B41FA5}">
                      <a16:colId xmlns:a16="http://schemas.microsoft.com/office/drawing/2014/main" val="684962642"/>
                    </a:ext>
                  </a:extLst>
                </a:gridCol>
                <a:gridCol w="992592">
                  <a:extLst>
                    <a:ext uri="{9D8B030D-6E8A-4147-A177-3AD203B41FA5}">
                      <a16:colId xmlns:a16="http://schemas.microsoft.com/office/drawing/2014/main" val="2580278482"/>
                    </a:ext>
                  </a:extLst>
                </a:gridCol>
                <a:gridCol w="1145298">
                  <a:extLst>
                    <a:ext uri="{9D8B030D-6E8A-4147-A177-3AD203B41FA5}">
                      <a16:colId xmlns:a16="http://schemas.microsoft.com/office/drawing/2014/main" val="2956145387"/>
                    </a:ext>
                  </a:extLst>
                </a:gridCol>
                <a:gridCol w="1011680">
                  <a:extLst>
                    <a:ext uri="{9D8B030D-6E8A-4147-A177-3AD203B41FA5}">
                      <a16:colId xmlns:a16="http://schemas.microsoft.com/office/drawing/2014/main" val="3751630123"/>
                    </a:ext>
                  </a:extLst>
                </a:gridCol>
              </a:tblGrid>
              <a:tr h="20002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Před optimalizací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 optimalizaci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0934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Činnost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Náklady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Doba trvání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Činnost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Náklady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Doba trvání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Časová úspora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Finanční úspora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16433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Broušení obvodu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1 194 000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1592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Frézování obvodu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238 800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1274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955 200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367343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Ruční leštění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1 800 400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2572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Strojní leštění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540 400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772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1800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1 165 781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55972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2 994 400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4164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779 200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1090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3074 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2 120 981 Kč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047606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6CDA853A-5B6F-FD5C-9656-8CA92D595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581" y="1041378"/>
            <a:ext cx="3920516" cy="21528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44F895E7-A914-95AC-A599-6BE458695E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6818579"/>
              </p:ext>
            </p:extLst>
          </p:nvPr>
        </p:nvGraphicFramePr>
        <p:xfrm>
          <a:off x="8187654" y="3841822"/>
          <a:ext cx="3290632" cy="2603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37994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6F118D-544F-360D-7131-4DE8C984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801858"/>
            <a:ext cx="11029616" cy="737325"/>
          </a:xfrm>
        </p:spPr>
        <p:txBody>
          <a:bodyPr>
            <a:normAutofit/>
          </a:bodyPr>
          <a:lstStyle/>
          <a:p>
            <a:r>
              <a:rPr lang="cs-CZ" sz="40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Návrh opatření v praxi</a:t>
            </a:r>
          </a:p>
        </p:txBody>
      </p:sp>
      <p:pic>
        <p:nvPicPr>
          <p:cNvPr id="4" name="Zástupný obsah 6" descr="Obsah obrázku špinavé, mlynář&#10;&#10;Popis byl vytvořen automaticky">
            <a:extLst>
              <a:ext uri="{FF2B5EF4-FFF2-40B4-BE49-F238E27FC236}">
                <a16:creationId xmlns:a16="http://schemas.microsoft.com/office/drawing/2014/main" id="{C74967B2-4508-DE1C-F989-E2F958772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6184" y="2311766"/>
            <a:ext cx="5010248" cy="3758669"/>
          </a:xfrm>
        </p:spPr>
      </p:pic>
      <p:pic>
        <p:nvPicPr>
          <p:cNvPr id="5" name="Zástupný obsah 8" descr="Obsah obrázku špinavé, ozubené kolo&#10;&#10;Popis byl vytvořen automaticky">
            <a:extLst>
              <a:ext uri="{FF2B5EF4-FFF2-40B4-BE49-F238E27FC236}">
                <a16:creationId xmlns:a16="http://schemas.microsoft.com/office/drawing/2014/main" id="{E44E7443-5EF9-4242-A044-ADADBA7296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7225" y="2312421"/>
            <a:ext cx="5011561" cy="375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90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6EA331-786D-B8E0-3941-808ED70B3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11757"/>
            <a:ext cx="11029615" cy="36344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8193D5-2D06-8E5C-39F7-3571E46A9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2564"/>
            <a:ext cx="12192000" cy="86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5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EE142-3501-344E-FD7F-1DFB2C56D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Motivace a důvody k řešení daného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A32C8B-53EE-AB99-15D0-6B3CB6593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28010"/>
            <a:ext cx="9013382" cy="254635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Zvýšení efektivity výroby při minimálních nákladech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Využití získaných znalostí a aplikace na reálný výrobní proces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Zaměstnání v dané společnosti</a:t>
            </a:r>
          </a:p>
        </p:txBody>
      </p:sp>
    </p:spTree>
    <p:extLst>
      <p:ext uri="{BB962C8B-B14F-4D97-AF65-F5344CB8AC3E}">
        <p14:creationId xmlns:p14="http://schemas.microsoft.com/office/powerpoint/2010/main" val="547158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8FB23-3D3F-D858-79E7-7F4E34A1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dirty="0">
                <a:ln>
                  <a:noFill/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altLang="cs-CZ" sz="4000" cap="none" dirty="0">
                <a:ln>
                  <a:noFill/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íl práce</a:t>
            </a:r>
            <a:endParaRPr lang="cs-CZ" sz="4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E869D5-5359-35A4-2869-977E0879B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2600" b="1" i="0" dirty="0">
                <a:solidFill>
                  <a:srgbClr val="3A3A3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Cílem práce je analyzovat výrobní proces na základě metod síťové analýzy a navrhnout taková opatření, která povedou ke snížení celkové doby trvání projektu a větší efektivitě výroby. </a:t>
            </a:r>
            <a:r>
              <a:rPr lang="cs-CZ" sz="2600" b="0" i="0" dirty="0">
                <a:solidFill>
                  <a:srgbClr val="3A3A3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rámci řešení diplomové práce bude vytvořena komparace stávajících a nově navržených logistických toků výrobního procesu ve vybrané společnosti s ohledem na výrobní činnost a objem výroby.</a:t>
            </a:r>
            <a:endParaRPr lang="cs-CZ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3708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8FB23-3D3F-D858-79E7-7F4E34A1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cs-CZ" sz="4000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oužité metody</a:t>
            </a:r>
            <a:endParaRPr lang="cs-CZ" sz="4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0E5BCF4-BC1E-F467-2B93-53A736EBF1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Metoda pozorování</a:t>
            </a:r>
          </a:p>
          <a:p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Metoda dotazování</a:t>
            </a:r>
          </a:p>
          <a:p>
            <a:r>
              <a:rPr lang="cs-CZ" altLang="cs-CZ" sz="2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Metoda kritické cesty CPM</a:t>
            </a:r>
          </a:p>
          <a:p>
            <a:r>
              <a:rPr lang="cs-CZ" altLang="cs-CZ" sz="2000" b="1" dirty="0" err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Ganttův</a:t>
            </a:r>
            <a:r>
              <a:rPr lang="cs-CZ" altLang="cs-CZ" sz="2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diagram</a:t>
            </a:r>
          </a:p>
          <a:p>
            <a:r>
              <a:rPr lang="cs-CZ" altLang="cs-CZ" sz="2000" b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Microsoft Project</a:t>
            </a:r>
          </a:p>
          <a:p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Doba návratnosti investice</a:t>
            </a:r>
          </a:p>
          <a:p>
            <a:endParaRPr lang="cs-CZ" altLang="cs-CZ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6915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8FB23-3D3F-D858-79E7-7F4E34A1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</a:t>
            </a:r>
            <a:r>
              <a:rPr lang="cs-CZ" sz="4000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ředstavení společnosti</a:t>
            </a:r>
            <a:endParaRPr lang="cs-CZ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E869D5-5359-35A4-2869-977E0879B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90876"/>
            <a:ext cx="5638462" cy="4967124"/>
          </a:xfrm>
        </p:spPr>
        <p:txBody>
          <a:bodyPr>
            <a:normAutofit/>
          </a:bodyPr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q"/>
            </a:pPr>
            <a:endParaRPr lang="cs-CZ" altLang="cs-CZ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MOTOR JIKOV Fostron a.s.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Patří do </a:t>
            </a:r>
            <a:r>
              <a:rPr lang="cs-CZ" altLang="cs-CZ" sz="22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holdingu</a:t>
            </a: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MOTOR JIKOV GROUP a.s.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Tradice od roku 1899</a:t>
            </a:r>
          </a:p>
          <a:p>
            <a:endParaRPr lang="cs-CZ" altLang="cs-CZ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Zabývá se: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Vývojem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Konstrukcí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Výrobou vstřikovacích forem pro vstřikování slitin hliníku a zinku</a:t>
            </a:r>
          </a:p>
          <a:p>
            <a:endParaRPr lang="cs-CZ" altLang="cs-CZ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800" dirty="0"/>
          </a:p>
          <a:p>
            <a:pPr marL="0" indent="0">
              <a:buNone/>
            </a:pPr>
            <a:endParaRPr lang="cs-CZ" sz="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3874808-2173-83C5-FDB9-AD56A3334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8023" y="1410441"/>
            <a:ext cx="2854417" cy="186084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85B69E2-5D62-7647-5D75-894CC8A28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57" y="3586715"/>
            <a:ext cx="53911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3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0AEDC-19B4-1455-3AE7-6C2F21D3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6825"/>
            <a:ext cx="11029616" cy="693786"/>
          </a:xfrm>
        </p:spPr>
        <p:txBody>
          <a:bodyPr>
            <a:normAutofit/>
          </a:bodyPr>
          <a:lstStyle/>
          <a:p>
            <a:r>
              <a:rPr lang="cs-CZ" sz="40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Seznámení s konkrétním projektem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C61E016-AAD0-799A-7621-84E485292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215" y="1883324"/>
            <a:ext cx="2864922" cy="249232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1017705-20F0-BF5E-14B4-63120626E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10" y="1759350"/>
            <a:ext cx="3033180" cy="253262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74D65DE-1EA7-DBA4-E110-0DD8ED847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72" y="0"/>
            <a:ext cx="2204794" cy="197457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BE90E86-D46E-EFE6-47A4-EF6E1677E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903" y="4291972"/>
            <a:ext cx="3033181" cy="251169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4389800-2D22-B546-9369-44482DF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18" y="4597552"/>
            <a:ext cx="2805519" cy="2104139"/>
          </a:xfrm>
          <a:prstGeom prst="rect">
            <a:avLst/>
          </a:prstGeom>
        </p:spPr>
      </p:pic>
      <p:sp>
        <p:nvSpPr>
          <p:cNvPr id="25" name="Zástupný obsah 3">
            <a:extLst>
              <a:ext uri="{FF2B5EF4-FFF2-40B4-BE49-F238E27FC236}">
                <a16:creationId xmlns:a16="http://schemas.microsoft.com/office/drawing/2014/main" id="{A9DF2B8A-EA0B-C083-D7CF-7ECA6B97A10D}"/>
              </a:ext>
            </a:extLst>
          </p:cNvPr>
          <p:cNvSpPr txBox="1">
            <a:spLocks/>
          </p:cNvSpPr>
          <p:nvPr/>
        </p:nvSpPr>
        <p:spPr>
          <a:xfrm>
            <a:off x="581193" y="1883324"/>
            <a:ext cx="3632998" cy="3281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Výroba vstřikovací formy dle 3D modelu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Výrobek pro automobilový průmysl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Unašeč dveřních oken automobilu</a:t>
            </a:r>
          </a:p>
          <a:p>
            <a:endParaRPr lang="cs-CZ" altLang="cs-CZ" sz="20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Font typeface="Wingdings 2" panose="05020102010507070707" pitchFamily="18" charset="2"/>
              <a:buNone/>
            </a:pPr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934C444-2A4B-AEBD-1055-18EF37825D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053" y="4641186"/>
            <a:ext cx="2537455" cy="181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48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F8FB23-3D3F-D858-79E7-7F4E34A1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79" y="979010"/>
            <a:ext cx="10008973" cy="1017292"/>
          </a:xfrm>
        </p:spPr>
        <p:txBody>
          <a:bodyPr>
            <a:noAutofit/>
          </a:bodyPr>
          <a:lstStyle/>
          <a:p>
            <a:r>
              <a:rPr lang="cs-CZ" sz="4000" cap="non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současného procesu výroby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E869D5-5359-35A4-2869-977E0879B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279" y="2509527"/>
            <a:ext cx="7809112" cy="3671936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výrobního procesu konkrétního projektu výroby vstřikovací formy pro zjištění souvislostí a časových údajů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Zaměření na tvarově složité součásti vstřikovací formy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Časová náročnost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Vysoké nároky na jakost materiálu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Vysoké výrobní náklady</a:t>
            </a:r>
            <a:endParaRPr lang="cs-CZ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7DCF284-C4A0-ABD8-955E-888E9F44B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391" y="4457700"/>
            <a:ext cx="53340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31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CAE790-6E2E-3321-3B7C-280A031DE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Aplikace metody kritické cesty CPM</a:t>
            </a:r>
          </a:p>
        </p:txBody>
      </p:sp>
      <p:pic>
        <p:nvPicPr>
          <p:cNvPr id="4" name="Zástupný obsah 7">
            <a:extLst>
              <a:ext uri="{FF2B5EF4-FFF2-40B4-BE49-F238E27FC236}">
                <a16:creationId xmlns:a16="http://schemas.microsoft.com/office/drawing/2014/main" id="{35D15C81-768B-7CAF-E7DF-E43814FA59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05" y="1896809"/>
            <a:ext cx="6529379" cy="4596756"/>
          </a:xfrm>
          <a:prstGeom prst="rect">
            <a:avLst/>
          </a:prstGeom>
        </p:spPr>
      </p:pic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34FD9CC-6070-E8E6-5910-1F6583C358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1193" y="1896809"/>
            <a:ext cx="5194771" cy="430861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Základní nastavení programu Microsoft Project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Pracovní doba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Celozávodní dovolená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Svátky, směnnost</a:t>
            </a:r>
          </a:p>
          <a:p>
            <a:pPr marL="0" indent="0">
              <a:buNone/>
            </a:pP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Způsob plánování projektu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 data zahájení projektu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 data dokončení projektu</a:t>
            </a:r>
          </a:p>
        </p:txBody>
      </p:sp>
    </p:spTree>
    <p:extLst>
      <p:ext uri="{BB962C8B-B14F-4D97-AF65-F5344CB8AC3E}">
        <p14:creationId xmlns:p14="http://schemas.microsoft.com/office/powerpoint/2010/main" val="3024278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F8FB23-3D3F-D858-79E7-7F4E34A14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15617"/>
            <a:ext cx="11029616" cy="923467"/>
          </a:xfrm>
        </p:spPr>
        <p:txBody>
          <a:bodyPr>
            <a:normAutofit/>
          </a:bodyPr>
          <a:lstStyle/>
          <a:p>
            <a:r>
              <a:rPr lang="cs-CZ" sz="4000" cap="none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Zobrazení kritické cesty projektu</a:t>
            </a:r>
            <a:endParaRPr lang="cs-CZ" sz="4000" cap="none" dirty="0">
              <a:solidFill>
                <a:schemeClr val="tx1"/>
              </a:solidFill>
            </a:endParaRP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2287AA1-4EDC-9A51-60FE-571E2D274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74" y="1639084"/>
            <a:ext cx="7195682" cy="508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9693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Univers Condensed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Univers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2581</TotalTime>
  <Words>813</Words>
  <Application>Microsoft Office PowerPoint</Application>
  <PresentationFormat>Širokoúhlá obrazovka</PresentationFormat>
  <Paragraphs>252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Calibri</vt:lpstr>
      <vt:lpstr>Tahoma</vt:lpstr>
      <vt:lpstr>Univers</vt:lpstr>
      <vt:lpstr>Univers Condensed</vt:lpstr>
      <vt:lpstr>Wingdings</vt:lpstr>
      <vt:lpstr>Wingdings 2</vt:lpstr>
      <vt:lpstr>DividendVTI</vt:lpstr>
      <vt:lpstr>Prezentace aplikace PowerPoint</vt:lpstr>
      <vt:lpstr>Motivace a důvody k řešení daného tématu</vt:lpstr>
      <vt:lpstr>Cíl práce</vt:lpstr>
      <vt:lpstr>Použité metody</vt:lpstr>
      <vt:lpstr>Představení společnosti</vt:lpstr>
      <vt:lpstr>Seznámení s konkrétním projektem</vt:lpstr>
      <vt:lpstr>Analýza současného procesu výroby</vt:lpstr>
      <vt:lpstr>Aplikace metody kritické cesty CPM</vt:lpstr>
      <vt:lpstr>Zobrazení kritické cesty projektu</vt:lpstr>
      <vt:lpstr>Analýza kritické cesty</vt:lpstr>
      <vt:lpstr>Volba kritických činností pro optimalizaci</vt:lpstr>
      <vt:lpstr>Návrhy opatření</vt:lpstr>
      <vt:lpstr>Návrhy opatření</vt:lpstr>
      <vt:lpstr>Zhodnocení navržených opatření</vt:lpstr>
      <vt:lpstr>Ekonomické zhodnocení</vt:lpstr>
      <vt:lpstr>Ekonomické zhodnocení</vt:lpstr>
      <vt:lpstr>1. Návrh opatření v praxi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Haláčková Nela</dc:creator>
  <cp:lastModifiedBy>Dominik Trůbl</cp:lastModifiedBy>
  <cp:revision>8</cp:revision>
  <dcterms:created xsi:type="dcterms:W3CDTF">2022-05-27T14:58:33Z</dcterms:created>
  <dcterms:modified xsi:type="dcterms:W3CDTF">2023-01-20T21:35:43Z</dcterms:modified>
</cp:coreProperties>
</file>