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3" r:id="rId3"/>
    <p:sldId id="264" r:id="rId4"/>
    <p:sldId id="266" r:id="rId5"/>
    <p:sldId id="1417" r:id="rId6"/>
    <p:sldId id="1422" r:id="rId7"/>
    <p:sldId id="1424" r:id="rId8"/>
    <p:sldId id="1423" r:id="rId9"/>
    <p:sldId id="1427" r:id="rId10"/>
    <p:sldId id="1431" r:id="rId11"/>
    <p:sldId id="1432" r:id="rId12"/>
    <p:sldId id="1425" r:id="rId13"/>
    <p:sldId id="1433" r:id="rId14"/>
    <p:sldId id="1421" r:id="rId15"/>
    <p:sldId id="1428" r:id="rId16"/>
    <p:sldId id="1430" r:id="rId17"/>
    <p:sldId id="141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k Martin" initials="MM" lastIdx="1" clrIdx="0">
    <p:extLst>
      <p:ext uri="{19B8F6BF-5375-455C-9EA6-DF929625EA0E}">
        <p15:presenceInfo xmlns:p15="http://schemas.microsoft.com/office/powerpoint/2012/main" userId="S::martin.michek01@cez.cz::b5cd5e77-b8d3-4211-a1cf-d9ba8c2662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752"/>
    <a:srgbClr val="DADFE3"/>
    <a:srgbClr val="CBF0CB"/>
    <a:srgbClr val="63666A"/>
    <a:srgbClr val="FF9C3D"/>
    <a:srgbClr val="989EA3"/>
    <a:srgbClr val="F24F00"/>
    <a:srgbClr val="EEF1F3"/>
    <a:srgbClr val="FFFFFF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1A265E-7E14-4990-A028-71B14CEB4079}" v="11" dt="2023-01-17T06:20:02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769" autoAdjust="0"/>
  </p:normalViewPr>
  <p:slideViewPr>
    <p:cSldViewPr snapToGrid="0">
      <p:cViewPr varScale="1">
        <p:scale>
          <a:sx n="64" d="100"/>
          <a:sy n="64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k Martin" userId="b5cd5e77-b8d3-4211-a1cf-d9ba8c2662e5" providerId="ADAL" clId="{F81A265E-7E14-4990-A028-71B14CEB4079}"/>
    <pc:docChg chg="modSld">
      <pc:chgData name="Michek Martin" userId="b5cd5e77-b8d3-4211-a1cf-d9ba8c2662e5" providerId="ADAL" clId="{F81A265E-7E14-4990-A028-71B14CEB4079}" dt="2023-01-17T06:22:42.998" v="4" actId="20577"/>
      <pc:docMkLst>
        <pc:docMk/>
      </pc:docMkLst>
      <pc:sldChg chg="modNotesTx">
        <pc:chgData name="Michek Martin" userId="b5cd5e77-b8d3-4211-a1cf-d9ba8c2662e5" providerId="ADAL" clId="{F81A265E-7E14-4990-A028-71B14CEB4079}" dt="2023-01-17T06:22:42.998" v="4" actId="20577"/>
        <pc:sldMkLst>
          <pc:docMk/>
          <pc:sldMk cId="840338370" sldId="1421"/>
        </pc:sldMkLst>
      </pc:sldChg>
      <pc:sldChg chg="modNotesTx">
        <pc:chgData name="Michek Martin" userId="b5cd5e77-b8d3-4211-a1cf-d9ba8c2662e5" providerId="ADAL" clId="{F81A265E-7E14-4990-A028-71B14CEB4079}" dt="2023-01-17T06:22:09.632" v="1" actId="20577"/>
        <pc:sldMkLst>
          <pc:docMk/>
          <pc:sldMk cId="1227342176" sldId="1428"/>
        </pc:sldMkLst>
      </pc:sldChg>
    </pc:docChg>
  </pc:docChgLst>
  <pc:docChgLst>
    <pc:chgData name="Michek Martin" userId="b5cd5e77-b8d3-4211-a1cf-d9ba8c2662e5" providerId="ADAL" clId="{30094C50-29E3-4EF1-A41A-A384B50FF93F}"/>
    <pc:docChg chg="undo custSel modSld">
      <pc:chgData name="Michek Martin" userId="b5cd5e77-b8d3-4211-a1cf-d9ba8c2662e5" providerId="ADAL" clId="{30094C50-29E3-4EF1-A41A-A384B50FF93F}" dt="2023-01-10T07:03:46.718" v="237" actId="14861"/>
      <pc:docMkLst>
        <pc:docMk/>
      </pc:docMkLst>
      <pc:sldChg chg="modSp mod">
        <pc:chgData name="Michek Martin" userId="b5cd5e77-b8d3-4211-a1cf-d9ba8c2662e5" providerId="ADAL" clId="{30094C50-29E3-4EF1-A41A-A384B50FF93F}" dt="2023-01-10T06:52:13.338" v="115" actId="14861"/>
        <pc:sldMkLst>
          <pc:docMk/>
          <pc:sldMk cId="388258912" sldId="263"/>
        </pc:sldMkLst>
        <pc:picChg chg="mod">
          <ac:chgData name="Michek Martin" userId="b5cd5e77-b8d3-4211-a1cf-d9ba8c2662e5" providerId="ADAL" clId="{30094C50-29E3-4EF1-A41A-A384B50FF93F}" dt="2023-01-10T06:52:13.338" v="115" actId="14861"/>
          <ac:picMkLst>
            <pc:docMk/>
            <pc:sldMk cId="388258912" sldId="263"/>
            <ac:picMk id="6" creationId="{BD67E9F6-26B5-4E15-ABA2-33EF0B45FE8E}"/>
          </ac:picMkLst>
        </pc:picChg>
      </pc:sldChg>
      <pc:sldChg chg="modSp mod">
        <pc:chgData name="Michek Martin" userId="b5cd5e77-b8d3-4211-a1cf-d9ba8c2662e5" providerId="ADAL" clId="{30094C50-29E3-4EF1-A41A-A384B50FF93F}" dt="2023-01-10T06:52:25.039" v="116" actId="14861"/>
        <pc:sldMkLst>
          <pc:docMk/>
          <pc:sldMk cId="3340738777" sldId="264"/>
        </pc:sldMkLst>
        <pc:picChg chg="mod">
          <ac:chgData name="Michek Martin" userId="b5cd5e77-b8d3-4211-a1cf-d9ba8c2662e5" providerId="ADAL" clId="{30094C50-29E3-4EF1-A41A-A384B50FF93F}" dt="2023-01-10T06:52:25.039" v="116" actId="14861"/>
          <ac:picMkLst>
            <pc:docMk/>
            <pc:sldMk cId="3340738777" sldId="264"/>
            <ac:picMk id="6" creationId="{813DF446-1333-4E09-8666-A9536DF1D337}"/>
          </ac:picMkLst>
        </pc:picChg>
      </pc:sldChg>
      <pc:sldChg chg="modSp mod">
        <pc:chgData name="Michek Martin" userId="b5cd5e77-b8d3-4211-a1cf-d9ba8c2662e5" providerId="ADAL" clId="{30094C50-29E3-4EF1-A41A-A384B50FF93F}" dt="2023-01-10T06:52:37.271" v="117" actId="14861"/>
        <pc:sldMkLst>
          <pc:docMk/>
          <pc:sldMk cId="330851695" sldId="266"/>
        </pc:sldMkLst>
        <pc:picChg chg="mod">
          <ac:chgData name="Michek Martin" userId="b5cd5e77-b8d3-4211-a1cf-d9ba8c2662e5" providerId="ADAL" clId="{30094C50-29E3-4EF1-A41A-A384B50FF93F}" dt="2023-01-10T06:52:37.271" v="117" actId="14861"/>
          <ac:picMkLst>
            <pc:docMk/>
            <pc:sldMk cId="330851695" sldId="266"/>
            <ac:picMk id="5" creationId="{0FC5A4AF-62FC-4A1A-9062-563388CB4F7C}"/>
          </ac:picMkLst>
        </pc:picChg>
      </pc:sldChg>
      <pc:sldChg chg="modSp">
        <pc:chgData name="Michek Martin" userId="b5cd5e77-b8d3-4211-a1cf-d9ba8c2662e5" providerId="ADAL" clId="{30094C50-29E3-4EF1-A41A-A384B50FF93F}" dt="2023-01-10T06:58:27.381" v="168" actId="207"/>
        <pc:sldMkLst>
          <pc:docMk/>
          <pc:sldMk cId="2894957410" sldId="1417"/>
        </pc:sldMkLst>
        <pc:graphicFrameChg chg="mod">
          <ac:chgData name="Michek Martin" userId="b5cd5e77-b8d3-4211-a1cf-d9ba8c2662e5" providerId="ADAL" clId="{30094C50-29E3-4EF1-A41A-A384B50FF93F}" dt="2023-01-10T06:58:27.381" v="168" actId="207"/>
          <ac:graphicFrameMkLst>
            <pc:docMk/>
            <pc:sldMk cId="2894957410" sldId="1417"/>
            <ac:graphicFrameMk id="7" creationId="{9EE16386-0954-453C-A5E2-3A47F2DC1CBB}"/>
          </ac:graphicFrameMkLst>
        </pc:graphicFrameChg>
        <pc:graphicFrameChg chg="mod">
          <ac:chgData name="Michek Martin" userId="b5cd5e77-b8d3-4211-a1cf-d9ba8c2662e5" providerId="ADAL" clId="{30094C50-29E3-4EF1-A41A-A384B50FF93F}" dt="2023-01-10T06:58:25.156" v="167" actId="207"/>
          <ac:graphicFrameMkLst>
            <pc:docMk/>
            <pc:sldMk cId="2894957410" sldId="1417"/>
            <ac:graphicFrameMk id="8" creationId="{3E9C6A0B-18F2-4152-9BAE-7574F3CFBB67}"/>
          </ac:graphicFrameMkLst>
        </pc:graphicFrameChg>
      </pc:sldChg>
      <pc:sldChg chg="modSp mod">
        <pc:chgData name="Michek Martin" userId="b5cd5e77-b8d3-4211-a1cf-d9ba8c2662e5" providerId="ADAL" clId="{30094C50-29E3-4EF1-A41A-A384B50FF93F}" dt="2023-01-10T06:59:22.772" v="178" actId="14861"/>
        <pc:sldMkLst>
          <pc:docMk/>
          <pc:sldMk cId="840338370" sldId="1421"/>
        </pc:sldMkLst>
        <pc:spChg chg="mod">
          <ac:chgData name="Michek Martin" userId="b5cd5e77-b8d3-4211-a1cf-d9ba8c2662e5" providerId="ADAL" clId="{30094C50-29E3-4EF1-A41A-A384B50FF93F}" dt="2023-01-10T06:59:22.772" v="178" actId="14861"/>
          <ac:spMkLst>
            <pc:docMk/>
            <pc:sldMk cId="840338370" sldId="1421"/>
            <ac:spMk id="8" creationId="{9D481AA0-C65B-43D3-8C5E-1C4C666BD0BE}"/>
          </ac:spMkLst>
        </pc:spChg>
        <pc:spChg chg="mod">
          <ac:chgData name="Michek Martin" userId="b5cd5e77-b8d3-4211-a1cf-d9ba8c2662e5" providerId="ADAL" clId="{30094C50-29E3-4EF1-A41A-A384B50FF93F}" dt="2023-01-10T06:59:17.464" v="177" actId="14861"/>
          <ac:spMkLst>
            <pc:docMk/>
            <pc:sldMk cId="840338370" sldId="1421"/>
            <ac:spMk id="9" creationId="{4681F6C6-AFAA-4E6D-B7BD-81D060E5E12B}"/>
          </ac:spMkLst>
        </pc:spChg>
        <pc:graphicFrameChg chg="mod">
          <ac:chgData name="Michek Martin" userId="b5cd5e77-b8d3-4211-a1cf-d9ba8c2662e5" providerId="ADAL" clId="{30094C50-29E3-4EF1-A41A-A384B50FF93F}" dt="2023-01-10T06:58:41.379" v="170" actId="207"/>
          <ac:graphicFrameMkLst>
            <pc:docMk/>
            <pc:sldMk cId="840338370" sldId="1421"/>
            <ac:graphicFrameMk id="4" creationId="{942987C4-4ED3-4B2B-BB80-92F017254153}"/>
          </ac:graphicFrameMkLst>
        </pc:graphicFrameChg>
        <pc:graphicFrameChg chg="mod">
          <ac:chgData name="Michek Martin" userId="b5cd5e77-b8d3-4211-a1cf-d9ba8c2662e5" providerId="ADAL" clId="{30094C50-29E3-4EF1-A41A-A384B50FF93F}" dt="2023-01-10T06:58:46.411" v="173" actId="207"/>
          <ac:graphicFrameMkLst>
            <pc:docMk/>
            <pc:sldMk cId="840338370" sldId="1421"/>
            <ac:graphicFrameMk id="5" creationId="{629167D5-E4FD-4346-90D4-503CA613BA57}"/>
          </ac:graphicFrameMkLst>
        </pc:graphicFrameChg>
      </pc:sldChg>
      <pc:sldChg chg="modSp">
        <pc:chgData name="Michek Martin" userId="b5cd5e77-b8d3-4211-a1cf-d9ba8c2662e5" providerId="ADAL" clId="{30094C50-29E3-4EF1-A41A-A384B50FF93F}" dt="2023-01-10T06:58:15.510" v="164" actId="207"/>
        <pc:sldMkLst>
          <pc:docMk/>
          <pc:sldMk cId="2284824692" sldId="1422"/>
        </pc:sldMkLst>
        <pc:graphicFrameChg chg="mod">
          <ac:chgData name="Michek Martin" userId="b5cd5e77-b8d3-4211-a1cf-d9ba8c2662e5" providerId="ADAL" clId="{30094C50-29E3-4EF1-A41A-A384B50FF93F}" dt="2023-01-10T06:58:15.510" v="164" actId="207"/>
          <ac:graphicFrameMkLst>
            <pc:docMk/>
            <pc:sldMk cId="2284824692" sldId="1422"/>
            <ac:graphicFrameMk id="7" creationId="{7BA9921E-B57C-4CB2-BA98-481CCF5AE413}"/>
          </ac:graphicFrameMkLst>
        </pc:graphicFrameChg>
      </pc:sldChg>
      <pc:sldChg chg="modSp mod">
        <pc:chgData name="Michek Martin" userId="b5cd5e77-b8d3-4211-a1cf-d9ba8c2662e5" providerId="ADAL" clId="{30094C50-29E3-4EF1-A41A-A384B50FF93F}" dt="2023-01-10T07:03:46.718" v="237" actId="14861"/>
        <pc:sldMkLst>
          <pc:docMk/>
          <pc:sldMk cId="1239999409" sldId="1423"/>
        </pc:sldMkLst>
        <pc:spChg chg="mod">
          <ac:chgData name="Michek Martin" userId="b5cd5e77-b8d3-4211-a1cf-d9ba8c2662e5" providerId="ADAL" clId="{30094C50-29E3-4EF1-A41A-A384B50FF93F}" dt="2023-01-10T06:53:16.001" v="134" actId="207"/>
          <ac:spMkLst>
            <pc:docMk/>
            <pc:sldMk cId="1239999409" sldId="1423"/>
            <ac:spMk id="16" creationId="{9EE2BEA5-9915-40CA-BEFA-40C879C0D40E}"/>
          </ac:spMkLst>
        </pc:spChg>
        <pc:spChg chg="mod">
          <ac:chgData name="Michek Martin" userId="b5cd5e77-b8d3-4211-a1cf-d9ba8c2662e5" providerId="ADAL" clId="{30094C50-29E3-4EF1-A41A-A384B50FF93F}" dt="2023-01-10T06:53:19.770" v="135" actId="108"/>
          <ac:spMkLst>
            <pc:docMk/>
            <pc:sldMk cId="1239999409" sldId="1423"/>
            <ac:spMk id="17" creationId="{E5D70D8D-191A-4572-B790-33EFBEA4CDA6}"/>
          </ac:spMkLst>
        </pc:spChg>
        <pc:graphicFrameChg chg="mod">
          <ac:chgData name="Michek Martin" userId="b5cd5e77-b8d3-4211-a1cf-d9ba8c2662e5" providerId="ADAL" clId="{30094C50-29E3-4EF1-A41A-A384B50FF93F}" dt="2023-01-10T07:03:46.718" v="237" actId="14861"/>
          <ac:graphicFrameMkLst>
            <pc:docMk/>
            <pc:sldMk cId="1239999409" sldId="1423"/>
            <ac:graphicFrameMk id="15" creationId="{F361B173-5340-47D5-831A-1AE6CE793B69}"/>
          </ac:graphicFrameMkLst>
        </pc:graphicFrameChg>
      </pc:sldChg>
      <pc:sldChg chg="modSp mod">
        <pc:chgData name="Michek Martin" userId="b5cd5e77-b8d3-4211-a1cf-d9ba8c2662e5" providerId="ADAL" clId="{30094C50-29E3-4EF1-A41A-A384B50FF93F}" dt="2023-01-10T07:02:41.551" v="233" actId="403"/>
        <pc:sldMkLst>
          <pc:docMk/>
          <pc:sldMk cId="1227342176" sldId="1428"/>
        </pc:sldMkLst>
        <pc:spChg chg="mod">
          <ac:chgData name="Michek Martin" userId="b5cd5e77-b8d3-4211-a1cf-d9ba8c2662e5" providerId="ADAL" clId="{30094C50-29E3-4EF1-A41A-A384B50FF93F}" dt="2023-01-10T07:01:08.510" v="228" actId="14861"/>
          <ac:spMkLst>
            <pc:docMk/>
            <pc:sldMk cId="1227342176" sldId="1428"/>
            <ac:spMk id="12" creationId="{34E4A487-34CD-485C-A9CA-BD510F6D3949}"/>
          </ac:spMkLst>
        </pc:spChg>
        <pc:spChg chg="mod">
          <ac:chgData name="Michek Martin" userId="b5cd5e77-b8d3-4211-a1cf-d9ba8c2662e5" providerId="ADAL" clId="{30094C50-29E3-4EF1-A41A-A384B50FF93F}" dt="2023-01-10T07:02:10.923" v="229" actId="108"/>
          <ac:spMkLst>
            <pc:docMk/>
            <pc:sldMk cId="1227342176" sldId="1428"/>
            <ac:spMk id="13" creationId="{55A120F3-15AA-4013-8672-B04F7084A6D0}"/>
          </ac:spMkLst>
        </pc:spChg>
        <pc:graphicFrameChg chg="mod">
          <ac:chgData name="Michek Martin" userId="b5cd5e77-b8d3-4211-a1cf-d9ba8c2662e5" providerId="ADAL" clId="{30094C50-29E3-4EF1-A41A-A384B50FF93F}" dt="2023-01-10T07:02:41.551" v="233" actId="403"/>
          <ac:graphicFrameMkLst>
            <pc:docMk/>
            <pc:sldMk cId="1227342176" sldId="1428"/>
            <ac:graphicFrameMk id="7" creationId="{46196239-FA0F-45AC-B7C9-9832875040F4}"/>
          </ac:graphicFrameMkLst>
        </pc:graphicFrameChg>
      </pc:sldChg>
      <pc:sldChg chg="modSp mod">
        <pc:chgData name="Michek Martin" userId="b5cd5e77-b8d3-4211-a1cf-d9ba8c2662e5" providerId="ADAL" clId="{30094C50-29E3-4EF1-A41A-A384B50FF93F}" dt="2023-01-10T07:03:05.881" v="234" actId="207"/>
        <pc:sldMkLst>
          <pc:docMk/>
          <pc:sldMk cId="2700899070" sldId="1430"/>
        </pc:sldMkLst>
        <pc:spChg chg="mod">
          <ac:chgData name="Michek Martin" userId="b5cd5e77-b8d3-4211-a1cf-d9ba8c2662e5" providerId="ADAL" clId="{30094C50-29E3-4EF1-A41A-A384B50FF93F}" dt="2023-01-10T07:03:05.881" v="234" actId="207"/>
          <ac:spMkLst>
            <pc:docMk/>
            <pc:sldMk cId="2700899070" sldId="1430"/>
            <ac:spMk id="9" creationId="{7D51AB39-89E2-47B2-9EB7-AD3A0687A1DC}"/>
          </ac:spMkLst>
        </pc:spChg>
      </pc:sldChg>
      <pc:sldChg chg="modSp mod">
        <pc:chgData name="Michek Martin" userId="b5cd5e77-b8d3-4211-a1cf-d9ba8c2662e5" providerId="ADAL" clId="{30094C50-29E3-4EF1-A41A-A384B50FF93F}" dt="2023-01-10T06:57:31.378" v="154" actId="207"/>
        <pc:sldMkLst>
          <pc:docMk/>
          <pc:sldMk cId="2512550366" sldId="1432"/>
        </pc:sldMkLst>
        <pc:spChg chg="mod">
          <ac:chgData name="Michek Martin" userId="b5cd5e77-b8d3-4211-a1cf-d9ba8c2662e5" providerId="ADAL" clId="{30094C50-29E3-4EF1-A41A-A384B50FF93F}" dt="2023-01-10T06:57:02.801" v="151" actId="14100"/>
          <ac:spMkLst>
            <pc:docMk/>
            <pc:sldMk cId="2512550366" sldId="1432"/>
            <ac:spMk id="7" creationId="{0CAEDEDB-D03F-40E6-98DF-0AEBD54CB239}"/>
          </ac:spMkLst>
        </pc:spChg>
        <pc:spChg chg="mod">
          <ac:chgData name="Michek Martin" userId="b5cd5e77-b8d3-4211-a1cf-d9ba8c2662e5" providerId="ADAL" clId="{30094C50-29E3-4EF1-A41A-A384B50FF93F}" dt="2023-01-10T06:56:19.151" v="146" actId="14100"/>
          <ac:spMkLst>
            <pc:docMk/>
            <pc:sldMk cId="2512550366" sldId="1432"/>
            <ac:spMk id="8" creationId="{E1467BAA-BBF6-4937-A57D-E0AE0D656F12}"/>
          </ac:spMkLst>
        </pc:spChg>
        <pc:graphicFrameChg chg="mod">
          <ac:chgData name="Michek Martin" userId="b5cd5e77-b8d3-4211-a1cf-d9ba8c2662e5" providerId="ADAL" clId="{30094C50-29E3-4EF1-A41A-A384B50FF93F}" dt="2023-01-10T06:57:31.378" v="154" actId="207"/>
          <ac:graphicFrameMkLst>
            <pc:docMk/>
            <pc:sldMk cId="2512550366" sldId="1432"/>
            <ac:graphicFrameMk id="5" creationId="{7EF6F494-F90B-4713-88BB-B389C9CC6D7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chekmar2\Downloads\Se&#353;it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cezdata-my.sharepoint.com/personal/martin_michek01_cez_cz/Documents/Plocha/SKL/DP/Vzdalenost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2000" dirty="0">
                <a:solidFill>
                  <a:schemeClr val="tx1"/>
                </a:solidFill>
              </a:rPr>
              <a:t>Porovnání najetých</a:t>
            </a:r>
            <a:r>
              <a:rPr lang="cs-CZ" sz="2000" baseline="0" dirty="0">
                <a:solidFill>
                  <a:schemeClr val="tx1"/>
                </a:solidFill>
              </a:rPr>
              <a:t> vzdáleností [km]</a:t>
            </a:r>
            <a:endParaRPr lang="cs-CZ" sz="2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Souhrn!$B$1</c:f>
              <c:strCache>
                <c:ptCount val="1"/>
                <c:pt idx="0">
                  <c:v>Před optimalizací</c:v>
                </c:pt>
              </c:strCache>
            </c:strRef>
          </c:tx>
          <c:spPr>
            <a:solidFill>
              <a:srgbClr val="63666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Souhrn!$A$2:$A$4</c:f>
              <c:strCache>
                <c:ptCount val="3"/>
                <c:pt idx="0">
                  <c:v>Linka 1</c:v>
                </c:pt>
                <c:pt idx="1">
                  <c:v>Linka 2</c:v>
                </c:pt>
                <c:pt idx="2">
                  <c:v>Linka 3</c:v>
                </c:pt>
              </c:strCache>
            </c:strRef>
          </c:cat>
          <c:val>
            <c:numRef>
              <c:f>Souhrn!$B$2:$B$4</c:f>
              <c:numCache>
                <c:formatCode>0.0</c:formatCode>
                <c:ptCount val="3"/>
                <c:pt idx="0">
                  <c:v>70.8</c:v>
                </c:pt>
                <c:pt idx="1">
                  <c:v>54.3</c:v>
                </c:pt>
                <c:pt idx="2">
                  <c:v>72.7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F5-402D-918D-FB18AE3BA6D0}"/>
            </c:ext>
          </c:extLst>
        </c:ser>
        <c:ser>
          <c:idx val="1"/>
          <c:order val="1"/>
          <c:tx>
            <c:strRef>
              <c:f>Souhrn!$C$1</c:f>
              <c:strCache>
                <c:ptCount val="1"/>
                <c:pt idx="0">
                  <c:v>Po optimalizaci</c:v>
                </c:pt>
              </c:strCache>
            </c:strRef>
          </c:tx>
          <c:spPr>
            <a:solidFill>
              <a:srgbClr val="00C75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Souhrn!$A$2:$A$4</c:f>
              <c:strCache>
                <c:ptCount val="3"/>
                <c:pt idx="0">
                  <c:v>Linka 1</c:v>
                </c:pt>
                <c:pt idx="1">
                  <c:v>Linka 2</c:v>
                </c:pt>
                <c:pt idx="2">
                  <c:v>Linka 3</c:v>
                </c:pt>
              </c:strCache>
            </c:strRef>
          </c:cat>
          <c:val>
            <c:numRef>
              <c:f>Souhrn!$C$2:$C$4</c:f>
              <c:numCache>
                <c:formatCode>0.0</c:formatCode>
                <c:ptCount val="3"/>
                <c:pt idx="0">
                  <c:v>66.2</c:v>
                </c:pt>
                <c:pt idx="1">
                  <c:v>50.9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F5-402D-918D-FB18AE3BA6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752476000"/>
        <c:axId val="752479280"/>
      </c:barChart>
      <c:catAx>
        <c:axId val="75247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2479280"/>
        <c:crosses val="autoZero"/>
        <c:auto val="1"/>
        <c:lblAlgn val="ctr"/>
        <c:lblOffset val="100"/>
        <c:noMultiLvlLbl val="0"/>
      </c:catAx>
      <c:valAx>
        <c:axId val="7524792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75247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2000" dirty="0">
                <a:solidFill>
                  <a:schemeClr val="tx1"/>
                </a:solidFill>
              </a:rPr>
              <a:t>Porovnání času stráveného při rozvozu [min]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Souhrn!$B$10</c:f>
              <c:strCache>
                <c:ptCount val="1"/>
                <c:pt idx="0">
                  <c:v>Před optimalizací</c:v>
                </c:pt>
              </c:strCache>
            </c:strRef>
          </c:tx>
          <c:spPr>
            <a:solidFill>
              <a:srgbClr val="63666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Souhrn!$A$11:$A$13</c:f>
              <c:strCache>
                <c:ptCount val="3"/>
                <c:pt idx="0">
                  <c:v>Linka 1</c:v>
                </c:pt>
                <c:pt idx="1">
                  <c:v>Linka 2</c:v>
                </c:pt>
                <c:pt idx="2">
                  <c:v>Linka 3</c:v>
                </c:pt>
              </c:strCache>
            </c:strRef>
          </c:cat>
          <c:val>
            <c:numRef>
              <c:f>Souhrn!$B$11:$B$13</c:f>
              <c:numCache>
                <c:formatCode>0.0</c:formatCode>
                <c:ptCount val="3"/>
                <c:pt idx="0">
                  <c:v>125</c:v>
                </c:pt>
                <c:pt idx="1">
                  <c:v>120</c:v>
                </c:pt>
                <c:pt idx="2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67-43F4-ABDB-E0AB836DFB88}"/>
            </c:ext>
          </c:extLst>
        </c:ser>
        <c:ser>
          <c:idx val="1"/>
          <c:order val="1"/>
          <c:tx>
            <c:strRef>
              <c:f>Souhrn!$C$10</c:f>
              <c:strCache>
                <c:ptCount val="1"/>
                <c:pt idx="0">
                  <c:v>Po optimalizaci</c:v>
                </c:pt>
              </c:strCache>
            </c:strRef>
          </c:tx>
          <c:spPr>
            <a:solidFill>
              <a:srgbClr val="00C75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Souhrn!$A$11:$A$13</c:f>
              <c:strCache>
                <c:ptCount val="3"/>
                <c:pt idx="0">
                  <c:v>Linka 1</c:v>
                </c:pt>
                <c:pt idx="1">
                  <c:v>Linka 2</c:v>
                </c:pt>
                <c:pt idx="2">
                  <c:v>Linka 3</c:v>
                </c:pt>
              </c:strCache>
            </c:strRef>
          </c:cat>
          <c:val>
            <c:numRef>
              <c:f>Souhrn!$C$11:$C$13</c:f>
              <c:numCache>
                <c:formatCode>0.0</c:formatCode>
                <c:ptCount val="3"/>
                <c:pt idx="0">
                  <c:v>116.87853107344633</c:v>
                </c:pt>
                <c:pt idx="1">
                  <c:v>112.48618784530387</c:v>
                </c:pt>
                <c:pt idx="2">
                  <c:v>115.5433287482806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67-43F4-ABDB-E0AB836DFB8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942188040"/>
        <c:axId val="942185744"/>
      </c:barChart>
      <c:catAx>
        <c:axId val="942188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185744"/>
        <c:crosses val="autoZero"/>
        <c:auto val="1"/>
        <c:lblAlgn val="ctr"/>
        <c:lblOffset val="100"/>
        <c:noMultiLvlLbl val="0"/>
      </c:catAx>
      <c:valAx>
        <c:axId val="942185744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942188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2000" dirty="0">
                <a:solidFill>
                  <a:schemeClr val="tx1"/>
                </a:solidFill>
              </a:rPr>
              <a:t>Porovnání nákladů</a:t>
            </a:r>
            <a:r>
              <a:rPr lang="cs-CZ" sz="2000" baseline="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na</a:t>
            </a:r>
            <a:r>
              <a:rPr lang="cs-CZ" sz="2000" baseline="0" dirty="0">
                <a:solidFill>
                  <a:schemeClr val="tx1"/>
                </a:solidFill>
              </a:rPr>
              <a:t> pohonné hmoty a mzdu zaměstnanců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rok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19334901820427527"/>
          <c:y val="4.528433945756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Souhrn!$A$21</c:f>
              <c:strCache>
                <c:ptCount val="1"/>
                <c:pt idx="0">
                  <c:v>Celkové náklady/rok [Kč]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66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4C-4216-AEFE-113CD88EC2A4}"/>
              </c:ext>
            </c:extLst>
          </c:dPt>
          <c:dPt>
            <c:idx val="1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4C-4216-AEFE-113CD88EC2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Souhrn!$B$18:$C$18</c:f>
              <c:strCache>
                <c:ptCount val="2"/>
                <c:pt idx="0">
                  <c:v>Před optimalizací</c:v>
                </c:pt>
                <c:pt idx="1">
                  <c:v>Po optimalizaci</c:v>
                </c:pt>
              </c:strCache>
            </c:strRef>
          </c:cat>
          <c:val>
            <c:numRef>
              <c:f>Souhrn!$B$21:$C$21</c:f>
              <c:numCache>
                <c:formatCode>#\ ##0\ "Kč"</c:formatCode>
                <c:ptCount val="2"/>
                <c:pt idx="0">
                  <c:v>285598.33333333337</c:v>
                </c:pt>
                <c:pt idx="1">
                  <c:v>270004.1865279295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4C-4216-AEFE-113CD88EC2A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942202800"/>
        <c:axId val="942197880"/>
      </c:barChart>
      <c:catAx>
        <c:axId val="942202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197880"/>
        <c:crosses val="autoZero"/>
        <c:auto val="1"/>
        <c:lblAlgn val="ctr"/>
        <c:lblOffset val="100"/>
        <c:noMultiLvlLbl val="0"/>
      </c:catAx>
      <c:valAx>
        <c:axId val="942197880"/>
        <c:scaling>
          <c:orientation val="minMax"/>
          <c:min val="0"/>
        </c:scaling>
        <c:delete val="0"/>
        <c:axPos val="b"/>
        <c:numFmt formatCode="#\ ##0\ &quot;Kč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20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800" dirty="0">
                <a:solidFill>
                  <a:schemeClr val="tx1"/>
                </a:solidFill>
              </a:rPr>
              <a:t>Porovnání</a:t>
            </a:r>
            <a:r>
              <a:rPr lang="cs-CZ" sz="1800" baseline="0" dirty="0">
                <a:solidFill>
                  <a:schemeClr val="tx1"/>
                </a:solidFill>
              </a:rPr>
              <a:t> navržených variant a aktuálního stavu</a:t>
            </a:r>
            <a:endParaRPr lang="cs-CZ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8274728623291273"/>
          <c:y val="1.60776036449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List3!$B$21</c:f>
              <c:strCache>
                <c:ptCount val="1"/>
                <c:pt idx="0">
                  <c:v>Keificient využití ložné plochy [%]</c:v>
                </c:pt>
              </c:strCache>
            </c:strRef>
          </c:tx>
          <c:spPr>
            <a:solidFill>
              <a:srgbClr val="989EA3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989EA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054-41F0-A38B-E5FB1E17C75B}"/>
              </c:ext>
            </c:extLst>
          </c:dPt>
          <c:dPt>
            <c:idx val="4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54-41F0-A38B-E5FB1E17C75B}"/>
              </c:ext>
            </c:extLst>
          </c:dPt>
          <c:dLbls>
            <c:dLbl>
              <c:idx val="4"/>
              <c:layout>
                <c:manualLayout>
                  <c:x val="-2.829065986368935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54-41F0-A38B-E5FB1E17C7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List3!$A$22:$A$26</c:f>
              <c:strCache>
                <c:ptCount val="5"/>
                <c:pt idx="0">
                  <c:v>Aktuální stav</c:v>
                </c:pt>
                <c:pt idx="1">
                  <c:v>Varianta 1</c:v>
                </c:pt>
                <c:pt idx="2">
                  <c:v>Varianta 2</c:v>
                </c:pt>
                <c:pt idx="3">
                  <c:v>Varianta 3</c:v>
                </c:pt>
                <c:pt idx="4">
                  <c:v>Varianta 4</c:v>
                </c:pt>
              </c:strCache>
            </c:strRef>
          </c:cat>
          <c:val>
            <c:numRef>
              <c:f>List3!$B$22:$B$26</c:f>
              <c:numCache>
                <c:formatCode>General</c:formatCode>
                <c:ptCount val="5"/>
                <c:pt idx="0">
                  <c:v>62.1</c:v>
                </c:pt>
                <c:pt idx="1">
                  <c:v>61.6</c:v>
                </c:pt>
                <c:pt idx="2">
                  <c:v>67.3</c:v>
                </c:pt>
                <c:pt idx="3">
                  <c:v>80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4-41F0-A38B-E5FB1E17C75B}"/>
            </c:ext>
          </c:extLst>
        </c:ser>
        <c:ser>
          <c:idx val="1"/>
          <c:order val="1"/>
          <c:tx>
            <c:strRef>
              <c:f>List3!$C$21</c:f>
              <c:strCache>
                <c:ptCount val="1"/>
                <c:pt idx="0">
                  <c:v>Počet obědů [ks]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054-41F0-A38B-E5FB1E17C75B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054-41F0-A38B-E5FB1E17C7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List3!$A$22:$A$26</c:f>
              <c:strCache>
                <c:ptCount val="5"/>
                <c:pt idx="0">
                  <c:v>Aktuální stav</c:v>
                </c:pt>
                <c:pt idx="1">
                  <c:v>Varianta 1</c:v>
                </c:pt>
                <c:pt idx="2">
                  <c:v>Varianta 2</c:v>
                </c:pt>
                <c:pt idx="3">
                  <c:v>Varianta 3</c:v>
                </c:pt>
                <c:pt idx="4">
                  <c:v>Varianta 4</c:v>
                </c:pt>
              </c:strCache>
            </c:strRef>
          </c:cat>
          <c:val>
            <c:numRef>
              <c:f>List3!$C$22:$C$26</c:f>
              <c:numCache>
                <c:formatCode>General</c:formatCode>
                <c:ptCount val="5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20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4-41F0-A38B-E5FB1E17C75B}"/>
            </c:ext>
          </c:extLst>
        </c:ser>
        <c:ser>
          <c:idx val="2"/>
          <c:order val="2"/>
          <c:tx>
            <c:strRef>
              <c:f>List3!$D$21</c:f>
              <c:strCache>
                <c:ptCount val="1"/>
                <c:pt idx="0">
                  <c:v>Počet polévek [ks]</c:v>
                </c:pt>
              </c:strCache>
            </c:strRef>
          </c:tx>
          <c:spPr>
            <a:solidFill>
              <a:srgbClr val="EEF1F3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EEF1F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054-41F0-A38B-E5FB1E17C75B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054-41F0-A38B-E5FB1E17C7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List3!$A$22:$A$26</c:f>
              <c:strCache>
                <c:ptCount val="5"/>
                <c:pt idx="0">
                  <c:v>Aktuální stav</c:v>
                </c:pt>
                <c:pt idx="1">
                  <c:v>Varianta 1</c:v>
                </c:pt>
                <c:pt idx="2">
                  <c:v>Varianta 2</c:v>
                </c:pt>
                <c:pt idx="3">
                  <c:v>Varianta 3</c:v>
                </c:pt>
                <c:pt idx="4">
                  <c:v>Varianta 4</c:v>
                </c:pt>
              </c:strCache>
            </c:strRef>
          </c:cat>
          <c:val>
            <c:numRef>
              <c:f>List3!$D$22:$D$26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4-41F0-A38B-E5FB1E17C75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978608888"/>
        <c:axId val="978606920"/>
      </c:barChart>
      <c:catAx>
        <c:axId val="978608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8606920"/>
        <c:crosses val="autoZero"/>
        <c:auto val="1"/>
        <c:lblAlgn val="ctr"/>
        <c:lblOffset val="100"/>
        <c:noMultiLvlLbl val="0"/>
      </c:catAx>
      <c:valAx>
        <c:axId val="978606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8608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800" b="1" i="0" baseline="0" dirty="0">
                <a:solidFill>
                  <a:schemeClr val="tx1"/>
                </a:solidFill>
                <a:effectLst/>
              </a:rPr>
              <a:t>Porovnání navržených variant a aktuálního stavu</a:t>
            </a:r>
            <a:endParaRPr lang="cs-CZ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'porovnání zaplnění auta'!$Q$8</c:f>
              <c:strCache>
                <c:ptCount val="1"/>
                <c:pt idx="0">
                  <c:v>Počet termoboxů [ks]</c:v>
                </c:pt>
              </c:strCache>
            </c:strRef>
          </c:tx>
          <c:spPr>
            <a:solidFill>
              <a:srgbClr val="DADFE3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1F5-41CE-A102-E99A99794E84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1F5-41CE-A102-E99A99794E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'porovnání zaplnění auta'!$R$7:$X$7</c:f>
              <c:strCache>
                <c:ptCount val="7"/>
                <c:pt idx="0">
                  <c:v>1. Návrh</c:v>
                </c:pt>
                <c:pt idx="1">
                  <c:v>Aktuální stav</c:v>
                </c:pt>
                <c:pt idx="2">
                  <c:v>2. Návrh</c:v>
                </c:pt>
                <c:pt idx="3">
                  <c:v>4. Návrh</c:v>
                </c:pt>
                <c:pt idx="4">
                  <c:v>6. Návrh</c:v>
                </c:pt>
                <c:pt idx="5">
                  <c:v>3. Návrh</c:v>
                </c:pt>
                <c:pt idx="6">
                  <c:v>5. Návrh</c:v>
                </c:pt>
              </c:strCache>
            </c:strRef>
          </c:cat>
          <c:val>
            <c:numRef>
              <c:f>'porovnání zaplnění auta'!$R$8:$X$8</c:f>
              <c:numCache>
                <c:formatCode>General</c:formatCode>
                <c:ptCount val="7"/>
                <c:pt idx="0">
                  <c:v>9</c:v>
                </c:pt>
                <c:pt idx="1">
                  <c:v>10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  <c:pt idx="5">
                  <c:v>11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5-41CE-A102-E99A99794E84}"/>
            </c:ext>
          </c:extLst>
        </c:ser>
        <c:ser>
          <c:idx val="1"/>
          <c:order val="1"/>
          <c:tx>
            <c:strRef>
              <c:f>'porovnání zaplnění auta'!$Q$9</c:f>
              <c:strCache>
                <c:ptCount val="1"/>
                <c:pt idx="0">
                  <c:v>Koeficient zaplnění [%]</c:v>
                </c:pt>
              </c:strCache>
            </c:strRef>
          </c:tx>
          <c:spPr>
            <a:solidFill>
              <a:srgbClr val="63666A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F5-41CE-A102-E99A99794E84}"/>
              </c:ext>
            </c:extLst>
          </c:dPt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1F5-41CE-A102-E99A99794E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'porovnání zaplnění auta'!$R$7:$X$7</c:f>
              <c:strCache>
                <c:ptCount val="7"/>
                <c:pt idx="0">
                  <c:v>1. Návrh</c:v>
                </c:pt>
                <c:pt idx="1">
                  <c:v>Aktuální stav</c:v>
                </c:pt>
                <c:pt idx="2">
                  <c:v>2. Návrh</c:v>
                </c:pt>
                <c:pt idx="3">
                  <c:v>4. Návrh</c:v>
                </c:pt>
                <c:pt idx="4">
                  <c:v>6. Návrh</c:v>
                </c:pt>
                <c:pt idx="5">
                  <c:v>3. Návrh</c:v>
                </c:pt>
                <c:pt idx="6">
                  <c:v>5. Návrh</c:v>
                </c:pt>
              </c:strCache>
            </c:strRef>
          </c:cat>
          <c:val>
            <c:numRef>
              <c:f>'porovnání zaplnění auta'!$R$9:$X$9</c:f>
              <c:numCache>
                <c:formatCode>General</c:formatCode>
                <c:ptCount val="7"/>
                <c:pt idx="0">
                  <c:v>65.569999999999993</c:v>
                </c:pt>
                <c:pt idx="1">
                  <c:v>72.900000000000006</c:v>
                </c:pt>
                <c:pt idx="2">
                  <c:v>72.900000000000006</c:v>
                </c:pt>
                <c:pt idx="3">
                  <c:v>77.95</c:v>
                </c:pt>
                <c:pt idx="4">
                  <c:v>77.95</c:v>
                </c:pt>
                <c:pt idx="5">
                  <c:v>80.14</c:v>
                </c:pt>
                <c:pt idx="6">
                  <c:v>90.77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5-41CE-A102-E99A99794E8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77688576"/>
        <c:axId val="977687920"/>
      </c:barChart>
      <c:catAx>
        <c:axId val="977688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7687920"/>
        <c:crosses val="autoZero"/>
        <c:auto val="1"/>
        <c:lblAlgn val="ctr"/>
        <c:lblOffset val="100"/>
        <c:noMultiLvlLbl val="0"/>
      </c:catAx>
      <c:valAx>
        <c:axId val="97768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768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>
                <a:solidFill>
                  <a:schemeClr val="tx1"/>
                </a:solidFill>
              </a:rPr>
              <a:t>Čas strávený administrací za týden [h]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List9!$B$18</c:f>
              <c:strCache>
                <c:ptCount val="1"/>
                <c:pt idx="0">
                  <c:v>Čas strávený administrací za týden</c:v>
                </c:pt>
              </c:strCache>
            </c:strRef>
          </c:tx>
          <c:spPr>
            <a:solidFill>
              <a:srgbClr val="CC33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66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873-4D5B-816D-E75B6A690AA2}"/>
              </c:ext>
            </c:extLst>
          </c:dPt>
          <c:dPt>
            <c:idx val="1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8F-4A02-8B7C-4857B21A92BD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F8F-4A02-8B7C-4857B21A92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List9!$A$19:$A$20</c:f>
              <c:strCache>
                <c:ptCount val="2"/>
                <c:pt idx="0">
                  <c:v>Před optimalizací</c:v>
                </c:pt>
                <c:pt idx="1">
                  <c:v>Po optimalizaci</c:v>
                </c:pt>
              </c:strCache>
            </c:strRef>
          </c:cat>
          <c:val>
            <c:numRef>
              <c:f>List9!$B$19:$B$20</c:f>
              <c:numCache>
                <c:formatCode>0.00</c:formatCode>
                <c:ptCount val="2"/>
                <c:pt idx="0">
                  <c:v>14.166666666666666</c:v>
                </c:pt>
                <c:pt idx="1">
                  <c:v>6.6111111111111116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8F-4A02-8B7C-4857B21A92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6664104"/>
        <c:axId val="1826658856"/>
      </c:barChart>
      <c:catAx>
        <c:axId val="1826664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6658856"/>
        <c:crosses val="autoZero"/>
        <c:auto val="1"/>
        <c:lblAlgn val="ctr"/>
        <c:lblOffset val="100"/>
        <c:noMultiLvlLbl val="0"/>
      </c:catAx>
      <c:valAx>
        <c:axId val="1826658856"/>
        <c:scaling>
          <c:orientation val="minMax"/>
        </c:scaling>
        <c:delete val="0"/>
        <c:axPos val="b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66641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solidFill>
                  <a:schemeClr val="tx1"/>
                </a:solidFill>
              </a:rPr>
              <a:t>Celkové náklady</a:t>
            </a:r>
            <a:r>
              <a:rPr lang="cs-CZ" baseline="0" dirty="0">
                <a:solidFill>
                  <a:schemeClr val="tx1"/>
                </a:solidFill>
              </a:rPr>
              <a:t> na mzdy při administraci</a:t>
            </a:r>
            <a:r>
              <a:rPr lang="cs-CZ" dirty="0">
                <a:solidFill>
                  <a:schemeClr val="tx1"/>
                </a:solidFill>
              </a:rPr>
              <a:t>/</a:t>
            </a:r>
            <a:r>
              <a:rPr lang="cs-CZ" baseline="0" dirty="0">
                <a:solidFill>
                  <a:schemeClr val="tx1"/>
                </a:solidFill>
              </a:rPr>
              <a:t>rok 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Kč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c:rich>
      </c:tx>
      <c:layout>
        <c:manualLayout>
          <c:xMode val="edge"/>
          <c:yMode val="edge"/>
          <c:x val="0.161991851851851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6247594050743651E-2"/>
          <c:y val="0.19486111111111112"/>
          <c:w val="0.86486351706036746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Souhrn!$A$39</c:f>
              <c:strCache>
                <c:ptCount val="1"/>
                <c:pt idx="0">
                  <c:v>Roční náklady [Kč]</c:v>
                </c:pt>
              </c:strCache>
            </c:strRef>
          </c:tx>
          <c:spPr>
            <a:solidFill>
              <a:srgbClr val="CC33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66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071-45EE-98C8-A15CF08C372E}"/>
              </c:ext>
            </c:extLst>
          </c:dPt>
          <c:dPt>
            <c:idx val="1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F6-4445-81AB-BACF973738E5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5F6-4445-81AB-BACF973738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Souhrn!$B$36:$C$36</c:f>
              <c:strCache>
                <c:ptCount val="2"/>
                <c:pt idx="0">
                  <c:v>Před optimalizací</c:v>
                </c:pt>
                <c:pt idx="1">
                  <c:v>Po optimalizaci</c:v>
                </c:pt>
              </c:strCache>
            </c:strRef>
          </c:cat>
          <c:val>
            <c:numRef>
              <c:f>Souhrn!$B$39:$C$39</c:f>
              <c:numCache>
                <c:formatCode>#\ ##0\ "Kč"</c:formatCode>
                <c:ptCount val="2"/>
                <c:pt idx="0">
                  <c:v>70832.5</c:v>
                </c:pt>
                <c:pt idx="1">
                  <c:v>33050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F6-4445-81AB-BACF973738E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942239864"/>
        <c:axId val="942237240"/>
      </c:barChart>
      <c:catAx>
        <c:axId val="942239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237240"/>
        <c:crosses val="autoZero"/>
        <c:auto val="1"/>
        <c:lblAlgn val="ctr"/>
        <c:lblOffset val="100"/>
        <c:noMultiLvlLbl val="0"/>
      </c:catAx>
      <c:valAx>
        <c:axId val="942237240"/>
        <c:scaling>
          <c:orientation val="minMax"/>
        </c:scaling>
        <c:delete val="0"/>
        <c:axPos val="b"/>
        <c:numFmt formatCode="#\ ##0\ &quot;Kč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42239864"/>
        <c:crosses val="autoZero"/>
        <c:crossBetween val="between"/>
        <c:majorUnit val="25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solidFill>
                  <a:schemeClr val="tx1"/>
                </a:solidFill>
              </a:rPr>
              <a:t>Analyzované roční náklady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Souhrn!$A$67</c:f>
              <c:strCache>
                <c:ptCount val="1"/>
                <c:pt idx="0">
                  <c:v>Roční náklady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666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EA-4D06-B090-54231A621FC3}"/>
              </c:ext>
            </c:extLst>
          </c:dPt>
          <c:dPt>
            <c:idx val="1"/>
            <c:invertIfNegative val="0"/>
            <c:bubble3D val="0"/>
            <c:spPr>
              <a:solidFill>
                <a:srgbClr val="00C7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3EA-4D06-B090-54231A621FC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3EA-4D06-B090-54231A621F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Souhrn!$B$66:$C$66</c:f>
              <c:strCache>
                <c:ptCount val="2"/>
                <c:pt idx="0">
                  <c:v>Před optimalizací</c:v>
                </c:pt>
                <c:pt idx="1">
                  <c:v>Po optimalizaci</c:v>
                </c:pt>
              </c:strCache>
            </c:strRef>
          </c:cat>
          <c:val>
            <c:numRef>
              <c:f>Souhrn!$B$67:$C$67</c:f>
              <c:numCache>
                <c:formatCode>#\ ##0\ "Kč"</c:formatCode>
                <c:ptCount val="2"/>
                <c:pt idx="0">
                  <c:v>356430.83333333337</c:v>
                </c:pt>
                <c:pt idx="1">
                  <c:v>303054.1865279295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EA-4D06-B090-54231A621FC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8342984"/>
        <c:axId val="1178341016"/>
      </c:barChart>
      <c:catAx>
        <c:axId val="1178342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78341016"/>
        <c:crosses val="autoZero"/>
        <c:auto val="1"/>
        <c:lblAlgn val="ctr"/>
        <c:lblOffset val="100"/>
        <c:noMultiLvlLbl val="0"/>
      </c:catAx>
      <c:valAx>
        <c:axId val="11783410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Kč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78342984"/>
        <c:crosses val="autoZero"/>
        <c:crossBetween val="between"/>
        <c:majorUnit val="10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0.84912</cdr:x>
      <cdr:y>0.44862</cdr:y>
    </cdr:from>
    <cdr:to>
      <cdr:x>0.98179</cdr:x>
      <cdr:y>0.55138</cdr:y>
    </cdr:to>
    <cdr:sp macro="" textlink="">
      <cdr:nvSpPr>
        <cdr:cNvPr id="2" name="Řečová bublina: obdélníkový bublinový popisek se zakulacenými rohy 1">
          <a:extLst xmlns:a="http://schemas.openxmlformats.org/drawingml/2006/main">
            <a:ext uri="{FF2B5EF4-FFF2-40B4-BE49-F238E27FC236}">
              <a16:creationId xmlns:a16="http://schemas.microsoft.com/office/drawing/2014/main" id="{F0A50997-7BA7-4C13-A8DB-6B2ADE0BE31F}"/>
            </a:ext>
          </a:extLst>
        </cdr:cNvPr>
        <cdr:cNvSpPr/>
      </cdr:nvSpPr>
      <cdr:spPr>
        <a:xfrm xmlns:a="http://schemas.openxmlformats.org/drawingml/2006/main">
          <a:off x="9531309" y="2133717"/>
          <a:ext cx="1489211" cy="488746"/>
        </a:xfrm>
        <a:prstGeom xmlns:a="http://schemas.openxmlformats.org/drawingml/2006/main" prst="wedgeRoundRectCallout">
          <a:avLst>
            <a:gd name="adj1" fmla="val -37799"/>
            <a:gd name="adj2" fmla="val -99974"/>
            <a:gd name="adj3" fmla="val 16667"/>
          </a:avLst>
        </a:prstGeom>
        <a:solidFill xmlns:a="http://schemas.openxmlformats.org/drawingml/2006/main">
          <a:srgbClr val="CBF0CB"/>
        </a:solidFill>
        <a:ln xmlns:a="http://schemas.openxmlformats.org/drawingml/2006/main" w="25400">
          <a:solidFill>
            <a:schemeClr val="tx1">
              <a:alpha val="0"/>
            </a:schemeClr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  <a:softEdge rad="12700"/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cs-CZ" sz="2000" b="1" dirty="0">
              <a:solidFill>
                <a:sysClr val="windowText" lastClr="000000"/>
              </a:solidFill>
            </a:rPr>
            <a:t>- 15 594 Kč</a:t>
          </a:r>
        </a:p>
      </cdr:txBody>
    </cdr:sp>
  </cdr:relSizeAnchor>
  <cdr:relSizeAnchor xmlns:cdr="http://schemas.openxmlformats.org/drawingml/2006/chartDrawing">
    <cdr:from>
      <cdr:x>0.86828</cdr:x>
      <cdr:y>0.11491</cdr:y>
    </cdr:from>
    <cdr:to>
      <cdr:x>0.96454</cdr:x>
      <cdr:y>0.21768</cdr:y>
    </cdr:to>
    <cdr:sp macro="" textlink="">
      <cdr:nvSpPr>
        <cdr:cNvPr id="3" name="Řečová bublina: obdélníkový bublinový popisek se zakulacenými rohy 2">
          <a:extLst xmlns:a="http://schemas.openxmlformats.org/drawingml/2006/main">
            <a:ext uri="{FF2B5EF4-FFF2-40B4-BE49-F238E27FC236}">
              <a16:creationId xmlns:a16="http://schemas.microsoft.com/office/drawing/2014/main" id="{44EBDC25-4329-4CD8-81F0-91DD504BA5C6}"/>
            </a:ext>
          </a:extLst>
        </cdr:cNvPr>
        <cdr:cNvSpPr/>
      </cdr:nvSpPr>
      <cdr:spPr>
        <a:xfrm xmlns:a="http://schemas.openxmlformats.org/drawingml/2006/main">
          <a:off x="9746379" y="546533"/>
          <a:ext cx="1080511" cy="488792"/>
        </a:xfrm>
        <a:prstGeom xmlns:a="http://schemas.openxmlformats.org/drawingml/2006/main" prst="wedgeRoundRectCallout">
          <a:avLst>
            <a:gd name="adj1" fmla="val -48671"/>
            <a:gd name="adj2" fmla="val 87115"/>
            <a:gd name="adj3" fmla="val 16667"/>
          </a:avLst>
        </a:prstGeom>
        <a:solidFill xmlns:a="http://schemas.openxmlformats.org/drawingml/2006/main">
          <a:srgbClr val="CBF0CB"/>
        </a:solidFill>
        <a:ln xmlns:a="http://schemas.openxmlformats.org/drawingml/2006/main" w="25400">
          <a:solidFill>
            <a:schemeClr val="tx1">
              <a:alpha val="0"/>
            </a:schemeClr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  <a:softEdge rad="12700"/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cs-CZ" sz="2000" b="1" dirty="0">
              <a:solidFill>
                <a:sysClr val="windowText" lastClr="000000"/>
              </a:solidFill>
            </a:rPr>
            <a:t>- 5,46 %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3023E-DC88-45CB-8B81-0DF7A3C71EBA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B8B18-CBC6-4E6C-819B-7F8FC5ABC5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63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Díky těmto optimalizacím se snížila celková denní najetá vzdálenost o 5,72 %, konkrétně o 10,7 km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rámci této optimalizace podnik ročně uspoří 7 222 Kč za pohonné hmoty.</a:t>
            </a:r>
            <a:endParaRPr lang="cs-CZ" dirty="0"/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Došlo také k denní úspoře času v míře 20 minut, díky této úspoře ušetří podnik v nákladech na mzdu zaměstnanců 8 371 Kč..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88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Celkově tak díky využití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Littlova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algoritmu pro optimalizaci tří rozvozních linek podnik ušetří 15 594 Kč za rok, což je úspora o 5,46 %.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3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Využití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zatavovacích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obalů a nových termoboxů. Investice 15k za stroj </a:t>
            </a:r>
            <a:r>
              <a:rPr lang="cs-CZ" sz="1200" dirty="0"/>
              <a:t>a následně 1714 Kč za 1ks nových manipulačních jednotek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Díky této optimalizaci se však zvýší počet obědů uložených v jedné manipulační jednotce zvýší o 24 ks a 1 ks polévky. Ložná plocha se využije o 17.9 % lépe.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818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170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Díky této optimalizaci se zvýší využití ložné plochy automobilu o 17,87 % a v jedné vrstvě manipulačních jednotek bude nově místo 60 obědů 240 obědů, to je zvýšení o 400 %.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826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17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Časové úspoře 53,5 % na administraci. Tato úspora odpovídá úspoře 132,2 Kč za den. Navíc se díky optimalizaci zcela eliminovala chybovost.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076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Investiční náklady na optimalizaci budou pro podnik jednorázové ve výši 15000 Kč za </a:t>
            </a:r>
            <a:r>
              <a:rPr lang="cs-CZ" sz="1200" dirty="0" err="1"/>
              <a:t>zatavovací</a:t>
            </a:r>
            <a:r>
              <a:rPr lang="cs-CZ" sz="1200" dirty="0"/>
              <a:t> stroj a následně 1714 Kč za 1ks nových manipulačních jednotek.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B8B18-CBC6-4E6C-819B-7F8FC5ABC55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26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5C701-F3B4-48AE-A0B9-40AF7983F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C356EA-301A-489E-94FC-9531122DD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B90431-B4B5-41D4-BF41-EE7E8E3D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2939CF-C4AD-45B5-9B89-41ABF9FC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CD61CA-BE4A-4F7B-B879-CC0803A5F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05037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A28F3-61A0-4F39-A182-7F8FBE379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A692FF-65E3-409C-95B5-B86E9661C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05CF9D-9A72-4BE7-9653-70275823A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013475-689D-4068-80B8-738B647F7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64EA27-1824-49A1-870C-4AE06F14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34792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761B0C-4ACA-4BF2-9E67-AB25939FE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3644E7-EA22-4951-9ED0-5CC532BC3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010796-A949-4343-B3A6-A2A3237A3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CB352-F261-41F7-87F0-9D371D01D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E76EE5-E57E-49E5-9FB3-B02EE3142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8807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DF4B8-2904-4D87-A962-96B9E3714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458EE-69AD-4D1B-8A5E-018A7002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E9CD2-F3D2-4C66-85E8-B01E8EEAF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1FA57A-CF97-4BC8-BD0D-56D603787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1065E2-7449-4B3B-A011-54E7371E5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95298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F7AEC-FE4B-4D6D-A24C-3784C744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7AC5FA-5888-4680-9142-67C8D692D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42DFC4-59A9-45AB-9CFE-A663F410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34012E-0736-4A99-8D8B-570AEA4A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98959B-6A7A-4A31-AE3C-0EF679DB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94979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3E162-9D9E-4539-B832-546BE133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04F203-77EC-436B-91B7-100A91AF1D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8231E1-448C-4F5A-A28C-D6E98FBA9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363E12-9E29-4F41-8353-5AF03109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28FF04-3D01-40D3-8785-B9B58389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656C69-5482-4412-AA36-5BA00783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32837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415A-5A4A-41AD-B9B4-2569D0B5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B3AFB5-FD86-4ADA-A67C-2A1FCF16C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B2DB23-1D1D-4907-8CC5-A3DBF83CB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3F567E-2E0F-4C21-A1E4-8EEC82EC1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4C0C9E-DC94-4C7D-A96E-67E541413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15381C-BAC7-4665-A5A8-48D3B3EB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C5992A-DC4C-4764-8C0E-04C5657A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A26DFC-69C4-4610-8A32-A362BAD6A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12550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B839B-8D06-461A-9873-D6C14F1E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28DD5F-E012-42C6-A4C2-0F51942F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9B59672-F187-4E70-9522-61ADF8E66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0E8C69-C1CC-40D5-8C20-B9BBFC6E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43112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747320-D49F-43BE-9542-DEAF555C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514E62-A38D-4297-A2DC-046D1C7F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8C3273-7477-436A-BD9C-471226564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5800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8DEB4-AE7C-4DD9-A941-3756FFE6A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84BA03-DAF2-426C-9FA9-C331C2296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8A1933-187A-4030-B1A7-904114876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27BC4B-9E81-40F6-A98E-8B59587A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651644-74E7-45CB-BF6F-B25A7C611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C9C78F-FCB7-4738-BFCD-D6536DAE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99808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31E07-E5EC-4DA7-A4F7-E18A951F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DEB2D2-61AB-4B4E-9E44-20864995F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28435A-0CE5-4658-A444-E5302FAE2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9418C7-EE3D-4970-8B0E-D442EDC03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272459-CC83-45DD-A3C2-BD131DF79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6AB6EF-94A9-4DC2-87C0-84F691D1F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1144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543535-BB4D-43A3-95C5-D57DA34C9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2B37D1-8089-4CAA-9D43-5B78F62C2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2BAF74-F1D0-41B6-ADF1-4D1EF7F0E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B9F60-E6E9-4EEF-9525-FB9E4842D6AC}" type="datetimeFigureOut">
              <a:rPr lang="cs-CZ" smtClean="0"/>
              <a:t>16.01.2023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B90B49-80D2-4ABE-BCCC-864D0E37F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E8EC25-E4BC-4F80-A159-F05CF9594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5ACB5-6952-41A3-82B5-77AE2D195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8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39">
            <a:extLst>
              <a:ext uri="{FF2B5EF4-FFF2-40B4-BE49-F238E27FC236}">
                <a16:creationId xmlns:a16="http://schemas.microsoft.com/office/drawing/2014/main" id="{BF4B7DD6-3B06-4C16-B34D-4DC3E3F2E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D01425-A566-424D-9B2D-7152069C2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490" y="429208"/>
            <a:ext cx="5866189" cy="4536407"/>
          </a:xfrm>
        </p:spPr>
        <p:txBody>
          <a:bodyPr>
            <a:normAutofit/>
          </a:bodyPr>
          <a:lstStyle/>
          <a:p>
            <a:pPr algn="l"/>
            <a:r>
              <a:rPr lang="cs-CZ" sz="2600" dirty="0">
                <a:latin typeface="Roobert CEZ" pitchFamily="2" charset="-18"/>
                <a:cs typeface="Roobert CEZ" pitchFamily="2" charset="-18"/>
              </a:rPr>
              <a:t>Vysoká škola technická a ekonomická v Českých Budějovicích</a:t>
            </a:r>
            <a:br>
              <a:rPr lang="cs-CZ" sz="2600" dirty="0">
                <a:latin typeface="Roobert CEZ" pitchFamily="2" charset="-18"/>
                <a:cs typeface="Roobert CEZ" pitchFamily="2" charset="-18"/>
              </a:rPr>
            </a:br>
            <a:br>
              <a:rPr lang="cs-CZ" sz="2000" dirty="0">
                <a:latin typeface="Roobert CEZ" pitchFamily="2" charset="-18"/>
                <a:cs typeface="Roobert CEZ" pitchFamily="2" charset="-18"/>
              </a:rPr>
            </a:br>
            <a:r>
              <a:rPr lang="cs-CZ" sz="2000" dirty="0">
                <a:latin typeface="Roobert CEZ" pitchFamily="2" charset="-18"/>
                <a:cs typeface="Roobert CEZ" pitchFamily="2" charset="-18"/>
              </a:rPr>
              <a:t>Ústav </a:t>
            </a:r>
            <a:r>
              <a:rPr lang="cs-CZ" sz="2000" dirty="0" err="1">
                <a:latin typeface="Roobert CEZ" pitchFamily="2" charset="-18"/>
                <a:cs typeface="Roobert CEZ" pitchFamily="2" charset="-18"/>
              </a:rPr>
              <a:t>technicko-technologický</a:t>
            </a:r>
            <a:br>
              <a:rPr lang="cs-CZ" sz="2600" b="1" dirty="0">
                <a:latin typeface="Roobert CEZ" pitchFamily="2" charset="-18"/>
                <a:cs typeface="Roobert CEZ" pitchFamily="2" charset="-18"/>
              </a:rPr>
            </a:br>
            <a:br>
              <a:rPr lang="cs-CZ" sz="2600" b="1" dirty="0">
                <a:latin typeface="Roobert CEZ" pitchFamily="2" charset="-18"/>
                <a:cs typeface="Roobert CEZ" pitchFamily="2" charset="-18"/>
              </a:rPr>
            </a:br>
            <a:r>
              <a:rPr lang="cs-CZ" sz="2400" b="1" dirty="0">
                <a:latin typeface="Roobert CEZ" pitchFamily="2" charset="-18"/>
                <a:cs typeface="Roobert CEZ" pitchFamily="2" charset="-18"/>
              </a:rPr>
              <a:t>Bc. Michek Martin</a:t>
            </a:r>
            <a:br>
              <a:rPr lang="cs-CZ" sz="2600" b="1" dirty="0">
                <a:latin typeface="Roobert CEZ" pitchFamily="2" charset="-18"/>
                <a:cs typeface="Roobert CEZ" pitchFamily="2" charset="-18"/>
              </a:rPr>
            </a:br>
            <a:br>
              <a:rPr lang="cs-CZ" sz="2000" dirty="0">
                <a:latin typeface="Roobert CEZ" pitchFamily="2" charset="-18"/>
                <a:cs typeface="Roobert CEZ" pitchFamily="2" charset="-18"/>
              </a:rPr>
            </a:br>
            <a:r>
              <a:rPr lang="cs-CZ" sz="2000" dirty="0">
                <a:latin typeface="Roobert CEZ" pitchFamily="2" charset="-18"/>
                <a:cs typeface="Roobert CEZ" pitchFamily="2" charset="-18"/>
              </a:rPr>
              <a:t>Obhajoba diplomové práce</a:t>
            </a:r>
            <a:br>
              <a:rPr lang="cs-CZ" sz="2000" dirty="0">
                <a:latin typeface="Roobert CEZ" pitchFamily="2" charset="-18"/>
                <a:cs typeface="Roobert CEZ" pitchFamily="2" charset="-18"/>
              </a:rPr>
            </a:br>
            <a:br>
              <a:rPr lang="cs-CZ" sz="2600" dirty="0">
                <a:latin typeface="Roobert CEZ" pitchFamily="2" charset="-18"/>
                <a:cs typeface="Roobert CEZ" pitchFamily="2" charset="-18"/>
              </a:rPr>
            </a:br>
            <a:r>
              <a:rPr lang="cs-CZ" sz="2800" b="1" dirty="0">
                <a:latin typeface="Roobert CEZ" pitchFamily="2" charset="-18"/>
                <a:cs typeface="Roobert CEZ" pitchFamily="2" charset="-18"/>
              </a:rPr>
              <a:t>Optimalizace rozvozních aktivit ve vybrané společnosti</a:t>
            </a:r>
            <a:br>
              <a:rPr lang="cs-CZ" sz="2600" b="1" dirty="0">
                <a:latin typeface="Roobert CEZ" pitchFamily="2" charset="-18"/>
                <a:cs typeface="Roobert CEZ" pitchFamily="2" charset="-18"/>
              </a:rPr>
            </a:br>
            <a:endParaRPr lang="cs-CZ" sz="2600" dirty="0">
              <a:latin typeface="Roobert CEZ" pitchFamily="2" charset="-18"/>
              <a:cs typeface="Roobert CEZ" pitchFamily="2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240C68-9391-4753-A704-46DE1A55A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6970" y="4965613"/>
            <a:ext cx="5866189" cy="921039"/>
          </a:xfrm>
        </p:spPr>
        <p:txBody>
          <a:bodyPr>
            <a:normAutofit fontScale="92500" lnSpcReduction="10000"/>
          </a:bodyPr>
          <a:lstStyle/>
          <a:p>
            <a:pPr algn="l"/>
            <a:endParaRPr lang="cs-CZ" sz="800" b="1" dirty="0">
              <a:latin typeface="Roobert CEZ" pitchFamily="2" charset="-18"/>
              <a:cs typeface="Roobert CEZ" pitchFamily="2" charset="-18"/>
            </a:endParaRPr>
          </a:p>
          <a:p>
            <a:pPr algn="l"/>
            <a:r>
              <a:rPr lang="cs-CZ" sz="2200" dirty="0">
                <a:latin typeface="Roobert CEZ" pitchFamily="2" charset="-18"/>
                <a:cs typeface="Roobert CEZ" pitchFamily="2" charset="-18"/>
              </a:rPr>
              <a:t>Vedoucí: RNDr. Ivo </a:t>
            </a:r>
            <a:r>
              <a:rPr lang="cs-CZ" sz="2200" dirty="0" err="1">
                <a:latin typeface="Roobert CEZ" pitchFamily="2" charset="-18"/>
                <a:cs typeface="Roobert CEZ" pitchFamily="2" charset="-18"/>
              </a:rPr>
              <a:t>Opršal</a:t>
            </a:r>
            <a:r>
              <a:rPr lang="cs-CZ" sz="2200" dirty="0">
                <a:latin typeface="Roobert CEZ" pitchFamily="2" charset="-18"/>
                <a:cs typeface="Roobert CEZ" pitchFamily="2" charset="-18"/>
              </a:rPr>
              <a:t>, Ph.D.</a:t>
            </a:r>
          </a:p>
          <a:p>
            <a:pPr algn="l"/>
            <a:r>
              <a:rPr lang="cs-CZ" sz="2200" dirty="0">
                <a:latin typeface="Roobert CEZ" pitchFamily="2" charset="-18"/>
                <a:cs typeface="Roobert CEZ" pitchFamily="2" charset="-18"/>
              </a:rPr>
              <a:t>Oponent: Ing. Štěpán </a:t>
            </a:r>
            <a:r>
              <a:rPr lang="cs-CZ" sz="2200" dirty="0" err="1">
                <a:latin typeface="Roobert CEZ" pitchFamily="2" charset="-18"/>
                <a:cs typeface="Roobert CEZ" pitchFamily="2" charset="-18"/>
              </a:rPr>
              <a:t>Pacas</a:t>
            </a:r>
            <a:endParaRPr lang="cs-CZ" sz="2200" dirty="0">
              <a:latin typeface="Roobert CEZ" pitchFamily="2" charset="-18"/>
              <a:cs typeface="Roobert CEZ" pitchFamily="2" charset="-18"/>
            </a:endParaRPr>
          </a:p>
        </p:txBody>
      </p:sp>
      <p:sp>
        <p:nvSpPr>
          <p:cNvPr id="1045" name="Rectangle 1041">
            <a:extLst>
              <a:ext uri="{FF2B5EF4-FFF2-40B4-BE49-F238E27FC236}">
                <a16:creationId xmlns:a16="http://schemas.microsoft.com/office/drawing/2014/main" id="{120582D2-07E2-46B9-8A77-58C7E6574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C0D29C73-8B9E-49CF-BFBD-F16D3030E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2815" y="1427017"/>
            <a:ext cx="4000156" cy="4000156"/>
          </a:xfrm>
          <a:prstGeom prst="rect">
            <a:avLst/>
          </a:prstGeom>
          <a:noFill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22823E48-7996-404E-8DD5-18344B2BF5F7}"/>
              </a:ext>
            </a:extLst>
          </p:cNvPr>
          <p:cNvSpPr/>
          <p:nvPr/>
        </p:nvSpPr>
        <p:spPr>
          <a:xfrm>
            <a:off x="-1" y="242596"/>
            <a:ext cx="921075" cy="638213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307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88869"/>
            <a:ext cx="10043379" cy="132288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Roobert CEZ" pitchFamily="2" charset="-18"/>
                <a:cs typeface="Roobert CEZ" pitchFamily="2" charset="-18"/>
              </a:rPr>
              <a:t>Optimalizace obalového hospodářství – uložení v DP</a:t>
            </a:r>
            <a:br>
              <a:rPr lang="cs-CZ" sz="3200" b="1" dirty="0">
                <a:latin typeface="Roobert CEZ" pitchFamily="2" charset="-18"/>
                <a:cs typeface="Roobert CEZ" pitchFamily="2" charset="-18"/>
              </a:rPr>
            </a:br>
            <a:endParaRPr lang="cs-CZ" sz="3200" b="1" dirty="0">
              <a:latin typeface="Roobert CEZ" pitchFamily="2" charset="-18"/>
              <a:cs typeface="Roobert CEZ" pitchFamily="2" charset="-18"/>
            </a:endParaRP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E7996A50-3F63-4946-A679-45837BCC744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313303" y="1411757"/>
            <a:ext cx="7092731" cy="4541519"/>
          </a:xfrm>
          <a:prstGeom prst="rect">
            <a:avLst/>
          </a:prstGeom>
        </p:spPr>
      </p:pic>
      <p:sp>
        <p:nvSpPr>
          <p:cNvPr id="14" name="Nadpis 1">
            <a:extLst>
              <a:ext uri="{FF2B5EF4-FFF2-40B4-BE49-F238E27FC236}">
                <a16:creationId xmlns:a16="http://schemas.microsoft.com/office/drawing/2014/main" id="{B3370A4A-A464-4896-9590-A40D88564CC0}"/>
              </a:ext>
            </a:extLst>
          </p:cNvPr>
          <p:cNvSpPr txBox="1">
            <a:spLocks/>
          </p:cNvSpPr>
          <p:nvPr/>
        </p:nvSpPr>
        <p:spPr>
          <a:xfrm>
            <a:off x="837980" y="567126"/>
            <a:ext cx="10043379" cy="1322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i="1" dirty="0">
                <a:latin typeface="Roobert CEZ" pitchFamily="2" charset="-18"/>
                <a:cs typeface="Roobert CEZ" pitchFamily="2" charset="-18"/>
              </a:rPr>
              <a:t>Před optimalizací</a:t>
            </a:r>
          </a:p>
        </p:txBody>
      </p:sp>
    </p:spTree>
    <p:extLst>
      <p:ext uri="{BB962C8B-B14F-4D97-AF65-F5344CB8AC3E}">
        <p14:creationId xmlns:p14="http://schemas.microsoft.com/office/powerpoint/2010/main" val="129626570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88869"/>
            <a:ext cx="10043379" cy="132288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Roobert CEZ" pitchFamily="2" charset="-18"/>
                <a:cs typeface="Roobert CEZ" pitchFamily="2" charset="-18"/>
              </a:rPr>
              <a:t>Optimalizace obalového hospodářství – uložení v DP</a:t>
            </a:r>
            <a:br>
              <a:rPr lang="cs-CZ" sz="3200" b="1" dirty="0">
                <a:latin typeface="Roobert CEZ" pitchFamily="2" charset="-18"/>
                <a:cs typeface="Roobert CEZ" pitchFamily="2" charset="-18"/>
              </a:rPr>
            </a:br>
            <a:endParaRPr lang="cs-CZ" sz="3200" b="1" dirty="0">
              <a:latin typeface="Roobert CEZ" pitchFamily="2" charset="-18"/>
              <a:cs typeface="Roobert CEZ" pitchFamily="2" charset="-18"/>
            </a:endParaRP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7EF6F494-F90B-4713-88BB-B389C9CC6D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2994502"/>
              </p:ext>
            </p:extLst>
          </p:nvPr>
        </p:nvGraphicFramePr>
        <p:xfrm>
          <a:off x="497840" y="1135862"/>
          <a:ext cx="11470640" cy="533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0CAEDEDB-D03F-40E6-98DF-0AEBD54CB239}"/>
              </a:ext>
            </a:extLst>
          </p:cNvPr>
          <p:cNvSpPr/>
          <p:nvPr/>
        </p:nvSpPr>
        <p:spPr>
          <a:xfrm>
            <a:off x="10440893" y="2708537"/>
            <a:ext cx="1527587" cy="380103"/>
          </a:xfrm>
          <a:prstGeom prst="wedgeRoundRectCallout">
            <a:avLst>
              <a:gd name="adj1" fmla="val -160242"/>
              <a:gd name="adj2" fmla="val -60949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66 menuboxů</a:t>
            </a:r>
          </a:p>
        </p:txBody>
      </p:sp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E1467BAA-BBF6-4937-A57D-E0AE0D656F12}"/>
              </a:ext>
            </a:extLst>
          </p:cNvPr>
          <p:cNvSpPr/>
          <p:nvPr/>
        </p:nvSpPr>
        <p:spPr>
          <a:xfrm>
            <a:off x="10230989" y="1135862"/>
            <a:ext cx="1690147" cy="380103"/>
          </a:xfrm>
          <a:prstGeom prst="wedgeRoundRectCallout">
            <a:avLst>
              <a:gd name="adj1" fmla="val -72087"/>
              <a:gd name="adj2" fmla="val 128972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270 menuboxů</a:t>
            </a:r>
          </a:p>
        </p:txBody>
      </p:sp>
    </p:spTree>
    <p:extLst>
      <p:ext uri="{BB962C8B-B14F-4D97-AF65-F5344CB8AC3E}">
        <p14:creationId xmlns:p14="http://schemas.microsoft.com/office/powerpoint/2010/main" val="251255036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3686165-2C1B-4E57-9C66-B0D2F80DB89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-8010" y="1543531"/>
            <a:ext cx="5392810" cy="390222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D1AD4BC-97D6-4D91-AC02-94D6B74E1F3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501089" y="1655597"/>
            <a:ext cx="5690911" cy="3769843"/>
          </a:xfrm>
          <a:prstGeom prst="rect">
            <a:avLst/>
          </a:prstGeom>
        </p:spPr>
      </p:pic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F6FF975B-FC33-4775-AFED-27C4BA43AD63}"/>
              </a:ext>
            </a:extLst>
          </p:cNvPr>
          <p:cNvSpPr/>
          <p:nvPr/>
        </p:nvSpPr>
        <p:spPr>
          <a:xfrm>
            <a:off x="5601419" y="3434079"/>
            <a:ext cx="677461" cy="380605"/>
          </a:xfrm>
          <a:prstGeom prst="rightArrow">
            <a:avLst/>
          </a:prstGeom>
          <a:noFill/>
          <a:ln>
            <a:solidFill>
              <a:schemeClr val="dk1">
                <a:shade val="5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B8F19A3E-97D3-4E76-B4A7-ED1EDA90A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88869"/>
            <a:ext cx="10043379" cy="132288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Roobert CEZ" pitchFamily="2" charset="-18"/>
                <a:cs typeface="Roobert CEZ" pitchFamily="2" charset="-18"/>
              </a:rPr>
              <a:t>Optimalizace obalového hospodářství – uložení v DP</a:t>
            </a:r>
            <a:br>
              <a:rPr lang="cs-CZ" sz="3200" b="1" dirty="0">
                <a:latin typeface="Roobert CEZ" pitchFamily="2" charset="-18"/>
                <a:cs typeface="Roobert CEZ" pitchFamily="2" charset="-18"/>
              </a:rPr>
            </a:br>
            <a:endParaRPr lang="cs-CZ" sz="3200" b="1" dirty="0">
              <a:latin typeface="Roobert CEZ" pitchFamily="2" charset="-18"/>
              <a:cs typeface="Roobert CEZ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253313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373FACAE-BFF7-4D72-BD23-DD2C265BA32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977235" y="1645920"/>
            <a:ext cx="6088994" cy="41147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119349"/>
            <a:ext cx="10321431" cy="1322888"/>
          </a:xfrm>
        </p:spPr>
        <p:txBody>
          <a:bodyPr>
            <a:normAutofit/>
          </a:bodyPr>
          <a:lstStyle/>
          <a:p>
            <a:r>
              <a:rPr lang="cs-CZ" b="1" dirty="0">
                <a:latin typeface="Roobert CEZ" pitchFamily="2" charset="-18"/>
                <a:cs typeface="Roobert CEZ" pitchFamily="2" charset="-18"/>
              </a:rPr>
              <a:t>Optimalizace objednávkového systému</a:t>
            </a: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18C3494-DCFF-44F5-8D0D-02E652F3FE8D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-125074" y="1127760"/>
            <a:ext cx="6102309" cy="454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5542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119349"/>
            <a:ext cx="10321431" cy="1322888"/>
          </a:xfrm>
        </p:spPr>
        <p:txBody>
          <a:bodyPr>
            <a:normAutofit/>
          </a:bodyPr>
          <a:lstStyle/>
          <a:p>
            <a:r>
              <a:rPr lang="cs-CZ" b="1" dirty="0">
                <a:latin typeface="Roobert CEZ" pitchFamily="2" charset="-18"/>
                <a:cs typeface="Roobert CEZ" pitchFamily="2" charset="-18"/>
              </a:rPr>
              <a:t>Optimalizace objednávkového systému</a:t>
            </a: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42987C4-4ED3-4B2B-BB80-92F0172541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230591"/>
              </p:ext>
            </p:extLst>
          </p:nvPr>
        </p:nvGraphicFramePr>
        <p:xfrm>
          <a:off x="164323" y="2169000"/>
          <a:ext cx="540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629167D5-E4FD-4346-90D4-503CA613BA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4730298"/>
              </p:ext>
            </p:extLst>
          </p:nvPr>
        </p:nvGraphicFramePr>
        <p:xfrm>
          <a:off x="6226136" y="2169000"/>
          <a:ext cx="540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9D481AA0-C65B-43D3-8C5E-1C4C666BD0BE}"/>
              </a:ext>
            </a:extLst>
          </p:cNvPr>
          <p:cNvSpPr/>
          <p:nvPr/>
        </p:nvSpPr>
        <p:spPr>
          <a:xfrm>
            <a:off x="10004013" y="2678057"/>
            <a:ext cx="1395507" cy="380103"/>
          </a:xfrm>
          <a:prstGeom prst="wedgeRoundRectCallout">
            <a:avLst>
              <a:gd name="adj1" fmla="val -95841"/>
              <a:gd name="adj2" fmla="val 53004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- 37 782 Kč</a:t>
            </a:r>
          </a:p>
        </p:txBody>
      </p:sp>
      <p:sp>
        <p:nvSpPr>
          <p:cNvPr id="9" name="Řečová bublina: obdélníkový bublinový popisek se zakulacenými rohy 8">
            <a:extLst>
              <a:ext uri="{FF2B5EF4-FFF2-40B4-BE49-F238E27FC236}">
                <a16:creationId xmlns:a16="http://schemas.microsoft.com/office/drawing/2014/main" id="{4681F6C6-AFAA-4E6D-B7BD-81D060E5E12B}"/>
              </a:ext>
            </a:extLst>
          </p:cNvPr>
          <p:cNvSpPr/>
          <p:nvPr/>
        </p:nvSpPr>
        <p:spPr>
          <a:xfrm>
            <a:off x="3801969" y="3058160"/>
            <a:ext cx="1106915" cy="380103"/>
          </a:xfrm>
          <a:prstGeom prst="wedgeRoundRectCallout">
            <a:avLst>
              <a:gd name="adj1" fmla="val -94117"/>
              <a:gd name="adj2" fmla="val -35626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- 53,5 %</a:t>
            </a: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021A79FC-E584-4391-A620-EFF8F3F40DD1}"/>
              </a:ext>
            </a:extLst>
          </p:cNvPr>
          <p:cNvCxnSpPr>
            <a:cxnSpLocks/>
          </p:cNvCxnSpPr>
          <p:nvPr/>
        </p:nvCxnSpPr>
        <p:spPr>
          <a:xfrm flipV="1">
            <a:off x="5872480" y="1341121"/>
            <a:ext cx="0" cy="50596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33837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353029"/>
            <a:ext cx="10321431" cy="1322888"/>
          </a:xfrm>
        </p:spPr>
        <p:txBody>
          <a:bodyPr>
            <a:normAutofit/>
          </a:bodyPr>
          <a:lstStyle/>
          <a:p>
            <a:r>
              <a:rPr lang="cs-CZ" b="1" dirty="0">
                <a:latin typeface="Roobert CEZ" pitchFamily="2" charset="-18"/>
                <a:cs typeface="Roobert CEZ" pitchFamily="2" charset="-18"/>
              </a:rPr>
              <a:t>Shrnutí</a:t>
            </a: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46196239-FA0F-45AC-B7C9-9832875040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6935311"/>
              </p:ext>
            </p:extLst>
          </p:nvPr>
        </p:nvGraphicFramePr>
        <p:xfrm>
          <a:off x="5840793" y="1014473"/>
          <a:ext cx="6066727" cy="4624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49958900-554D-44E7-BCAD-5764865B35AF}"/>
              </a:ext>
            </a:extLst>
          </p:cNvPr>
          <p:cNvSpPr txBox="1"/>
          <p:nvPr/>
        </p:nvSpPr>
        <p:spPr>
          <a:xfrm>
            <a:off x="505130" y="1544320"/>
            <a:ext cx="51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Optimalizace rozvozových aktivit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Úspora nákladů na pohonné hmoty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Úspora nákladů na mzdu zaměstnanců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cs-CZ" dirty="0"/>
              <a:t>Optimalizace obalového hospodářství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Snížení množství MJ a manipulace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Efektivnější využití ložné plochy DP a MJ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Optimálnější obaly vzhledem k produktům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lvl="1" indent="-285750">
              <a:buFont typeface="Wingdings" panose="05000000000000000000" pitchFamily="2" charset="2"/>
              <a:buChar char="q"/>
            </a:pPr>
            <a:r>
              <a:rPr lang="cs-CZ" dirty="0"/>
              <a:t>Optimalizace objednávkového systému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Úspora nákladů na mzdu zaměstnanců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Mitigace rizika chybovosti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Digitalizace</a:t>
            </a:r>
          </a:p>
          <a:p>
            <a:pPr marL="285750" lvl="1" indent="-285750"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12" name="Řečová bublina: obdélníkový bublinový popisek se zakulacenými rohy 11">
            <a:extLst>
              <a:ext uri="{FF2B5EF4-FFF2-40B4-BE49-F238E27FC236}">
                <a16:creationId xmlns:a16="http://schemas.microsoft.com/office/drawing/2014/main" id="{34E4A487-34CD-485C-A9CA-BD510F6D3949}"/>
              </a:ext>
            </a:extLst>
          </p:cNvPr>
          <p:cNvSpPr/>
          <p:nvPr/>
        </p:nvSpPr>
        <p:spPr>
          <a:xfrm>
            <a:off x="10655916" y="1544320"/>
            <a:ext cx="1395507" cy="380103"/>
          </a:xfrm>
          <a:prstGeom prst="wedgeRoundRectCallout">
            <a:avLst>
              <a:gd name="adj1" fmla="val -45836"/>
              <a:gd name="adj2" fmla="val 151130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- 53 376 Kč</a:t>
            </a:r>
          </a:p>
        </p:txBody>
      </p:sp>
      <p:sp>
        <p:nvSpPr>
          <p:cNvPr id="13" name="Řečová bublina: obdélníkový bublinový popisek se zakulacenými rohy 12">
            <a:extLst>
              <a:ext uri="{FF2B5EF4-FFF2-40B4-BE49-F238E27FC236}">
                <a16:creationId xmlns:a16="http://schemas.microsoft.com/office/drawing/2014/main" id="{55A120F3-15AA-4013-8672-B04F7084A6D0}"/>
              </a:ext>
            </a:extLst>
          </p:cNvPr>
          <p:cNvSpPr/>
          <p:nvPr/>
        </p:nvSpPr>
        <p:spPr>
          <a:xfrm>
            <a:off x="9028219" y="1675917"/>
            <a:ext cx="1042213" cy="380103"/>
          </a:xfrm>
          <a:prstGeom prst="wedgeRoundRectCallout">
            <a:avLst>
              <a:gd name="adj1" fmla="val 65039"/>
              <a:gd name="adj2" fmla="val 135303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- 17,6 %</a:t>
            </a:r>
          </a:p>
        </p:txBody>
      </p:sp>
    </p:spTree>
    <p:extLst>
      <p:ext uri="{BB962C8B-B14F-4D97-AF65-F5344CB8AC3E}">
        <p14:creationId xmlns:p14="http://schemas.microsoft.com/office/powerpoint/2010/main" val="122734217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353029"/>
            <a:ext cx="10321431" cy="1322888"/>
          </a:xfrm>
        </p:spPr>
        <p:txBody>
          <a:bodyPr>
            <a:normAutofit/>
          </a:bodyPr>
          <a:lstStyle/>
          <a:p>
            <a:r>
              <a:rPr lang="cs-CZ" b="1" dirty="0">
                <a:latin typeface="Roobert CEZ" pitchFamily="2" charset="-18"/>
                <a:cs typeface="Roobert CEZ" pitchFamily="2" charset="-18"/>
              </a:rPr>
              <a:t>Dotazy vedoucího a oponenta</a:t>
            </a: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7D51AB39-89E2-47B2-9EB7-AD3A0687A1DC}"/>
              </a:ext>
            </a:extLst>
          </p:cNvPr>
          <p:cNvSpPr txBox="1"/>
          <p:nvPr/>
        </p:nvSpPr>
        <p:spPr>
          <a:xfrm>
            <a:off x="837981" y="1946808"/>
            <a:ext cx="1075997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/>
              <a:t>Jakým způsobem probíhá a bude probíhat označování jednotlivých termoboxů a samotných</a:t>
            </a:r>
          </a:p>
          <a:p>
            <a:r>
              <a:rPr lang="cs-CZ" i="1" dirty="0"/>
              <a:t>jídel, aby nedošlo k záměně?</a:t>
            </a:r>
          </a:p>
          <a:p>
            <a:endParaRPr lang="cs-CZ" dirty="0"/>
          </a:p>
          <a:p>
            <a:r>
              <a:rPr lang="cs-CZ" dirty="0">
                <a:solidFill>
                  <a:srgbClr val="00C752"/>
                </a:solidFill>
              </a:rPr>
              <a:t>Boxy jsou vkládány do tašek, které na sobě mají napsaného odběratele. Jednotlivé jídla mají na sobě fixem označení „A-F“</a:t>
            </a:r>
          </a:p>
          <a:p>
            <a:endParaRPr lang="cs-CZ" dirty="0"/>
          </a:p>
          <a:p>
            <a:r>
              <a:rPr lang="cs-CZ" i="1" dirty="0"/>
              <a:t>Uvažoval jste i nad ekologičtější variantou s využitím vratných a znovupoužitelných obalů na</a:t>
            </a:r>
          </a:p>
          <a:p>
            <a:r>
              <a:rPr lang="cs-CZ" i="1" dirty="0"/>
              <a:t>jídlo místo navrhovaných jednorázových obalů?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Ano. Není zájem ze strany odběratelů a jedná se o časově neefektivní variantu.</a:t>
            </a:r>
          </a:p>
          <a:p>
            <a:endParaRPr lang="cs-CZ" dirty="0"/>
          </a:p>
          <a:p>
            <a:r>
              <a:rPr lang="cs-CZ" i="1" dirty="0"/>
              <a:t>Bude Váš návrh aplikován?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Ano, již v průběhu tvorby DP byly změny aplikovány</a:t>
            </a:r>
          </a:p>
        </p:txBody>
      </p:sp>
      <p:pic>
        <p:nvPicPr>
          <p:cNvPr id="5" name="Grafický objekt 4" descr="Odznak, otazník obrys">
            <a:extLst>
              <a:ext uri="{FF2B5EF4-FFF2-40B4-BE49-F238E27FC236}">
                <a16:creationId xmlns:a16="http://schemas.microsoft.com/office/drawing/2014/main" id="{11AC545A-95A8-4D94-8FDC-815C869F9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37941" y="35302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9907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4DB681-1315-496F-BA88-CFA967A1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0040"/>
            <a:ext cx="6692827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Prostor k diskusi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cký objekt 3" descr="Otázky obrys">
            <a:extLst>
              <a:ext uri="{FF2B5EF4-FFF2-40B4-BE49-F238E27FC236}">
                <a16:creationId xmlns:a16="http://schemas.microsoft.com/office/drawing/2014/main" id="{B0CD284D-C9E8-4C73-A4A9-561DFD72B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544" y="1267079"/>
            <a:ext cx="4087368" cy="4087368"/>
          </a:xfrm>
          <a:prstGeom prst="rect">
            <a:avLst/>
          </a:prstGeom>
        </p:spPr>
      </p:pic>
      <p:pic>
        <p:nvPicPr>
          <p:cNvPr id="15" name="Picture 2" descr="Bezbariérové studium na VŠTE | VŠTE ČB">
            <a:extLst>
              <a:ext uri="{FF2B5EF4-FFF2-40B4-BE49-F238E27FC236}">
                <a16:creationId xmlns:a16="http://schemas.microsoft.com/office/drawing/2014/main" id="{C346D4B8-2D02-4284-BD61-38B8E96142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5987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A8FF0E-A883-4390-BA01-7ADE1112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cs-CZ" altLang="cs-CZ" sz="5400" b="1" dirty="0">
                <a:latin typeface="Roobert CEZ" pitchFamily="2" charset="-18"/>
                <a:ea typeface="ＭＳ Ｐゴシック" panose="020B0600070205080204" pitchFamily="34" charset="-128"/>
                <a:cs typeface="Roobert CEZ" pitchFamily="2" charset="-18"/>
              </a:rPr>
              <a:t>Cíl práce</a:t>
            </a:r>
            <a:endParaRPr lang="cs-CZ" sz="5400" dirty="0">
              <a:latin typeface="Roobert CEZ" pitchFamily="2" charset="-18"/>
              <a:cs typeface="Roobert CEZ" pitchFamily="2" charset="-18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857740-BADF-4A5D-849A-2B77118B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660904"/>
            <a:ext cx="7803938" cy="3547872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sz="2200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Cílem práce bylo </a:t>
            </a:r>
            <a:r>
              <a:rPr lang="cs-CZ" sz="2200" b="1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popsat distribuční (rozvozní) činnosti </a:t>
            </a:r>
            <a:r>
              <a:rPr lang="cs-CZ" sz="2200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ve vybrané společnosti, </a:t>
            </a:r>
            <a:r>
              <a:rPr lang="cs-CZ" sz="2200" b="1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vyhodnotit analytickou část </a:t>
            </a:r>
            <a:r>
              <a:rPr lang="cs-CZ" sz="2200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v daném kontextu a </a:t>
            </a:r>
            <a:r>
              <a:rPr lang="cs-CZ" sz="2200" b="1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provést patřičnou optimalizaci</a:t>
            </a:r>
            <a:r>
              <a:rPr lang="cs-CZ" sz="2200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, včetně </a:t>
            </a:r>
            <a:r>
              <a:rPr lang="cs-CZ" sz="2200" dirty="0" err="1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technicko-ekonomického</a:t>
            </a:r>
            <a:r>
              <a:rPr lang="cs-CZ" sz="2200" dirty="0">
                <a:effectLst/>
                <a:latin typeface="Roobert CEZ" pitchFamily="2" charset="-18"/>
                <a:ea typeface="Times New Roman" panose="02020603050405020304" pitchFamily="18" charset="0"/>
                <a:cs typeface="Roobert CEZ" pitchFamily="2" charset="-18"/>
              </a:rPr>
              <a:t> zhodnocení navržených řešení.</a:t>
            </a:r>
          </a:p>
        </p:txBody>
      </p:sp>
      <p:pic>
        <p:nvPicPr>
          <p:cNvPr id="6" name="Grafický objekt 5" descr="Zaškrtnuté políčko obrys">
            <a:extLst>
              <a:ext uri="{FF2B5EF4-FFF2-40B4-BE49-F238E27FC236}">
                <a16:creationId xmlns:a16="http://schemas.microsoft.com/office/drawing/2014/main" id="{BD67E9F6-26B5-4E15-ABA2-33EF0B45F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18982" y="809617"/>
            <a:ext cx="3676541" cy="36765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6" name="Picture 2" descr="Bezbariérové studium na VŠTE | VŠTE ČB">
            <a:extLst>
              <a:ext uri="{FF2B5EF4-FFF2-40B4-BE49-F238E27FC236}">
                <a16:creationId xmlns:a16="http://schemas.microsoft.com/office/drawing/2014/main" id="{6B1C0E91-D22C-4624-B7ED-A6DA0A5811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58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B53445-D533-4CCF-8DE9-3F3CB343E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cs-CZ" altLang="cs-CZ" sz="5400" b="1">
                <a:latin typeface="Roobert CEZ" pitchFamily="2" charset="-18"/>
                <a:ea typeface="ＭＳ Ｐゴシック" panose="020B0600070205080204" pitchFamily="34" charset="-128"/>
                <a:cs typeface="Roobert CEZ" pitchFamily="2" charset="-18"/>
              </a:rPr>
              <a:t>Metodika práce</a:t>
            </a:r>
            <a:endParaRPr lang="cs-CZ" sz="5400" b="1">
              <a:latin typeface="Roobert CEZ" pitchFamily="2" charset="-18"/>
              <a:cs typeface="Roobert CEZ" pitchFamily="2" charset="-18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1323A-C6B4-4284-8A72-BEC58B28E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cs-CZ" sz="2200" dirty="0">
                <a:effectLst/>
                <a:latin typeface="Roobert CEZ" pitchFamily="2" charset="-18"/>
                <a:cs typeface="Roobert CEZ" pitchFamily="2" charset="-18"/>
              </a:rPr>
              <a:t>Analýza, pozorování a měření</a:t>
            </a:r>
          </a:p>
          <a:p>
            <a:r>
              <a:rPr lang="cs-CZ" sz="2200" dirty="0">
                <a:latin typeface="Roobert CEZ" pitchFamily="2" charset="-18"/>
                <a:cs typeface="Roobert CEZ" pitchFamily="2" charset="-18"/>
              </a:rPr>
              <a:t>SWOT analýza</a:t>
            </a:r>
          </a:p>
          <a:p>
            <a:r>
              <a:rPr lang="cs-CZ" sz="2200" dirty="0">
                <a:latin typeface="Roobert CEZ" pitchFamily="2" charset="-18"/>
                <a:cs typeface="Roobert CEZ" pitchFamily="2" charset="-18"/>
              </a:rPr>
              <a:t>Vícekriteriální rozhodování (Bodovací metoda, metoda pořadí)</a:t>
            </a:r>
          </a:p>
          <a:p>
            <a:r>
              <a:rPr lang="cs-CZ" sz="2200" dirty="0" err="1">
                <a:latin typeface="Roobert CEZ" pitchFamily="2" charset="-18"/>
                <a:cs typeface="Roobert CEZ" pitchFamily="2" charset="-18"/>
              </a:rPr>
              <a:t>Littlův</a:t>
            </a:r>
            <a:r>
              <a:rPr lang="cs-CZ" sz="2200" dirty="0">
                <a:latin typeface="Roobert CEZ" pitchFamily="2" charset="-18"/>
                <a:cs typeface="Roobert CEZ" pitchFamily="2" charset="-18"/>
              </a:rPr>
              <a:t> algoritmus</a:t>
            </a:r>
          </a:p>
        </p:txBody>
      </p:sp>
      <p:pic>
        <p:nvPicPr>
          <p:cNvPr id="6" name="Grafický objekt 5" descr="Výzkum obrys">
            <a:extLst>
              <a:ext uri="{FF2B5EF4-FFF2-40B4-BE49-F238E27FC236}">
                <a16:creationId xmlns:a16="http://schemas.microsoft.com/office/drawing/2014/main" id="{813DF446-1333-4E09-8666-A9536DF1D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18922" y="2237761"/>
            <a:ext cx="2923654" cy="29236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2" descr="Bezbariérové studium na VŠTE | VŠTE ČB">
            <a:extLst>
              <a:ext uri="{FF2B5EF4-FFF2-40B4-BE49-F238E27FC236}">
                <a16:creationId xmlns:a16="http://schemas.microsoft.com/office/drawing/2014/main" id="{D9A781AE-C06C-4D7A-B423-3C3EDB7928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73877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cs-CZ" sz="5400" b="1">
                <a:latin typeface="Roobert CEZ" pitchFamily="2" charset="-18"/>
                <a:cs typeface="Roobert CEZ" pitchFamily="2" charset="-18"/>
              </a:rPr>
              <a:t>Úzká místa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984F613-7660-4BEA-B18C-0C7DA38AB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cs-CZ" sz="2200" dirty="0"/>
              <a:t>Umístění podniku</a:t>
            </a:r>
          </a:p>
          <a:p>
            <a:r>
              <a:rPr lang="cs-CZ" sz="2200" dirty="0"/>
              <a:t>Objednávkový systém</a:t>
            </a:r>
          </a:p>
          <a:p>
            <a:r>
              <a:rPr lang="cs-CZ" sz="2200" dirty="0"/>
              <a:t>Absence plánování tras</a:t>
            </a:r>
          </a:p>
          <a:p>
            <a:r>
              <a:rPr lang="cs-CZ" sz="2200" dirty="0"/>
              <a:t>Nevhodné obalové hospodářství</a:t>
            </a:r>
          </a:p>
          <a:p>
            <a:endParaRPr lang="cs-CZ" sz="2200" dirty="0"/>
          </a:p>
        </p:txBody>
      </p:sp>
      <p:pic>
        <p:nvPicPr>
          <p:cNvPr id="5" name="Grafický objekt 4" descr="Palec dolů obrys">
            <a:extLst>
              <a:ext uri="{FF2B5EF4-FFF2-40B4-BE49-F238E27FC236}">
                <a16:creationId xmlns:a16="http://schemas.microsoft.com/office/drawing/2014/main" id="{0FC5A4AF-62FC-4A1A-9062-563388CB4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1154" y="2055814"/>
            <a:ext cx="2746372" cy="27463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2" descr="Bezbariérové studium na VŠTE | VŠTE ČB">
            <a:extLst>
              <a:ext uri="{FF2B5EF4-FFF2-40B4-BE49-F238E27FC236}">
                <a16:creationId xmlns:a16="http://schemas.microsoft.com/office/drawing/2014/main" id="{8BBA256D-F49D-4F0E-A95E-E3F99484A7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5169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101093"/>
            <a:ext cx="9291756" cy="1322888"/>
          </a:xfrm>
        </p:spPr>
        <p:txBody>
          <a:bodyPr>
            <a:normAutofit/>
          </a:bodyPr>
          <a:lstStyle/>
          <a:p>
            <a:r>
              <a:rPr lang="cs-CZ" b="1" dirty="0">
                <a:latin typeface="Roobert CEZ" pitchFamily="2" charset="-18"/>
                <a:cs typeface="Roobert CEZ" pitchFamily="2" charset="-18"/>
              </a:rPr>
              <a:t>Optimalizace rozvozových aktivit</a:t>
            </a: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9EE16386-0954-453C-A5E2-3A47F2DC1C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2031097"/>
              </p:ext>
            </p:extLst>
          </p:nvPr>
        </p:nvGraphicFramePr>
        <p:xfrm>
          <a:off x="1136748" y="1117105"/>
          <a:ext cx="1008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E9C6A0B-18F2-4152-9BAE-7574F3CFBB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6137705"/>
              </p:ext>
            </p:extLst>
          </p:nvPr>
        </p:nvGraphicFramePr>
        <p:xfrm>
          <a:off x="1136748" y="3792929"/>
          <a:ext cx="1008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B9BC6B2F-147B-419C-8FAC-14243FDE25EC}"/>
              </a:ext>
            </a:extLst>
          </p:cNvPr>
          <p:cNvCxnSpPr/>
          <p:nvPr/>
        </p:nvCxnSpPr>
        <p:spPr>
          <a:xfrm>
            <a:off x="643278" y="3649237"/>
            <a:ext cx="1106694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574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53029"/>
            <a:ext cx="9291756" cy="1322888"/>
          </a:xfrm>
        </p:spPr>
        <p:txBody>
          <a:bodyPr>
            <a:normAutofit/>
          </a:bodyPr>
          <a:lstStyle/>
          <a:p>
            <a:r>
              <a:rPr lang="cs-CZ" b="1" dirty="0">
                <a:latin typeface="Roobert CEZ" pitchFamily="2" charset="-18"/>
                <a:cs typeface="Roobert CEZ" pitchFamily="2" charset="-18"/>
              </a:rPr>
              <a:t>Optimalizace rozvozových aktivit</a:t>
            </a: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BA9921E-B57C-4CB2-BA98-481CCF5AE4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5411022"/>
              </p:ext>
            </p:extLst>
          </p:nvPr>
        </p:nvGraphicFramePr>
        <p:xfrm>
          <a:off x="129092" y="1473798"/>
          <a:ext cx="11224926" cy="4756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482469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434F49B-03F4-469D-B4BD-0B00364F12F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79" y="2270048"/>
            <a:ext cx="257048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65C11FA-B3A9-4955-821B-1BC07AA5240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941" y="4461267"/>
            <a:ext cx="1699260" cy="169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62D35F8-B5B6-4476-9569-B1EFE1675DC0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877248" y="2028724"/>
            <a:ext cx="4128001" cy="263728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EB80BE6-B638-4C33-A8CC-606F576CAD0C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233669" y="4558422"/>
            <a:ext cx="4128001" cy="1602105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F5A60259-AA3E-42E5-A99C-1268BCE7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88869"/>
            <a:ext cx="10043379" cy="132288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Roobert CEZ" pitchFamily="2" charset="-18"/>
                <a:cs typeface="Roobert CEZ" pitchFamily="2" charset="-18"/>
              </a:rPr>
              <a:t>Optimalizace obalového hospodářství – obaly a MJ</a:t>
            </a:r>
            <a:br>
              <a:rPr lang="cs-CZ" sz="3200" b="1" dirty="0">
                <a:latin typeface="Roobert CEZ" pitchFamily="2" charset="-18"/>
                <a:cs typeface="Roobert CEZ" pitchFamily="2" charset="-18"/>
              </a:rPr>
            </a:br>
            <a:endParaRPr lang="cs-CZ" sz="3200" b="1" dirty="0">
              <a:latin typeface="Roobert CEZ" pitchFamily="2" charset="-18"/>
              <a:cs typeface="Roobert CEZ" pitchFamily="2" charset="-18"/>
            </a:endParaRP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B1B43432-5273-4F24-89D5-817678AD983F}"/>
              </a:ext>
            </a:extLst>
          </p:cNvPr>
          <p:cNvSpPr txBox="1">
            <a:spLocks/>
          </p:cNvSpPr>
          <p:nvPr/>
        </p:nvSpPr>
        <p:spPr>
          <a:xfrm>
            <a:off x="855558" y="903603"/>
            <a:ext cx="10043379" cy="13228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i="1" dirty="0">
                <a:latin typeface="Roobert CEZ" pitchFamily="2" charset="-18"/>
                <a:cs typeface="Roobert CEZ" pitchFamily="2" charset="-18"/>
              </a:rPr>
              <a:t>Před optimalizací</a:t>
            </a:r>
          </a:p>
        </p:txBody>
      </p:sp>
    </p:spTree>
    <p:extLst>
      <p:ext uri="{BB962C8B-B14F-4D97-AF65-F5344CB8AC3E}">
        <p14:creationId xmlns:p14="http://schemas.microsoft.com/office/powerpoint/2010/main" val="18069349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id="{F361B173-5340-47D5-831A-1AE6CE793B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2630922"/>
              </p:ext>
            </p:extLst>
          </p:nvPr>
        </p:nvGraphicFramePr>
        <p:xfrm>
          <a:off x="494852" y="1151067"/>
          <a:ext cx="10859167" cy="5529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Řečová bublina: obdélníkový bublinový popisek se zakulacenými rohy 15">
            <a:extLst>
              <a:ext uri="{FF2B5EF4-FFF2-40B4-BE49-F238E27FC236}">
                <a16:creationId xmlns:a16="http://schemas.microsoft.com/office/drawing/2014/main" id="{9EE2BEA5-9915-40CA-BEFA-40C879C0D40E}"/>
              </a:ext>
            </a:extLst>
          </p:cNvPr>
          <p:cNvSpPr/>
          <p:nvPr/>
        </p:nvSpPr>
        <p:spPr>
          <a:xfrm>
            <a:off x="9800215" y="1409252"/>
            <a:ext cx="1032735" cy="266665"/>
          </a:xfrm>
          <a:prstGeom prst="wedgeRoundRectCallout">
            <a:avLst>
              <a:gd name="adj1" fmla="val -49959"/>
              <a:gd name="adj2" fmla="val 242975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+ 25 ks</a:t>
            </a:r>
          </a:p>
        </p:txBody>
      </p:sp>
      <p:sp>
        <p:nvSpPr>
          <p:cNvPr id="17" name="Řečová bublina: obdélníkový bublinový popisek se zakulacenými rohy 16">
            <a:extLst>
              <a:ext uri="{FF2B5EF4-FFF2-40B4-BE49-F238E27FC236}">
                <a16:creationId xmlns:a16="http://schemas.microsoft.com/office/drawing/2014/main" id="{E5D70D8D-191A-4572-B790-33EFBEA4CDA6}"/>
              </a:ext>
            </a:extLst>
          </p:cNvPr>
          <p:cNvSpPr/>
          <p:nvPr/>
        </p:nvSpPr>
        <p:spPr>
          <a:xfrm>
            <a:off x="10664413" y="2820297"/>
            <a:ext cx="1032735" cy="266665"/>
          </a:xfrm>
          <a:prstGeom prst="wedgeRoundRectCallout">
            <a:avLst>
              <a:gd name="adj1" fmla="val -114035"/>
              <a:gd name="adj2" fmla="val -158582"/>
              <a:gd name="adj3" fmla="val 16667"/>
            </a:avLst>
          </a:prstGeom>
          <a:solidFill>
            <a:srgbClr val="CBF0CB"/>
          </a:solidFill>
          <a:ln w="25400">
            <a:solidFill>
              <a:schemeClr val="tx1">
                <a:alpha val="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+ 17,9 %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A3EFF9AF-AFC8-4C8C-872A-31F01BCC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88869"/>
            <a:ext cx="10043379" cy="132288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Roobert CEZ" pitchFamily="2" charset="-18"/>
                <a:cs typeface="Roobert CEZ" pitchFamily="2" charset="-18"/>
              </a:rPr>
              <a:t>Optimalizace obalového hospodářství – obaly a MJ</a:t>
            </a:r>
            <a:br>
              <a:rPr lang="cs-CZ" sz="3200" b="1" dirty="0">
                <a:latin typeface="Roobert CEZ" pitchFamily="2" charset="-18"/>
                <a:cs typeface="Roobert CEZ" pitchFamily="2" charset="-18"/>
              </a:rPr>
            </a:br>
            <a:endParaRPr lang="cs-CZ" sz="3200" b="1" dirty="0">
              <a:latin typeface="Roobert CEZ" pitchFamily="2" charset="-18"/>
              <a:cs typeface="Roobert CEZ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399994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283EC-4A30-4A3C-B125-0F0CEBEFB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1" y="88869"/>
            <a:ext cx="10043379" cy="1322888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Roobert CEZ" pitchFamily="2" charset="-18"/>
                <a:cs typeface="Roobert CEZ" pitchFamily="2" charset="-18"/>
              </a:rPr>
              <a:t>Optimalizace obalového hospodářství – obaly a MJ</a:t>
            </a:r>
            <a:br>
              <a:rPr lang="cs-CZ" sz="3200" b="1" dirty="0">
                <a:latin typeface="Roobert CEZ" pitchFamily="2" charset="-18"/>
                <a:cs typeface="Roobert CEZ" pitchFamily="2" charset="-18"/>
              </a:rPr>
            </a:br>
            <a:endParaRPr lang="cs-CZ" sz="3200" b="1" dirty="0">
              <a:latin typeface="Roobert CEZ" pitchFamily="2" charset="-18"/>
              <a:cs typeface="Roobert CEZ" pitchFamily="2" charset="-18"/>
            </a:endParaRPr>
          </a:p>
        </p:txBody>
      </p:sp>
      <p:pic>
        <p:nvPicPr>
          <p:cNvPr id="6" name="Picture 2" descr="Bezbariérové studium na VŠTE | VŠTE ČB">
            <a:extLst>
              <a:ext uri="{FF2B5EF4-FFF2-40B4-BE49-F238E27FC236}">
                <a16:creationId xmlns:a16="http://schemas.microsoft.com/office/drawing/2014/main" id="{368CB66D-F7F5-4498-B435-9C2EEAC11E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4" t="55991" r="18532" b="20046"/>
          <a:stretch/>
        </p:blipFill>
        <p:spPr bwMode="auto">
          <a:xfrm>
            <a:off x="-9832" y="-16594"/>
            <a:ext cx="653110" cy="46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9F08A01-188A-4D58-A825-6A0AF419FE4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618941" y="1066801"/>
            <a:ext cx="4128001" cy="349444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70DE0F0-6308-4C3F-80D7-EE330C82BE1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960975" y="4639618"/>
            <a:ext cx="5078624" cy="174086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1544629A-59A0-4F7A-83AB-AFC9E1367B41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12694" y="1778000"/>
            <a:ext cx="4128001" cy="263728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5C94C85-C617-41AA-9584-8242D89B446B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969116" y="4525518"/>
            <a:ext cx="4128001" cy="1602105"/>
          </a:xfrm>
          <a:prstGeom prst="rect">
            <a:avLst/>
          </a:prstGeom>
        </p:spPr>
      </p:pic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D04FF27B-4727-45E6-963B-20CB8CB36C26}"/>
              </a:ext>
            </a:extLst>
          </p:cNvPr>
          <p:cNvSpPr/>
          <p:nvPr/>
        </p:nvSpPr>
        <p:spPr>
          <a:xfrm>
            <a:off x="5237779" y="3429000"/>
            <a:ext cx="955040" cy="421640"/>
          </a:xfrm>
          <a:prstGeom prst="rightArrow">
            <a:avLst/>
          </a:prstGeom>
          <a:noFill/>
          <a:ln>
            <a:solidFill>
              <a:schemeClr val="dk1">
                <a:shade val="5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10189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6498</TotalTime>
  <Words>640</Words>
  <Application>Microsoft Office PowerPoint</Application>
  <PresentationFormat>Širokoúhlá obrazovka</PresentationFormat>
  <Paragraphs>100</Paragraphs>
  <Slides>17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Roobert CEZ</vt:lpstr>
      <vt:lpstr>Times New Roman</vt:lpstr>
      <vt:lpstr>Wingdings</vt:lpstr>
      <vt:lpstr>Motiv Office</vt:lpstr>
      <vt:lpstr>Vysoká škola technická a ekonomická v Českých Budějovicích  Ústav technicko-technologický  Bc. Michek Martin  Obhajoba diplomové práce  Optimalizace rozvozních aktivit ve vybrané společnosti </vt:lpstr>
      <vt:lpstr>Cíl práce</vt:lpstr>
      <vt:lpstr>Metodika práce</vt:lpstr>
      <vt:lpstr>Úzká místa </vt:lpstr>
      <vt:lpstr>Optimalizace rozvozových aktivit</vt:lpstr>
      <vt:lpstr>Optimalizace rozvozových aktivit</vt:lpstr>
      <vt:lpstr>Optimalizace obalového hospodářství – obaly a MJ </vt:lpstr>
      <vt:lpstr>Optimalizace obalového hospodářství – obaly a MJ </vt:lpstr>
      <vt:lpstr>Optimalizace obalového hospodářství – obaly a MJ </vt:lpstr>
      <vt:lpstr>Optimalizace obalového hospodářství – uložení v DP </vt:lpstr>
      <vt:lpstr>Optimalizace obalového hospodářství – uložení v DP </vt:lpstr>
      <vt:lpstr>Optimalizace obalového hospodářství – uložení v DP </vt:lpstr>
      <vt:lpstr>Optimalizace objednávkového systému</vt:lpstr>
      <vt:lpstr>Optimalizace objednávkového systému</vt:lpstr>
      <vt:lpstr>Shrnutí</vt:lpstr>
      <vt:lpstr>Dotazy vedoucího a oponenta</vt:lpstr>
      <vt:lpstr>Prostor k diskusi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Michek Martin</dc:creator>
  <cp:lastModifiedBy>Michek Martin</cp:lastModifiedBy>
  <cp:revision>2</cp:revision>
  <dcterms:created xsi:type="dcterms:W3CDTF">2023-01-05T19:00:19Z</dcterms:created>
  <dcterms:modified xsi:type="dcterms:W3CDTF">2023-01-17T06:22:50Z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83b9d3f-f536-4704-9fa1-8d022f32e6bb_Enabled">
    <vt:lpwstr>true</vt:lpwstr>
  </property>
  <property fmtid="{D5CDD505-2E9C-101B-9397-08002B2CF9AE}" pid="3" name="MSIP_Label_e83b9d3f-f536-4704-9fa1-8d022f32e6bb_SetDate">
    <vt:lpwstr>2023-01-05T19:00:35Z</vt:lpwstr>
  </property>
  <property fmtid="{D5CDD505-2E9C-101B-9397-08002B2CF9AE}" pid="4" name="MSIP_Label_e83b9d3f-f536-4704-9fa1-8d022f32e6bb_Method">
    <vt:lpwstr>Privileged</vt:lpwstr>
  </property>
  <property fmtid="{D5CDD505-2E9C-101B-9397-08002B2CF9AE}" pid="5" name="MSIP_Label_e83b9d3f-f536-4704-9fa1-8d022f32e6bb_Name">
    <vt:lpwstr>L00100</vt:lpwstr>
  </property>
  <property fmtid="{D5CDD505-2E9C-101B-9397-08002B2CF9AE}" pid="6" name="MSIP_Label_e83b9d3f-f536-4704-9fa1-8d022f32e6bb_SiteId">
    <vt:lpwstr>b233f9e1-5599-4693-9cef-38858fe25406</vt:lpwstr>
  </property>
  <property fmtid="{D5CDD505-2E9C-101B-9397-08002B2CF9AE}" pid="7" name="MSIP_Label_e83b9d3f-f536-4704-9fa1-8d022f32e6bb_ActionId">
    <vt:lpwstr>84628e94-3c44-4cf5-a018-5a218ffdeb08</vt:lpwstr>
  </property>
  <property fmtid="{D5CDD505-2E9C-101B-9397-08002B2CF9AE}" pid="8" name="MSIP_Label_e83b9d3f-f536-4704-9fa1-8d022f32e6bb_ContentBits">
    <vt:lpwstr>0</vt:lpwstr>
  </property>
  <property fmtid="{D5CDD505-2E9C-101B-9397-08002B2CF9AE}" pid="9" name="DocumentClasification">
    <vt:lpwstr>Veřejné</vt:lpwstr>
  </property>
  <property fmtid="{D5CDD505-2E9C-101B-9397-08002B2CF9AE}" pid="10" name="CEZ_DLP">
    <vt:lpwstr>CEZ:CEZ-DJE:D</vt:lpwstr>
  </property>
  <property fmtid="{D5CDD505-2E9C-101B-9397-08002B2CF9AE}" pid="11" name="CEZ_MIPLabelName">
    <vt:lpwstr>Public-CEZ-DJE</vt:lpwstr>
  </property>
</Properties>
</file>