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2" r:id="rId3"/>
    <p:sldId id="259" r:id="rId4"/>
    <p:sldId id="260" r:id="rId5"/>
    <p:sldId id="272" r:id="rId6"/>
    <p:sldId id="264" r:id="rId7"/>
    <p:sldId id="267" r:id="rId8"/>
    <p:sldId id="273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94671"/>
  </p:normalViewPr>
  <p:slideViewPr>
    <p:cSldViewPr snapToGrid="0" showGuides="1">
      <p:cViewPr>
        <p:scale>
          <a:sx n="90" d="100"/>
          <a:sy n="90" d="100"/>
        </p:scale>
        <p:origin x="648" y="496"/>
      </p:cViewPr>
      <p:guideLst>
        <p:guide orient="horz" pos="2137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="" xmlns:a16="http://schemas.microsoft.com/office/drawing/2014/main" id="{8E662A74-7DB1-45EC-9DFA-F2C771E86D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5EEED6C4-15D7-4189-A803-CCD144AEF1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2444F-E450-42D7-A34A-4EE30D9C0310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5DCDA4C1-BFCF-4D55-8735-DDE4D4210E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550A962-D16B-4788-8F31-56BBE12B0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69E00-CBCF-46E0-8970-E5F359BFB6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00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E5B04-1F24-4A13-B4E3-4C7CCAB7BCB9}" type="datetimeFigureOut">
              <a:rPr lang="cs-CZ" smtClean="0"/>
              <a:t>17.01.2023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78250-1897-462A-B59D-F8C25B72E4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39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B21B-AE0D-4883-97FF-4C9DE370DA5C}" type="datetime1">
              <a:rPr lang="cs-CZ" smtClean="0"/>
              <a:t>17.01.2023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594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225-3339-4C48-A1C0-9B601CEA3F71}" type="datetime1">
              <a:rPr lang="cs-CZ" smtClean="0"/>
              <a:t>17.01.2023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74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A2976-551B-4AC9-97A9-F4B31C1F13F9}" type="datetime1">
              <a:rPr lang="cs-CZ" smtClean="0"/>
              <a:t>17.01.2023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63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C7852-DCFB-4B09-A207-0C78B54B6175}" type="datetime1">
              <a:rPr lang="cs-CZ" smtClean="0"/>
              <a:t>17.01.2023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68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8C84-3D16-451F-A280-CD7D79401E01}" type="datetime1">
              <a:rPr lang="cs-CZ" smtClean="0"/>
              <a:t>17.01.2023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16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5C41-6FBF-4706-93E2-519B3B44D544}" type="datetime1">
              <a:rPr lang="cs-CZ" smtClean="0"/>
              <a:t>17.01.2023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04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4D167-38EA-4A9F-8400-1CE70B60BF64}" type="datetime1">
              <a:rPr lang="cs-CZ" smtClean="0"/>
              <a:t>17.01.2023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40A6-779A-46D9-A077-B1E6BC6911A5}" type="datetime1">
              <a:rPr lang="cs-CZ" smtClean="0"/>
              <a:t>17.01.2023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44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BC271-8B4B-437A-A580-1C0D11A5A7E7}" type="datetime1">
              <a:rPr lang="cs-CZ" smtClean="0"/>
              <a:t>17.01.2023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08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7CC8E-5F2A-4240-9333-F6649D597576}" type="datetime1">
              <a:rPr lang="cs-CZ" smtClean="0"/>
              <a:t>17.01.2023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7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1F3C293-FC34-4087-AD98-50B5E66B0766}" type="datetime1">
              <a:rPr lang="cs-CZ" smtClean="0"/>
              <a:t>17.01.2023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55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73D1541-229C-4333-B87F-65CA9B0126BD}" type="datetime1">
              <a:rPr lang="cs-CZ" smtClean="0"/>
              <a:t>17.01.2023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83EB4FB-0A93-427E-81FA-D6216F12D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1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DE3F5B1-B60D-4BF0-8C4B-43482F251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7395" y="1092200"/>
            <a:ext cx="8991600" cy="2479566"/>
          </a:xfrm>
        </p:spPr>
        <p:txBody>
          <a:bodyPr>
            <a:noAutofit/>
          </a:bodyPr>
          <a:lstStyle/>
          <a:p>
            <a:r>
              <a:rPr lang="cs-CZ" sz="4000" dirty="0"/>
              <a:t>Návrh způsobu realizace dopravy pro seniory, osoby ZTP a matky s dětmi v mikroregionu Milevsko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D2AEB32-92F6-40BD-AE2A-09137EAB6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26" y="3756432"/>
            <a:ext cx="6801612" cy="123989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sz="2600" dirty="0">
                <a:solidFill>
                  <a:schemeClr val="bg1"/>
                </a:solidFill>
              </a:rPr>
              <a:t>Autor:	</a:t>
            </a:r>
            <a:r>
              <a:rPr lang="cs-CZ" sz="2600">
                <a:solidFill>
                  <a:schemeClr val="bg1"/>
                </a:solidFill>
              </a:rPr>
              <a:t>	</a:t>
            </a:r>
            <a:r>
              <a:rPr lang="cs-CZ" sz="2600" smtClean="0">
                <a:solidFill>
                  <a:schemeClr val="bg1"/>
                </a:solidFill>
              </a:rPr>
              <a:t>Bc. Tadeáš </a:t>
            </a:r>
            <a:r>
              <a:rPr lang="cs-CZ" sz="2600" dirty="0" smtClean="0">
                <a:solidFill>
                  <a:schemeClr val="bg1"/>
                </a:solidFill>
              </a:rPr>
              <a:t>Fuchsík</a:t>
            </a:r>
            <a:endParaRPr lang="cs-CZ" sz="2600" dirty="0">
              <a:solidFill>
                <a:schemeClr val="bg1"/>
              </a:solidFill>
            </a:endParaRPr>
          </a:p>
          <a:p>
            <a:pPr algn="l"/>
            <a:r>
              <a:rPr lang="cs-CZ" sz="2600" dirty="0">
                <a:solidFill>
                  <a:schemeClr val="bg1"/>
                </a:solidFill>
              </a:rPr>
              <a:t>Vedoucí práce:	Ing. Jiří Čejka, Ph.D. 			</a:t>
            </a:r>
          </a:p>
          <a:p>
            <a:pPr algn="l"/>
            <a:r>
              <a:rPr lang="cs-CZ" sz="2600" dirty="0">
                <a:solidFill>
                  <a:schemeClr val="bg1"/>
                </a:solidFill>
              </a:rPr>
              <a:t>Oponent:		</a:t>
            </a:r>
            <a:r>
              <a:rPr lang="cs-CZ" sz="2600" dirty="0" smtClean="0">
                <a:solidFill>
                  <a:schemeClr val="bg1"/>
                </a:solidFill>
              </a:rPr>
              <a:t>Ing</a:t>
            </a:r>
            <a:r>
              <a:rPr lang="cs-CZ" sz="2600" dirty="0">
                <a:solidFill>
                  <a:schemeClr val="bg1"/>
                </a:solidFill>
              </a:rPr>
              <a:t>. Josef Hajný, </a:t>
            </a:r>
            <a:r>
              <a:rPr lang="cs-CZ" sz="2600" dirty="0" err="1">
                <a:solidFill>
                  <a:schemeClr val="bg1"/>
                </a:solidFill>
              </a:rPr>
              <a:t>DiS</a:t>
            </a:r>
            <a:r>
              <a:rPr lang="cs-CZ" sz="2600" dirty="0">
                <a:solidFill>
                  <a:schemeClr val="bg1"/>
                </a:solidFill>
              </a:rPr>
              <a:t>. </a:t>
            </a:r>
            <a:r>
              <a:rPr lang="cs-CZ" sz="2600" dirty="0">
                <a:solidFill>
                  <a:schemeClr val="bg1"/>
                </a:solidFill>
              </a:rPr>
              <a:t>	</a:t>
            </a:r>
            <a:r>
              <a:rPr lang="cs-CZ" dirty="0">
                <a:solidFill>
                  <a:schemeClr val="bg1"/>
                </a:solidFill>
              </a:rPr>
              <a:t>			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7D5C0318-D771-4F01-8605-A41B17F2FABA}"/>
              </a:ext>
            </a:extLst>
          </p:cNvPr>
          <p:cNvSpPr txBox="1"/>
          <p:nvPr/>
        </p:nvSpPr>
        <p:spPr>
          <a:xfrm>
            <a:off x="2771480" y="5180992"/>
            <a:ext cx="6928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Vysoká škola technická a ekonomická v Českých Budějovicích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="" xmlns:a16="http://schemas.microsoft.com/office/drawing/2014/main" id="{4E6CE23A-9513-42B2-A860-0438EE8A6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35" y="4743620"/>
            <a:ext cx="1828850" cy="18288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67230" y="199648"/>
            <a:ext cx="553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smtClean="0">
                <a:solidFill>
                  <a:schemeClr val="bg1"/>
                </a:solidFill>
                <a:latin typeface="+mj-lt"/>
              </a:rPr>
              <a:t>DIPLOMOVÁ PRÁCE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CABBD10-92E2-4060-965C-E3B78980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Doplňující </a:t>
            </a:r>
            <a:r>
              <a:rPr lang="cs-CZ" dirty="0" smtClean="0"/>
              <a:t>otázka </a:t>
            </a:r>
            <a:r>
              <a:rPr lang="cs-CZ" dirty="0"/>
              <a:t>vedoucího BP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DEE8BD3-E119-4B52-99B9-AF3027CE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9151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 err="1" smtClean="0"/>
              <a:t>Pr</a:t>
            </a:r>
            <a:r>
              <a:rPr lang="cs-CZ" sz="2800" dirty="0" err="1"/>
              <a:t>̌i</a:t>
            </a:r>
            <a:r>
              <a:rPr lang="cs-CZ" sz="2800" dirty="0"/>
              <a:t> </a:t>
            </a:r>
            <a:r>
              <a:rPr lang="cs-CZ" sz="2800" dirty="0" err="1" smtClean="0"/>
              <a:t>sestavování</a:t>
            </a:r>
            <a:r>
              <a:rPr lang="cs-CZ" sz="2800" dirty="0" smtClean="0"/>
              <a:t> </a:t>
            </a:r>
            <a:r>
              <a:rPr lang="cs-CZ" sz="2800" dirty="0"/>
              <a:t>linky MHD jste </a:t>
            </a:r>
            <a:r>
              <a:rPr lang="cs-CZ" sz="2800" dirty="0" err="1"/>
              <a:t>vycházel</a:t>
            </a:r>
            <a:r>
              <a:rPr lang="cs-CZ" sz="2800" dirty="0"/>
              <a:t> z </a:t>
            </a:r>
            <a:r>
              <a:rPr lang="cs-CZ" sz="2800" dirty="0" err="1"/>
              <a:t>jakých</a:t>
            </a:r>
            <a:r>
              <a:rPr lang="cs-CZ" sz="2800" dirty="0"/>
              <a:t> </a:t>
            </a:r>
            <a:r>
              <a:rPr lang="cs-CZ" sz="2800" dirty="0" err="1"/>
              <a:t>požadavku</a:t>
            </a:r>
            <a:r>
              <a:rPr lang="cs-CZ" sz="2800" dirty="0" smtClean="0"/>
              <a:t>̊? </a:t>
            </a:r>
            <a:r>
              <a:rPr lang="cs-CZ" sz="2800" dirty="0" err="1"/>
              <a:t>Můžete</a:t>
            </a:r>
            <a:r>
              <a:rPr lang="cs-CZ" sz="2800" dirty="0"/>
              <a:t> tento postup </a:t>
            </a:r>
            <a:r>
              <a:rPr lang="cs-CZ" sz="2800" dirty="0" err="1"/>
              <a:t>využít</a:t>
            </a:r>
            <a:r>
              <a:rPr lang="cs-CZ" sz="2800" dirty="0"/>
              <a:t> i v </a:t>
            </a:r>
            <a:r>
              <a:rPr lang="cs-CZ" sz="2800" dirty="0" err="1" smtClean="0"/>
              <a:t>jiných</a:t>
            </a:r>
            <a:r>
              <a:rPr lang="cs-CZ" sz="2800" dirty="0" smtClean="0"/>
              <a:t> </a:t>
            </a:r>
            <a:r>
              <a:rPr lang="cs-CZ" sz="2800" dirty="0" err="1"/>
              <a:t>mě</a:t>
            </a:r>
            <a:r>
              <a:rPr lang="cs-CZ" sz="2800" dirty="0" err="1" smtClean="0"/>
              <a:t>stech</a:t>
            </a:r>
            <a:r>
              <a:rPr lang="cs-CZ" sz="2800" dirty="0" smtClean="0"/>
              <a:t>? </a:t>
            </a:r>
            <a:endParaRPr lang="cs-CZ" sz="2800" dirty="0"/>
          </a:p>
          <a:p>
            <a:pPr>
              <a:buFont typeface="Wingdings" panose="05000000000000000000" pitchFamily="2" charset="2"/>
              <a:buChar char="v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v"/>
            </a:pPr>
            <a:endParaRPr lang="cs-CZ" sz="2800" dirty="0"/>
          </a:p>
          <a:p>
            <a:pPr>
              <a:buFont typeface="Wingdings" panose="05000000000000000000" pitchFamily="2" charset="2"/>
              <a:buChar char="v"/>
            </a:pPr>
            <a:endParaRPr lang="cs-CZ" sz="2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39AB4B25-6006-4ACA-8569-5440F332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9</a:t>
            </a:r>
          </a:p>
        </p:txBody>
      </p:sp>
      <p:pic>
        <p:nvPicPr>
          <p:cNvPr id="6" name="Obrázek 5" descr="../trasa%20směr%205.%20května_9k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2213166"/>
            <a:ext cx="7729728" cy="4187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9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65338F4-9C92-4D79-A73C-2D6D277C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Doplňující </a:t>
            </a:r>
            <a:r>
              <a:rPr lang="cs-CZ" dirty="0" smtClean="0"/>
              <a:t>otázky </a:t>
            </a:r>
            <a:r>
              <a:rPr lang="cs-CZ" dirty="0"/>
              <a:t>oponenta BP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0CE4986-C0E2-4EB5-9B93-AE4E955B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2" y="2638044"/>
            <a:ext cx="10390390" cy="3445256"/>
          </a:xfrm>
        </p:spPr>
        <p:txBody>
          <a:bodyPr>
            <a:normAutofit fontScale="47500" lnSpcReduction="20000"/>
          </a:bodyPr>
          <a:lstStyle/>
          <a:p>
            <a:r>
              <a:rPr lang="cs-CZ" sz="6200" dirty="0" smtClean="0"/>
              <a:t>1</a:t>
            </a:r>
            <a:r>
              <a:rPr lang="cs-CZ" sz="6200" dirty="0"/>
              <a:t>) Je </a:t>
            </a:r>
            <a:r>
              <a:rPr lang="cs-CZ" sz="6200" dirty="0" err="1"/>
              <a:t>nabízena</a:t>
            </a:r>
            <a:r>
              <a:rPr lang="cs-CZ" sz="6200" dirty="0"/>
              <a:t>́ </a:t>
            </a:r>
            <a:r>
              <a:rPr lang="cs-CZ" sz="6200" dirty="0" err="1"/>
              <a:t>úroven</a:t>
            </a:r>
            <a:r>
              <a:rPr lang="cs-CZ" sz="6200" dirty="0"/>
              <a:t>̌ </a:t>
            </a:r>
            <a:r>
              <a:rPr lang="cs-CZ" sz="6200" dirty="0" err="1"/>
              <a:t>veřejne</a:t>
            </a:r>
            <a:r>
              <a:rPr lang="cs-CZ" sz="6200" dirty="0"/>
              <a:t>́ dopravy v oblasti mikroregionu Milevsko </a:t>
            </a:r>
            <a:r>
              <a:rPr lang="cs-CZ" sz="6200" dirty="0" err="1"/>
              <a:t>dostač</a:t>
            </a:r>
            <a:r>
              <a:rPr lang="cs-CZ" sz="6200" dirty="0" err="1" smtClean="0"/>
              <a:t>ující</a:t>
            </a:r>
            <a:r>
              <a:rPr lang="cs-CZ" sz="6200" dirty="0" smtClean="0"/>
              <a:t>? </a:t>
            </a:r>
            <a:r>
              <a:rPr lang="cs-CZ" sz="6200" dirty="0"/>
              <a:t>Jak </a:t>
            </a:r>
            <a:r>
              <a:rPr lang="cs-CZ" sz="6200" dirty="0" err="1"/>
              <a:t>vnímáte</a:t>
            </a:r>
            <a:r>
              <a:rPr lang="cs-CZ" sz="6200" dirty="0"/>
              <a:t> koordinaci a </a:t>
            </a:r>
            <a:r>
              <a:rPr lang="cs-CZ" sz="6200" dirty="0" err="1"/>
              <a:t>nabídku</a:t>
            </a:r>
            <a:r>
              <a:rPr lang="cs-CZ" sz="6200" dirty="0"/>
              <a:t> </a:t>
            </a:r>
            <a:r>
              <a:rPr lang="cs-CZ" sz="6200" dirty="0" err="1"/>
              <a:t>veřejne</a:t>
            </a:r>
            <a:r>
              <a:rPr lang="cs-CZ" sz="6200" dirty="0"/>
              <a:t>́ dopravy na </a:t>
            </a:r>
            <a:r>
              <a:rPr lang="cs-CZ" sz="6200" dirty="0" err="1" smtClean="0"/>
              <a:t>územií</a:t>
            </a:r>
            <a:r>
              <a:rPr lang="cs-CZ" sz="6200" dirty="0" smtClean="0"/>
              <a:t> </a:t>
            </a:r>
            <a:r>
              <a:rPr lang="cs-CZ" sz="6200" dirty="0" err="1"/>
              <a:t>blízkého</a:t>
            </a:r>
            <a:r>
              <a:rPr lang="cs-CZ" sz="6200" dirty="0"/>
              <a:t> </a:t>
            </a:r>
            <a:r>
              <a:rPr lang="cs-CZ" sz="6200" dirty="0" err="1"/>
              <a:t>Středočeského</a:t>
            </a:r>
            <a:r>
              <a:rPr lang="cs-CZ" sz="6200" dirty="0"/>
              <a:t> kraje</a:t>
            </a:r>
            <a:r>
              <a:rPr lang="cs-CZ" sz="6200" dirty="0" smtClean="0"/>
              <a:t>?</a:t>
            </a:r>
            <a:endParaRPr lang="cs-CZ" sz="6200" dirty="0"/>
          </a:p>
          <a:p>
            <a:r>
              <a:rPr lang="cs-CZ" sz="6200" dirty="0" smtClean="0"/>
              <a:t>2</a:t>
            </a:r>
            <a:r>
              <a:rPr lang="cs-CZ" sz="6200" dirty="0" smtClean="0"/>
              <a:t>) </a:t>
            </a:r>
            <a:r>
              <a:rPr lang="cs-CZ" sz="6200" dirty="0"/>
              <a:t>Je </a:t>
            </a:r>
            <a:r>
              <a:rPr lang="cs-CZ" sz="6200" dirty="0" err="1"/>
              <a:t>většina</a:t>
            </a:r>
            <a:r>
              <a:rPr lang="cs-CZ" sz="6200" dirty="0"/>
              <a:t> </a:t>
            </a:r>
            <a:r>
              <a:rPr lang="cs-CZ" sz="6200" dirty="0" err="1"/>
              <a:t>navrhovaných</a:t>
            </a:r>
            <a:r>
              <a:rPr lang="cs-CZ" sz="6200" dirty="0"/>
              <a:t> </a:t>
            </a:r>
            <a:r>
              <a:rPr lang="cs-CZ" sz="6200" dirty="0" err="1"/>
              <a:t>zastávek</a:t>
            </a:r>
            <a:r>
              <a:rPr lang="cs-CZ" sz="6200" dirty="0"/>
              <a:t> MHD v Milevsku </a:t>
            </a:r>
            <a:r>
              <a:rPr lang="cs-CZ" sz="6200" dirty="0" err="1"/>
              <a:t>bezbariérove</a:t>
            </a:r>
            <a:r>
              <a:rPr lang="cs-CZ" sz="6200" dirty="0"/>
              <a:t>̌ </a:t>
            </a:r>
            <a:r>
              <a:rPr lang="cs-CZ" sz="6200" dirty="0" err="1" smtClean="0"/>
              <a:t>přístupných</a:t>
            </a:r>
            <a:r>
              <a:rPr lang="cs-CZ" sz="6200" dirty="0" smtClean="0"/>
              <a:t>?</a:t>
            </a:r>
            <a:endParaRPr lang="cs-CZ" sz="6200" dirty="0"/>
          </a:p>
          <a:p>
            <a:r>
              <a:rPr lang="cs-CZ" sz="6200" dirty="0" smtClean="0"/>
              <a:t>3</a:t>
            </a:r>
            <a:r>
              <a:rPr lang="cs-CZ" sz="6200" dirty="0"/>
              <a:t>) </a:t>
            </a:r>
            <a:r>
              <a:rPr lang="cs-CZ" sz="6200" dirty="0" err="1"/>
              <a:t>Proc</a:t>
            </a:r>
            <a:r>
              <a:rPr lang="cs-CZ" sz="6200" dirty="0"/>
              <a:t>̌ jsou tak </a:t>
            </a:r>
            <a:r>
              <a:rPr lang="cs-CZ" sz="6200" dirty="0" err="1"/>
              <a:t>velke</a:t>
            </a:r>
            <a:r>
              <a:rPr lang="cs-CZ" sz="6200" dirty="0"/>
              <a:t>́ </a:t>
            </a:r>
            <a:r>
              <a:rPr lang="cs-CZ" sz="6200" dirty="0" err="1"/>
              <a:t>rozdíly</a:t>
            </a:r>
            <a:r>
              <a:rPr lang="cs-CZ" sz="6200" dirty="0"/>
              <a:t> ve </a:t>
            </a:r>
            <a:r>
              <a:rPr lang="cs-CZ" sz="6200" dirty="0" err="1" smtClean="0"/>
              <a:t>fungování</a:t>
            </a:r>
            <a:r>
              <a:rPr lang="cs-CZ" sz="6200" dirty="0" smtClean="0"/>
              <a:t> </a:t>
            </a:r>
            <a:r>
              <a:rPr lang="cs-CZ" sz="6200" dirty="0" err="1" smtClean="0"/>
              <a:t>ver</a:t>
            </a:r>
            <a:r>
              <a:rPr lang="cs-CZ" sz="6200" dirty="0" err="1"/>
              <a:t>̌ejne</a:t>
            </a:r>
            <a:r>
              <a:rPr lang="cs-CZ" sz="6200" dirty="0"/>
              <a:t>́ dopravy </a:t>
            </a:r>
            <a:r>
              <a:rPr lang="cs-CZ" sz="6200" dirty="0" smtClean="0"/>
              <a:t>v </a:t>
            </a:r>
            <a:r>
              <a:rPr lang="cs-CZ" sz="6200" dirty="0" err="1" smtClean="0"/>
              <a:t>jednotlivých</a:t>
            </a:r>
            <a:r>
              <a:rPr lang="cs-CZ" sz="6200" dirty="0" smtClean="0"/>
              <a:t> krajích </a:t>
            </a:r>
            <a:r>
              <a:rPr lang="cs-CZ" sz="6200" dirty="0" err="1" smtClean="0"/>
              <a:t>Česke</a:t>
            </a:r>
            <a:r>
              <a:rPr lang="cs-CZ" sz="6200" dirty="0" smtClean="0"/>
              <a:t>́ </a:t>
            </a:r>
            <a:r>
              <a:rPr lang="cs-CZ" sz="6200" dirty="0"/>
              <a:t>republiky? </a:t>
            </a: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35BCD4C9-F0AD-40D9-BE59-7A48F3F3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361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EC86F8E-9617-4009-923D-F34F7AB2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7F119C4-9B08-400E-8BE1-DD7A8E11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cs-CZ" sz="2800" dirty="0"/>
              <a:t>Cílem práce je na základě kritické analýzy současného stavu dopravy ve městě Milevsko zpracovat návrh atraktivního řešení dopravy seniorů, osob ZTP a matek s dětmi v městě Milevsko a blízkém okolí.</a:t>
            </a:r>
            <a:endParaRPr lang="cs-CZ" sz="280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BA8A8B2-5B5D-434D-B8DD-9DC0A24C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51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751912C-8C37-45DC-AB34-B0B5F3CB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F650565-F84C-4E7B-8EA7-4FF771D14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55240"/>
            <a:ext cx="7729728" cy="310198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Metoda vědeckého pozorování</a:t>
            </a:r>
            <a:endParaRPr lang="cs-CZ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 smtClean="0"/>
              <a:t>Analýza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cs-CZ" sz="2800" dirty="0" smtClean="0"/>
              <a:t>Metody </a:t>
            </a:r>
            <a:r>
              <a:rPr lang="cs-CZ" sz="2800" dirty="0"/>
              <a:t>vícekriteriálního hodnocení variant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937F18A6-89D0-4CAB-A79F-60F545AA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52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8AA394E-414D-4058-B5DC-39A019D3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Zájmové území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="" xmlns:a16="http://schemas.microsoft.com/office/drawing/2014/main" id="{425D4FA1-8E84-4080-9310-EC00647A0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cs-CZ" sz="2800" smtClean="0"/>
              <a:t>Město Milevsko a okolí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sz="2800" dirty="0" smtClean="0"/>
              <a:t>Silnice I. třídy číslo </a:t>
            </a:r>
            <a:r>
              <a:rPr lang="cs-CZ" sz="2800" dirty="0" smtClean="0"/>
              <a:t>19 a 29</a:t>
            </a:r>
            <a:endParaRPr lang="cs-CZ" sz="28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sz="2800" dirty="0" smtClean="0"/>
              <a:t>Trať číslo </a:t>
            </a:r>
            <a:r>
              <a:rPr lang="cs-CZ" sz="2800" dirty="0" smtClean="0"/>
              <a:t>201</a:t>
            </a:r>
            <a:endParaRPr lang="cs-CZ" sz="28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sz="2800" dirty="0" smtClean="0"/>
              <a:t>Dopravci – ČSAD,  ARRIVA, Bus Line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cs-CZ" sz="28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7628D65-7C49-48A3-BD41-0533E416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3</a:t>
            </a:r>
          </a:p>
        </p:txBody>
      </p:sp>
      <p:pic>
        <p:nvPicPr>
          <p:cNvPr id="9" name="Obrázek 8" descr="../Snímek%20obrazovky%202022-10-26%20v 18.00.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2167255"/>
            <a:ext cx="5935345" cy="423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89" y="2167255"/>
            <a:ext cx="5355204" cy="43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4428C2-0755-4CCB-ACF7-95CFD452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307" y="285963"/>
            <a:ext cx="7729728" cy="1188720"/>
          </a:xfrm>
        </p:spPr>
        <p:txBody>
          <a:bodyPr/>
          <a:lstStyle/>
          <a:p>
            <a:r>
              <a:rPr lang="cs-CZ" dirty="0" smtClean="0"/>
              <a:t>Současný stav řešeného problému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49061716-509B-4DAD-BCF9-53D5C6B2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dirty="0" smtClean="0"/>
              <a:t>MHD </a:t>
            </a:r>
            <a:r>
              <a:rPr lang="en-GB" sz="2800" dirty="0" err="1" smtClean="0"/>
              <a:t>Milevsko</a:t>
            </a:r>
            <a:endParaRPr lang="en-GB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 smtClean="0"/>
              <a:t>15 </a:t>
            </a:r>
            <a:r>
              <a:rPr lang="en-GB" sz="2800" dirty="0" err="1" smtClean="0"/>
              <a:t>zastávek</a:t>
            </a:r>
            <a:r>
              <a:rPr lang="en-GB" sz="2800" dirty="0" smtClean="0"/>
              <a:t>, 1 </a:t>
            </a:r>
            <a:r>
              <a:rPr lang="en-GB" sz="2800" dirty="0" err="1" smtClean="0"/>
              <a:t>nevyužitá</a:t>
            </a:r>
            <a:endParaRPr lang="en-GB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 err="1" smtClean="0"/>
              <a:t>Nedostačující</a:t>
            </a:r>
            <a:r>
              <a:rPr lang="en-GB" sz="2800" dirty="0" smtClean="0"/>
              <a:t> </a:t>
            </a:r>
            <a:r>
              <a:rPr lang="en-GB" sz="2800" dirty="0" err="1" smtClean="0"/>
              <a:t>pokrytí</a:t>
            </a:r>
            <a:r>
              <a:rPr lang="en-GB" sz="2800" dirty="0" smtClean="0"/>
              <a:t> </a:t>
            </a:r>
            <a:r>
              <a:rPr lang="en-GB" sz="2800" dirty="0" err="1" smtClean="0"/>
              <a:t>města</a:t>
            </a:r>
            <a:endParaRPr lang="en-GB" sz="2800" dirty="0"/>
          </a:p>
          <a:p>
            <a:pPr>
              <a:buFont typeface="Wingdings" panose="05000000000000000000" pitchFamily="2" charset="2"/>
              <a:buChar char="v"/>
            </a:pPr>
            <a:endParaRPr lang="en-GB" sz="2800" dirty="0"/>
          </a:p>
        </p:txBody>
      </p:sp>
      <p:pic>
        <p:nvPicPr>
          <p:cNvPr id="7" name="Obrázek 6" descr="../Snímek%20obrazovky%202022-11-08%20v 13.31.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551" y="1676735"/>
            <a:ext cx="7881239" cy="425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7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159D4A-881C-4CD9-AB85-BD3B8813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Návrh 1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409DFEA-AFDC-44F9-8AD8-948A3EF2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Nová linka MHD</a:t>
            </a:r>
          </a:p>
          <a:p>
            <a:r>
              <a:rPr lang="cs-CZ" sz="2800" dirty="0" smtClean="0"/>
              <a:t>14 zastávek, 8 nových</a:t>
            </a:r>
          </a:p>
          <a:p>
            <a:r>
              <a:rPr lang="cs-CZ" sz="2800" dirty="0" smtClean="0"/>
              <a:t>Obsluha pomocí vozidla Mercedes- </a:t>
            </a:r>
            <a:r>
              <a:rPr lang="cs-CZ" sz="2800" dirty="0" err="1" smtClean="0"/>
              <a:t>Benz</a:t>
            </a:r>
            <a:r>
              <a:rPr lang="cs-CZ" sz="2800" dirty="0" smtClean="0"/>
              <a:t> Sprinter</a:t>
            </a:r>
          </a:p>
          <a:p>
            <a:endParaRPr lang="cs-CZ" dirty="0"/>
          </a:p>
        </p:txBody>
      </p:sp>
      <p:pic>
        <p:nvPicPr>
          <p:cNvPr id="8" name="Obrázek 7" descr="../Snímek%20obrazovky%202022-11-09%20v 13.27.3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64" y="2336739"/>
            <a:ext cx="8098472" cy="406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../../../../var/folders/pt/_bg00r_d5g1g086n88fyyqjw0000gn/T/TemporaryItems/NSIRD_screencaptureui_cgIOwV/Snímek%20obrazovky%202022-11-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8" y="2608317"/>
            <a:ext cx="4973044" cy="352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7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9F39D41-877C-46EF-8A3E-B4CAD37F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01268"/>
            <a:ext cx="7729728" cy="1188720"/>
          </a:xfrm>
        </p:spPr>
        <p:txBody>
          <a:bodyPr/>
          <a:lstStyle/>
          <a:p>
            <a:r>
              <a:rPr lang="cs-CZ" dirty="0" smtClean="0"/>
              <a:t>Návrh 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9F888F5A-9DD1-4E02-9CA7-262B8D9D2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3920" y="2583180"/>
            <a:ext cx="9645968" cy="310198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GB" sz="2800" dirty="0" err="1" smtClean="0"/>
              <a:t>Systém</a:t>
            </a:r>
            <a:r>
              <a:rPr lang="en-GB" sz="2800" dirty="0" smtClean="0"/>
              <a:t> senior taxi</a:t>
            </a:r>
          </a:p>
          <a:p>
            <a:pPr>
              <a:buFont typeface="Wingdings" charset="2"/>
              <a:buChar char="v"/>
            </a:pPr>
            <a:r>
              <a:rPr lang="en-GB" sz="2800" dirty="0" err="1" smtClean="0"/>
              <a:t>Obsluha</a:t>
            </a:r>
            <a:r>
              <a:rPr lang="en-GB" sz="2800" dirty="0" smtClean="0"/>
              <a:t> </a:t>
            </a:r>
            <a:r>
              <a:rPr lang="en-GB" sz="2800" dirty="0" err="1" smtClean="0"/>
              <a:t>domovů</a:t>
            </a:r>
            <a:r>
              <a:rPr lang="en-GB" sz="2800" dirty="0" smtClean="0"/>
              <a:t> pro </a:t>
            </a:r>
            <a:r>
              <a:rPr lang="en-GB" sz="2800" dirty="0" err="1" smtClean="0"/>
              <a:t>seniory</a:t>
            </a:r>
            <a:endParaRPr lang="en-GB" sz="2800" dirty="0" smtClean="0"/>
          </a:p>
          <a:p>
            <a:pPr>
              <a:buFont typeface="Wingdings" charset="2"/>
              <a:buChar char="v"/>
            </a:pPr>
            <a:r>
              <a:rPr lang="en-GB" sz="2800" dirty="0" err="1" smtClean="0"/>
              <a:t>Rozdělení</a:t>
            </a:r>
            <a:r>
              <a:rPr lang="en-GB" sz="2800" dirty="0" smtClean="0"/>
              <a:t> </a:t>
            </a:r>
            <a:r>
              <a:rPr lang="en-GB" sz="2800" dirty="0" err="1" smtClean="0"/>
              <a:t>obcí</a:t>
            </a:r>
            <a:r>
              <a:rPr lang="en-GB" sz="2800" dirty="0" smtClean="0"/>
              <a:t> </a:t>
            </a:r>
            <a:r>
              <a:rPr lang="en-GB" sz="2800" dirty="0" err="1" smtClean="0"/>
              <a:t>na</a:t>
            </a:r>
            <a:r>
              <a:rPr lang="en-GB" sz="2800" dirty="0" smtClean="0"/>
              <a:t> 3 </a:t>
            </a:r>
            <a:r>
              <a:rPr lang="en-GB" sz="2800" dirty="0" err="1" smtClean="0"/>
              <a:t>skupiny</a:t>
            </a:r>
            <a:endParaRPr lang="en-GB" sz="2800" dirty="0"/>
          </a:p>
        </p:txBody>
      </p:sp>
      <p:pic>
        <p:nvPicPr>
          <p:cNvPr id="6" name="Obrázek 5" descr="../Snímek%20obrazovky%202022-11-23%20v 14.18.0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73" y="2329553"/>
            <a:ext cx="4509453" cy="388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../Snímek%20obrazovky%202022-11-23%20v 14.41.57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/>
          <a:stretch/>
        </p:blipFill>
        <p:spPr bwMode="auto">
          <a:xfrm>
            <a:off x="3841272" y="2329553"/>
            <a:ext cx="4509453" cy="3888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../Snímek%20obrazovky%202022-11-23%20v 14.51.2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71" y="2329553"/>
            <a:ext cx="4509454" cy="388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../Snímek%20obrazovky%202022-11-23%20v 14.53.25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3841269" y="2329553"/>
            <a:ext cx="4509455" cy="3888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46" y="2268220"/>
            <a:ext cx="83185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závěrečné</a:t>
            </a:r>
            <a:r>
              <a:rPr lang="en-GB" dirty="0" smtClean="0"/>
              <a:t> </a:t>
            </a:r>
            <a:r>
              <a:rPr lang="en-GB" dirty="0" err="1" smtClean="0"/>
              <a:t>shrnutí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GB" sz="3200" dirty="0" err="1" smtClean="0"/>
              <a:t>Nová</a:t>
            </a:r>
            <a:r>
              <a:rPr lang="en-GB" sz="3200" dirty="0" smtClean="0"/>
              <a:t> </a:t>
            </a:r>
            <a:r>
              <a:rPr lang="en-GB" sz="3200" dirty="0" err="1" smtClean="0"/>
              <a:t>linka</a:t>
            </a:r>
            <a:r>
              <a:rPr lang="en-GB" sz="3200" dirty="0" smtClean="0"/>
              <a:t> MHD</a:t>
            </a:r>
            <a:endParaRPr lang="en-GB" sz="3200" dirty="0" smtClean="0"/>
          </a:p>
          <a:p>
            <a:pPr>
              <a:buFont typeface="Wingdings" charset="2"/>
              <a:buChar char="v"/>
            </a:pPr>
            <a:r>
              <a:rPr lang="en-GB" sz="3200" dirty="0" err="1" smtClean="0"/>
              <a:t>Nová</a:t>
            </a:r>
            <a:r>
              <a:rPr lang="en-GB" sz="3200" dirty="0" smtClean="0"/>
              <a:t> </a:t>
            </a:r>
            <a:r>
              <a:rPr lang="en-GB" sz="3200" dirty="0" err="1" smtClean="0"/>
              <a:t>služba</a:t>
            </a:r>
            <a:r>
              <a:rPr lang="en-GB" sz="3200" dirty="0" smtClean="0"/>
              <a:t> senior taxi</a:t>
            </a:r>
            <a:endParaRPr lang="en-GB" sz="3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B4FB-0A93-427E-81FA-D6216F12DF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9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2DE28EE-ABDF-42B2-B983-791CFAA7A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052" y="2063008"/>
            <a:ext cx="10300229" cy="3101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600" dirty="0"/>
              <a:t>Děkuji za pozornost.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="" xmlns:a16="http://schemas.microsoft.com/office/drawing/2014/main" id="{BF0BB88F-2450-44E6-A0B1-710D40B33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59" y="4261651"/>
            <a:ext cx="2143125" cy="214312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413B6344-3C6B-4362-AE58-A1A8EFEA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808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1450</TotalTime>
  <Words>274</Words>
  <Application>Microsoft Macintosh PowerPoint</Application>
  <PresentationFormat>Širokoúhlá obrazovka</PresentationFormat>
  <Paragraphs>50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Calibri</vt:lpstr>
      <vt:lpstr>Gill Sans MT</vt:lpstr>
      <vt:lpstr>Wingdings</vt:lpstr>
      <vt:lpstr>Arial</vt:lpstr>
      <vt:lpstr>Balík</vt:lpstr>
      <vt:lpstr>Návrh způsobu realizace dopravy pro seniory, osoby ZTP a matky s dětmi v mikroregionu Milevsko</vt:lpstr>
      <vt:lpstr>Cíl práce</vt:lpstr>
      <vt:lpstr>Použité metody</vt:lpstr>
      <vt:lpstr>Zájmové území </vt:lpstr>
      <vt:lpstr>Současný stav řešeného problému</vt:lpstr>
      <vt:lpstr>Návrh 1</vt:lpstr>
      <vt:lpstr>Návrh 2</vt:lpstr>
      <vt:lpstr>závěrečné shrnutí </vt:lpstr>
      <vt:lpstr>Prezentace aplikace PowerPoint</vt:lpstr>
      <vt:lpstr>Doplňující otázka vedoucího BP</vt:lpstr>
      <vt:lpstr>Doplňující otázky oponenta BP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Bakalářská práce  analýza dopravní obslužnosti obce horní planá  </dc:title>
  <dc:subject/>
  <dc:creator/>
  <cp:keywords/>
  <dc:description/>
  <cp:lastModifiedBy>Tadeáš Fuchsík</cp:lastModifiedBy>
  <cp:revision>84</cp:revision>
  <dcterms:created xsi:type="dcterms:W3CDTF">2020-02-01T11:57:52Z</dcterms:created>
  <dcterms:modified xsi:type="dcterms:W3CDTF">2023-01-17T16:43:27Z</dcterms:modified>
  <cp:category/>
</cp:coreProperties>
</file>