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64" r:id="rId10"/>
    <p:sldId id="265" r:id="rId11"/>
    <p:sldId id="272" r:id="rId12"/>
    <p:sldId id="273" r:id="rId13"/>
    <p:sldId id="266" r:id="rId14"/>
    <p:sldId id="269" r:id="rId15"/>
    <p:sldId id="274" r:id="rId16"/>
    <p:sldId id="270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01" userDrawn="1">
          <p15:clr>
            <a:srgbClr val="A4A3A4"/>
          </p15:clr>
        </p15:guide>
        <p15:guide id="2" pos="755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Střední styl 4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>
      <p:cViewPr varScale="1">
        <p:scale>
          <a:sx n="114" d="100"/>
          <a:sy n="114" d="100"/>
        </p:scale>
        <p:origin x="354" y="114"/>
      </p:cViewPr>
      <p:guideLst>
        <p:guide orient="horz" pos="4201"/>
        <p:guide pos="75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A0583-8D6B-4605-9BC1-32CAF365147F}" type="datetimeFigureOut">
              <a:rPr lang="cs-CZ" smtClean="0"/>
              <a:t>19.01.2023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5522-710F-4AE4-A531-80CC23F91A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1897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A0583-8D6B-4605-9BC1-32CAF365147F}" type="datetimeFigureOut">
              <a:rPr lang="cs-CZ" smtClean="0"/>
              <a:t>19.01.2023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5522-710F-4AE4-A531-80CC23F91A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8242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A0583-8D6B-4605-9BC1-32CAF365147F}" type="datetimeFigureOut">
              <a:rPr lang="cs-CZ" smtClean="0"/>
              <a:t>19.01.2023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5522-710F-4AE4-A531-80CC23F91A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9316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A0583-8D6B-4605-9BC1-32CAF365147F}" type="datetimeFigureOut">
              <a:rPr lang="cs-CZ" smtClean="0"/>
              <a:t>19.01.2023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5522-710F-4AE4-A531-80CC23F91A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7159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A0583-8D6B-4605-9BC1-32CAF365147F}" type="datetimeFigureOut">
              <a:rPr lang="cs-CZ" smtClean="0"/>
              <a:t>19.01.2023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5522-710F-4AE4-A531-80CC23F91A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980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A0583-8D6B-4605-9BC1-32CAF365147F}" type="datetimeFigureOut">
              <a:rPr lang="cs-CZ" smtClean="0"/>
              <a:t>19.01.2023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5522-710F-4AE4-A531-80CC23F91A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6441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A0583-8D6B-4605-9BC1-32CAF365147F}" type="datetimeFigureOut">
              <a:rPr lang="cs-CZ" smtClean="0"/>
              <a:t>19.01.2023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5522-710F-4AE4-A531-80CC23F91A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2049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A0583-8D6B-4605-9BC1-32CAF365147F}" type="datetimeFigureOut">
              <a:rPr lang="cs-CZ" smtClean="0"/>
              <a:t>19.01.2023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5522-710F-4AE4-A531-80CC23F91A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0480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A0583-8D6B-4605-9BC1-32CAF365147F}" type="datetimeFigureOut">
              <a:rPr lang="cs-CZ" smtClean="0"/>
              <a:t>19.01.2023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5522-710F-4AE4-A531-80CC23F91A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2115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A0583-8D6B-4605-9BC1-32CAF365147F}" type="datetimeFigureOut">
              <a:rPr lang="cs-CZ" smtClean="0"/>
              <a:t>19.01.2023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5522-710F-4AE4-A531-80CC23F91A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567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A0583-8D6B-4605-9BC1-32CAF365147F}" type="datetimeFigureOut">
              <a:rPr lang="cs-CZ" smtClean="0"/>
              <a:t>19.01.2023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5522-710F-4AE4-A531-80CC23F91A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4338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A0583-8D6B-4605-9BC1-32CAF365147F}" type="datetimeFigureOut">
              <a:rPr lang="cs-CZ" smtClean="0"/>
              <a:t>19.01.2023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B5522-710F-4AE4-A531-80CC23F91A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983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43472" y="2564905"/>
            <a:ext cx="9288016" cy="1247732"/>
          </a:xfrm>
        </p:spPr>
        <p:txBody>
          <a:bodyPr>
            <a:normAutofit fontScale="90000"/>
          </a:bodyPr>
          <a:lstStyle/>
          <a:p>
            <a:r>
              <a:rPr lang="cs-CZ" sz="4800" b="1" dirty="0"/>
              <a:t>Diagnostika plochých střech s povlakovou krytinou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51384" y="4748287"/>
            <a:ext cx="10333792" cy="160813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cs-CZ" dirty="0"/>
              <a:t>Autor diplomové práce: 		Bc. Tomáš Čutka</a:t>
            </a:r>
          </a:p>
          <a:p>
            <a:pPr algn="l"/>
            <a:r>
              <a:rPr lang="cs-CZ" dirty="0"/>
              <a:t>Vedoucí diplomové práce: 	Ing. Jan Plachý, Ph.D.</a:t>
            </a:r>
          </a:p>
          <a:p>
            <a:pPr algn="l"/>
            <a:r>
              <a:rPr lang="cs-CZ" dirty="0"/>
              <a:t>Oponent diplomové práce: 	Ing. Vít Petránek, MBA, Ph.D.</a:t>
            </a:r>
          </a:p>
          <a:p>
            <a:pPr algn="l"/>
            <a:r>
              <a:rPr lang="cs-CZ" dirty="0"/>
              <a:t>České Budějovice, únor 2023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868168" y="468758"/>
            <a:ext cx="7799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Vysoká škola technická a ekonomická v Českých Budějovicích</a:t>
            </a:r>
          </a:p>
          <a:p>
            <a:r>
              <a:rPr lang="cs-CZ" dirty="0"/>
              <a:t>Ústav </a:t>
            </a:r>
            <a:r>
              <a:rPr lang="cs-CZ" dirty="0" err="1"/>
              <a:t>technicko-technologický</a:t>
            </a:r>
            <a:endParaRPr lang="cs-CZ" dirty="0"/>
          </a:p>
          <a:p>
            <a:r>
              <a:rPr lang="cs-CZ" dirty="0"/>
              <a:t>Katedra stavebnictví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3" y="468758"/>
            <a:ext cx="1608137" cy="160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415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Dosažené výsledky a přínos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5605" y="217488"/>
            <a:ext cx="1608137" cy="1608137"/>
          </a:xfrm>
          <a:prstGeom prst="rect">
            <a:avLst/>
          </a:prstGeom>
        </p:spPr>
      </p:pic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C7435A2F-EB73-33F8-BA15-EC7E28770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Porovnání zjištěných hodnot termografie a impedanční defektoskopie </a:t>
            </a:r>
          </a:p>
          <a:p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6200CAF-23DC-948B-1677-C39F1ED6BF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544" t="24187" r="22715" b="39896"/>
          <a:stretch/>
        </p:blipFill>
        <p:spPr bwMode="auto">
          <a:xfrm>
            <a:off x="479376" y="2852936"/>
            <a:ext cx="5944870" cy="2819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2F4D3ED-418F-A834-F274-B9D37437C7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066" t="24030" r="14907" b="35523"/>
          <a:stretch/>
        </p:blipFill>
        <p:spPr bwMode="auto">
          <a:xfrm>
            <a:off x="6300666" y="2852935"/>
            <a:ext cx="5195933" cy="31505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BDB50278-1450-52AC-5B52-9A71869F6467}"/>
              </a:ext>
            </a:extLst>
          </p:cNvPr>
          <p:cNvSpPr txBox="1"/>
          <p:nvPr/>
        </p:nvSpPr>
        <p:spPr>
          <a:xfrm>
            <a:off x="205262" y="6403052"/>
            <a:ext cx="10009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Diplomová práce – Diagnostika plochých střech s povlakovou krytinou – Vysoká škola technická a ekonomická v Českých Budějovicích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29C79E1-DF1F-23AE-0BB0-26261A30D9E3}"/>
              </a:ext>
            </a:extLst>
          </p:cNvPr>
          <p:cNvSpPr txBox="1"/>
          <p:nvPr/>
        </p:nvSpPr>
        <p:spPr>
          <a:xfrm>
            <a:off x="479375" y="2626847"/>
            <a:ext cx="5821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Obr. 12 Sloučená vlhkostní mapa z impedanční defektoskopie a termografie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1274ADD-CD04-0930-DD72-3143199615D8}"/>
              </a:ext>
            </a:extLst>
          </p:cNvPr>
          <p:cNvSpPr txBox="1"/>
          <p:nvPr/>
        </p:nvSpPr>
        <p:spPr>
          <a:xfrm>
            <a:off x="452785" y="5744536"/>
            <a:ext cx="2664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Zdroj: Vlastní zpracování</a:t>
            </a:r>
          </a:p>
        </p:txBody>
      </p:sp>
    </p:spTree>
    <p:extLst>
      <p:ext uri="{BB962C8B-B14F-4D97-AF65-F5344CB8AC3E}">
        <p14:creationId xmlns:p14="http://schemas.microsoft.com/office/powerpoint/2010/main" val="3779021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Dosažené výsledky a přínos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5605" y="217488"/>
            <a:ext cx="1608137" cy="1608137"/>
          </a:xfrm>
          <a:prstGeom prst="rect">
            <a:avLst/>
          </a:prstGeom>
        </p:spPr>
      </p:pic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C7435A2F-EB73-33F8-BA15-EC7E28770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místě nejvyšší vlhkostí odebrán vzorek</a:t>
            </a:r>
          </a:p>
          <a:p>
            <a:r>
              <a:rPr lang="cs-CZ" dirty="0"/>
              <a:t>Gravimetrická zkouška</a:t>
            </a:r>
          </a:p>
          <a:p>
            <a:r>
              <a:rPr lang="cs-CZ" dirty="0"/>
              <a:t>Hmotnostní vlhkost vzorku – 63 %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DB50278-1450-52AC-5B52-9A71869F6467}"/>
              </a:ext>
            </a:extLst>
          </p:cNvPr>
          <p:cNvSpPr txBox="1"/>
          <p:nvPr/>
        </p:nvSpPr>
        <p:spPr>
          <a:xfrm>
            <a:off x="205262" y="6403052"/>
            <a:ext cx="10009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Diplomová práce – Diagnostika plochých střech s povlakovou krytinou – Vysoká škola technická a ekonomická v Českých Budějovicích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6E4223A-B7D6-8298-0B12-39D1B50968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90857" y="2810208"/>
            <a:ext cx="3684905" cy="27622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C837D763-23E0-9320-151F-43D23658D689}"/>
              </a:ext>
            </a:extLst>
          </p:cNvPr>
          <p:cNvSpPr txBox="1"/>
          <p:nvPr/>
        </p:nvSpPr>
        <p:spPr>
          <a:xfrm>
            <a:off x="7665207" y="1949669"/>
            <a:ext cx="28833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Obr. 13 Odběr vzorku tepelné izolace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2FD6E04-9762-6968-8865-03B046263342}"/>
              </a:ext>
            </a:extLst>
          </p:cNvPr>
          <p:cNvSpPr txBox="1"/>
          <p:nvPr/>
        </p:nvSpPr>
        <p:spPr>
          <a:xfrm>
            <a:off x="7665207" y="6068792"/>
            <a:ext cx="2664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Zdroj: Vlastní zpracování</a:t>
            </a:r>
          </a:p>
        </p:txBody>
      </p:sp>
    </p:spTree>
    <p:extLst>
      <p:ext uri="{BB962C8B-B14F-4D97-AF65-F5344CB8AC3E}">
        <p14:creationId xmlns:p14="http://schemas.microsoft.com/office/powerpoint/2010/main" val="361942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Dosažené výsledky a přínos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050166DD-B512-B4B3-5C80-B4B8CA614D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341774"/>
              </p:ext>
            </p:extLst>
          </p:nvPr>
        </p:nvGraphicFramePr>
        <p:xfrm>
          <a:off x="2351584" y="1825625"/>
          <a:ext cx="6984776" cy="4170499"/>
        </p:xfrm>
        <a:graphic>
          <a:graphicData uri="http://schemas.openxmlformats.org/drawingml/2006/table">
            <a:tbl>
              <a:tblPr/>
              <a:tblGrid>
                <a:gridCol w="2844923">
                  <a:extLst>
                    <a:ext uri="{9D8B030D-6E8A-4147-A177-3AD203B41FA5}">
                      <a16:colId xmlns:a16="http://schemas.microsoft.com/office/drawing/2014/main" val="2971859057"/>
                    </a:ext>
                  </a:extLst>
                </a:gridCol>
                <a:gridCol w="2040496">
                  <a:extLst>
                    <a:ext uri="{9D8B030D-6E8A-4147-A177-3AD203B41FA5}">
                      <a16:colId xmlns:a16="http://schemas.microsoft.com/office/drawing/2014/main" val="1354881670"/>
                    </a:ext>
                  </a:extLst>
                </a:gridCol>
                <a:gridCol w="2099357">
                  <a:extLst>
                    <a:ext uri="{9D8B030D-6E8A-4147-A177-3AD203B41FA5}">
                      <a16:colId xmlns:a16="http://schemas.microsoft.com/office/drawing/2014/main" val="2836809552"/>
                    </a:ext>
                  </a:extLst>
                </a:gridCol>
              </a:tblGrid>
              <a:tr h="731943">
                <a:tc>
                  <a:txBody>
                    <a:bodyPr/>
                    <a:lstStyle/>
                    <a:p>
                      <a:pPr algn="l" fontAlgn="t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Název metody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IČ termografie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Impedanční defektoskopie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0908402"/>
                  </a:ext>
                </a:extLst>
              </a:tr>
              <a:tr h="789006">
                <a:tc>
                  <a:txBody>
                    <a:bodyPr/>
                    <a:lstStyle/>
                    <a:p>
                      <a:pPr algn="l" fontAlgn="t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Časová náročnost sběru dat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0107420"/>
                  </a:ext>
                </a:extLst>
              </a:tr>
              <a:tr h="958047">
                <a:tc>
                  <a:txBody>
                    <a:bodyPr/>
                    <a:lstStyle/>
                    <a:p>
                      <a:pPr algn="l" fontAlgn="t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Časová náročnost analýzy a vyhodnocování dat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2733413"/>
                  </a:ext>
                </a:extLst>
              </a:tr>
              <a:tr h="783847">
                <a:tc>
                  <a:txBody>
                    <a:bodyPr/>
                    <a:lstStyle/>
                    <a:p>
                      <a:pPr algn="l" fontAlgn="t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Komplexnost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1865890"/>
                  </a:ext>
                </a:extLst>
              </a:tr>
              <a:tr h="749796">
                <a:tc>
                  <a:txBody>
                    <a:bodyPr/>
                    <a:lstStyle/>
                    <a:p>
                      <a:pPr algn="l" fontAlgn="t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Spolehlivost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1154986"/>
                  </a:ext>
                </a:extLst>
              </a:tr>
            </a:tbl>
          </a:graphicData>
        </a:graphic>
      </p:graphicFrame>
      <p:sp>
        <p:nvSpPr>
          <p:cNvPr id="11" name="TextovéPole 10">
            <a:extLst>
              <a:ext uri="{FF2B5EF4-FFF2-40B4-BE49-F238E27FC236}">
                <a16:creationId xmlns:a16="http://schemas.microsoft.com/office/drawing/2014/main" id="{BDB50278-1450-52AC-5B52-9A71869F6467}"/>
              </a:ext>
            </a:extLst>
          </p:cNvPr>
          <p:cNvSpPr txBox="1"/>
          <p:nvPr/>
        </p:nvSpPr>
        <p:spPr>
          <a:xfrm>
            <a:off x="205262" y="6403052"/>
            <a:ext cx="10009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Diplomová práce – Diagnostika plochých střech s povlakovou krytinou – Vysoká škola technická a ekonomická v Českých Budějovicích</a:t>
            </a:r>
          </a:p>
        </p:txBody>
      </p:sp>
      <p:pic>
        <p:nvPicPr>
          <p:cNvPr id="9" name="Grafický objekt 8" descr="Zaškrtnutí">
            <a:extLst>
              <a:ext uri="{FF2B5EF4-FFF2-40B4-BE49-F238E27FC236}">
                <a16:creationId xmlns:a16="http://schemas.microsoft.com/office/drawing/2014/main" id="{B425F3A5-F979-4FBE-0C0C-F8DB33893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43972" y="2564912"/>
            <a:ext cx="745232" cy="745232"/>
          </a:xfrm>
          <a:prstGeom prst="rect">
            <a:avLst/>
          </a:prstGeom>
        </p:spPr>
      </p:pic>
      <p:pic>
        <p:nvPicPr>
          <p:cNvPr id="12" name="Grafický objekt 11" descr="Zavřít">
            <a:extLst>
              <a:ext uri="{FF2B5EF4-FFF2-40B4-BE49-F238E27FC236}">
                <a16:creationId xmlns:a16="http://schemas.microsoft.com/office/drawing/2014/main" id="{A955F4EF-899B-F47E-7250-2A621B83CE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96200" y="2564904"/>
            <a:ext cx="745232" cy="745232"/>
          </a:xfrm>
          <a:prstGeom prst="rect">
            <a:avLst/>
          </a:prstGeom>
        </p:spPr>
      </p:pic>
      <p:pic>
        <p:nvPicPr>
          <p:cNvPr id="13" name="Grafický objekt 12" descr="Zaškrtnutí">
            <a:extLst>
              <a:ext uri="{FF2B5EF4-FFF2-40B4-BE49-F238E27FC236}">
                <a16:creationId xmlns:a16="http://schemas.microsoft.com/office/drawing/2014/main" id="{96D28B7F-5EE1-634F-FFE3-ADAD86205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43972" y="3565014"/>
            <a:ext cx="745232" cy="745232"/>
          </a:xfrm>
          <a:prstGeom prst="rect">
            <a:avLst/>
          </a:prstGeom>
        </p:spPr>
      </p:pic>
      <p:pic>
        <p:nvPicPr>
          <p:cNvPr id="14" name="Grafický objekt 13" descr="Zaškrtnutí">
            <a:extLst>
              <a:ext uri="{FF2B5EF4-FFF2-40B4-BE49-F238E27FC236}">
                <a16:creationId xmlns:a16="http://schemas.microsoft.com/office/drawing/2014/main" id="{D342E98D-8410-159B-1C34-1D75B49514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43972" y="4451569"/>
            <a:ext cx="745232" cy="745232"/>
          </a:xfrm>
          <a:prstGeom prst="rect">
            <a:avLst/>
          </a:prstGeom>
        </p:spPr>
      </p:pic>
      <p:pic>
        <p:nvPicPr>
          <p:cNvPr id="15" name="Grafický objekt 14" descr="Zavřít">
            <a:extLst>
              <a:ext uri="{FF2B5EF4-FFF2-40B4-BE49-F238E27FC236}">
                <a16:creationId xmlns:a16="http://schemas.microsoft.com/office/drawing/2014/main" id="{408736DC-F37F-2163-7252-2B74082194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96200" y="3565014"/>
            <a:ext cx="745232" cy="745232"/>
          </a:xfrm>
          <a:prstGeom prst="rect">
            <a:avLst/>
          </a:prstGeom>
        </p:spPr>
      </p:pic>
      <p:pic>
        <p:nvPicPr>
          <p:cNvPr id="16" name="Grafický objekt 15" descr="Zavřít">
            <a:extLst>
              <a:ext uri="{FF2B5EF4-FFF2-40B4-BE49-F238E27FC236}">
                <a16:creationId xmlns:a16="http://schemas.microsoft.com/office/drawing/2014/main" id="{E363D1A9-7175-589A-4124-DBF37E4788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96200" y="4451569"/>
            <a:ext cx="745232" cy="745232"/>
          </a:xfrm>
          <a:prstGeom prst="rect">
            <a:avLst/>
          </a:prstGeom>
        </p:spPr>
      </p:pic>
      <p:pic>
        <p:nvPicPr>
          <p:cNvPr id="17" name="Grafický objekt 16" descr="Zavřít">
            <a:extLst>
              <a:ext uri="{FF2B5EF4-FFF2-40B4-BE49-F238E27FC236}">
                <a16:creationId xmlns:a16="http://schemas.microsoft.com/office/drawing/2014/main" id="{9EA1C1BC-ED29-F189-6968-4EC695E770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43972" y="5277194"/>
            <a:ext cx="745232" cy="745232"/>
          </a:xfrm>
          <a:prstGeom prst="rect">
            <a:avLst/>
          </a:prstGeom>
        </p:spPr>
      </p:pic>
      <p:pic>
        <p:nvPicPr>
          <p:cNvPr id="18" name="Grafický objekt 17" descr="Zaškrtnutí">
            <a:extLst>
              <a:ext uri="{FF2B5EF4-FFF2-40B4-BE49-F238E27FC236}">
                <a16:creationId xmlns:a16="http://schemas.microsoft.com/office/drawing/2014/main" id="{93473DD1-5FB0-CAA4-0B29-F622AE22AC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96200" y="5231113"/>
            <a:ext cx="745232" cy="74523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C2439F00-9634-75AA-7352-2156176B6E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512" y="5060951"/>
            <a:ext cx="1608137" cy="160813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AC1B868-2431-8E7B-7202-67DB9734AB40}"/>
              </a:ext>
            </a:extLst>
          </p:cNvPr>
          <p:cNvSpPr txBox="1"/>
          <p:nvPr/>
        </p:nvSpPr>
        <p:spPr>
          <a:xfrm>
            <a:off x="2325154" y="1418697"/>
            <a:ext cx="4418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Tab. 1 Hodnocená kritéria pro použité měřící metody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80C8970-88CA-EBE8-C474-0379B1894754}"/>
              </a:ext>
            </a:extLst>
          </p:cNvPr>
          <p:cNvSpPr txBox="1"/>
          <p:nvPr/>
        </p:nvSpPr>
        <p:spPr>
          <a:xfrm>
            <a:off x="2293071" y="6068792"/>
            <a:ext cx="2664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Zdroj: Vlastní zpracování</a:t>
            </a:r>
          </a:p>
        </p:txBody>
      </p:sp>
    </p:spTree>
    <p:extLst>
      <p:ext uri="{BB962C8B-B14F-4D97-AF65-F5344CB8AC3E}">
        <p14:creationId xmlns:p14="http://schemas.microsoft.com/office/powerpoint/2010/main" val="1986296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Závěrečné shrnutí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Zjištěno mnoho druhů tepelných anomálií</a:t>
            </a:r>
          </a:p>
          <a:p>
            <a:r>
              <a:rPr lang="cs-CZ" dirty="0"/>
              <a:t>Použité metody nezměří množství vlhkosti</a:t>
            </a:r>
          </a:p>
          <a:p>
            <a:r>
              <a:rPr lang="cs-CZ" dirty="0"/>
              <a:t>Měření vyžaduje mnoho zkušeností</a:t>
            </a:r>
          </a:p>
          <a:p>
            <a:r>
              <a:rPr lang="cs-CZ" b="1" dirty="0"/>
              <a:t>Cíl práce byl splněn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512" y="5060951"/>
            <a:ext cx="1608137" cy="1608137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AE9B74FF-4258-C664-158E-187DF0AD2256}"/>
              </a:ext>
            </a:extLst>
          </p:cNvPr>
          <p:cNvSpPr txBox="1"/>
          <p:nvPr/>
        </p:nvSpPr>
        <p:spPr>
          <a:xfrm>
            <a:off x="205262" y="6403052"/>
            <a:ext cx="10009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Diplomová práce – Diagnostika plochých střech s povlakovou krytinou – Vysoká škola technická a ekonomická v Českých Budějovicích</a:t>
            </a:r>
          </a:p>
        </p:txBody>
      </p:sp>
    </p:spTree>
    <p:extLst>
      <p:ext uri="{BB962C8B-B14F-4D97-AF65-F5344CB8AC3E}">
        <p14:creationId xmlns:p14="http://schemas.microsoft.com/office/powerpoint/2010/main" val="1592997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Odpovědi na otázky vedoucího a oponenta diplomové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7193" y="187120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Doplňující dotaz od vedoucího práce:</a:t>
            </a:r>
          </a:p>
          <a:p>
            <a:pPr marL="0" indent="0">
              <a:buNone/>
            </a:pPr>
            <a:r>
              <a:rPr lang="cs-CZ" dirty="0"/>
              <a:t>„</a:t>
            </a:r>
            <a:r>
              <a:rPr lang="cs-CZ" i="1" dirty="0"/>
              <a:t>Jaké metody, přístrojové vybavení a postupy by jste používal pro běžnou diagnostiku vlhkosti ve střešním plášti ploché střechy s povlakovou krytinou na bázi asfaltových pásů a polymerní fólie?“</a:t>
            </a:r>
          </a:p>
          <a:p>
            <a:pPr marL="0" indent="0">
              <a:buNone/>
            </a:pPr>
            <a:endParaRPr lang="cs-CZ" i="1" dirty="0"/>
          </a:p>
          <a:p>
            <a:r>
              <a:rPr lang="cs-CZ" dirty="0"/>
              <a:t>Záplavová zkouška </a:t>
            </a:r>
          </a:p>
          <a:p>
            <a:r>
              <a:rPr lang="cs-CZ" dirty="0"/>
              <a:t>Jiskrová zkouška</a:t>
            </a:r>
          </a:p>
          <a:p>
            <a:r>
              <a:rPr lang="cs-CZ" dirty="0"/>
              <a:t>Podtlaková zkouška</a:t>
            </a:r>
          </a:p>
          <a:p>
            <a:r>
              <a:rPr lang="cs-CZ" dirty="0"/>
              <a:t>Dýmová zkouška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512" y="5060951"/>
            <a:ext cx="1608137" cy="1608137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483E484-88F0-855B-E2EB-B85A1C9964B7}"/>
              </a:ext>
            </a:extLst>
          </p:cNvPr>
          <p:cNvSpPr txBox="1"/>
          <p:nvPr/>
        </p:nvSpPr>
        <p:spPr>
          <a:xfrm>
            <a:off x="205262" y="6403052"/>
            <a:ext cx="10009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Diplomová práce – Diagnostika plochých střech s povlakovou krytinou – Vysoká škola technická a ekonomická v Českých Budějovicích</a:t>
            </a:r>
          </a:p>
        </p:txBody>
      </p:sp>
    </p:spTree>
    <p:extLst>
      <p:ext uri="{BB962C8B-B14F-4D97-AF65-F5344CB8AC3E}">
        <p14:creationId xmlns:p14="http://schemas.microsoft.com/office/powerpoint/2010/main" val="3865508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3314F7-F842-16BA-574A-8B45899FC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Odpovědi na otázky vedoucího a oponenta diplomové práce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1F5E42-6817-A5D5-3CD1-407CB7763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Doplňující dotaz od oponenta práce:</a:t>
            </a:r>
          </a:p>
          <a:p>
            <a:pPr marL="0" indent="0">
              <a:buNone/>
            </a:pPr>
            <a:r>
              <a:rPr lang="cs-CZ" i="1" dirty="0"/>
              <a:t>„Jaké je vaše doporučení postupu dalšího rozvoje dané tématiky, např. zpřesňování měřících metod?“</a:t>
            </a:r>
          </a:p>
          <a:p>
            <a:pPr marL="0" indent="0">
              <a:buNone/>
            </a:pPr>
            <a:endParaRPr lang="cs-CZ" i="1" dirty="0"/>
          </a:p>
          <a:p>
            <a:r>
              <a:rPr lang="cs-CZ" dirty="0"/>
              <a:t>Vývoj směřovaný ke zjištění množství vlhkosti</a:t>
            </a:r>
          </a:p>
          <a:p>
            <a:r>
              <a:rPr lang="cs-CZ" dirty="0"/>
              <a:t>Tvorba vlhkostní mapy v defektoskopu</a:t>
            </a:r>
          </a:p>
          <a:p>
            <a:r>
              <a:rPr lang="cs-CZ" dirty="0"/>
              <a:t>Rozlišení komponentů střechy např. kov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FF7773D-F18E-7052-7F15-C8BCF03F65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512" y="5060951"/>
            <a:ext cx="1608137" cy="1608137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F27B6A80-6897-081D-9808-A032964EF22E}"/>
              </a:ext>
            </a:extLst>
          </p:cNvPr>
          <p:cNvSpPr txBox="1"/>
          <p:nvPr/>
        </p:nvSpPr>
        <p:spPr>
          <a:xfrm>
            <a:off x="205262" y="6403052"/>
            <a:ext cx="10009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Diplomová práce – Diagnostika plochých střech s povlakovou krytinou – Vysoká škola technická a ekonomická v Českých Budějovicích</a:t>
            </a:r>
          </a:p>
        </p:txBody>
      </p:sp>
    </p:spTree>
    <p:extLst>
      <p:ext uri="{BB962C8B-B14F-4D97-AF65-F5344CB8AC3E}">
        <p14:creationId xmlns:p14="http://schemas.microsoft.com/office/powerpoint/2010/main" val="2995055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92024" y="2420888"/>
            <a:ext cx="4607951" cy="1325563"/>
          </a:xfrm>
        </p:spPr>
        <p:txBody>
          <a:bodyPr/>
          <a:lstStyle/>
          <a:p>
            <a:r>
              <a:rPr lang="cs-CZ" b="1" dirty="0"/>
              <a:t>Děkuji za pozornost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512" y="5060951"/>
            <a:ext cx="1608137" cy="1608137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22CC76BB-76FB-5EAA-9B11-C8FA116B57FE}"/>
              </a:ext>
            </a:extLst>
          </p:cNvPr>
          <p:cNvSpPr txBox="1"/>
          <p:nvPr/>
        </p:nvSpPr>
        <p:spPr>
          <a:xfrm>
            <a:off x="205262" y="6403052"/>
            <a:ext cx="10009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Diplomová práce – Diagnostika plochých střech s povlakovou krytinou – Vysoká škola technická a ekonomická v Českých Budějovicích</a:t>
            </a:r>
          </a:p>
        </p:txBody>
      </p:sp>
    </p:spTree>
    <p:extLst>
      <p:ext uri="{BB962C8B-B14F-4D97-AF65-F5344CB8AC3E}">
        <p14:creationId xmlns:p14="http://schemas.microsoft.com/office/powerpoint/2010/main" val="3961357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Obsah prezentace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dirty="0"/>
              <a:t>Motivace a důvody k řešení daného problému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dirty="0"/>
              <a:t>Cíl práce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dirty="0"/>
              <a:t>Výzkumné otázky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dirty="0"/>
              <a:t>Metodika práce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dirty="0"/>
              <a:t>Dosažené výsledky a přínos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dirty="0"/>
              <a:t>Závěrečné shrnutí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dirty="0"/>
              <a:t>Odpovědi na otázky vedoucího a oponenta diplomové práce</a:t>
            </a:r>
            <a:endParaRPr lang="cs-CZ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776" y="5060951"/>
            <a:ext cx="1608137" cy="1608137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60346D2-DBA7-8637-256A-9616A485D1AB}"/>
              </a:ext>
            </a:extLst>
          </p:cNvPr>
          <p:cNvSpPr txBox="1"/>
          <p:nvPr/>
        </p:nvSpPr>
        <p:spPr>
          <a:xfrm>
            <a:off x="205262" y="6403052"/>
            <a:ext cx="10009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Diplomová práce – Diagnostika plochých střech s povlakovou krytinou – Vysoká škola technická a ekonomická v Českých Budějovicích</a:t>
            </a:r>
          </a:p>
        </p:txBody>
      </p:sp>
    </p:spTree>
    <p:extLst>
      <p:ext uri="{BB962C8B-B14F-4D97-AF65-F5344CB8AC3E}">
        <p14:creationId xmlns:p14="http://schemas.microsoft.com/office/powerpoint/2010/main" val="2761653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Motivace a důvody k řešení daného problému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dirty="0"/>
              <a:t>Zájem o danou problematiku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dirty="0"/>
              <a:t>Aktuálnost dané problematiky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dirty="0"/>
              <a:t>Prohloubení znalostí v oblasti termografického měření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dirty="0"/>
              <a:t>Aplikovatelnost v praxi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776" y="5060951"/>
            <a:ext cx="1608137" cy="1608137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23C636D-3CE5-D8A9-D3CD-073FC1A18259}"/>
              </a:ext>
            </a:extLst>
          </p:cNvPr>
          <p:cNvSpPr txBox="1"/>
          <p:nvPr/>
        </p:nvSpPr>
        <p:spPr>
          <a:xfrm>
            <a:off x="205262" y="6403052"/>
            <a:ext cx="10009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Diplomová práce – Diagnostika plochých střech s povlakovou krytinou – Vysoká škola technická a ekonomická v Českých Budějovicích</a:t>
            </a:r>
          </a:p>
        </p:txBody>
      </p:sp>
    </p:spTree>
    <p:extLst>
      <p:ext uri="{BB962C8B-B14F-4D97-AF65-F5344CB8AC3E}">
        <p14:creationId xmlns:p14="http://schemas.microsoft.com/office/powerpoint/2010/main" val="2548304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Cíl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dirty="0"/>
              <a:t>Cílem práce je na praktických příkladech skladeb plochých střech s povlakovou krytinou ukázat vhodnost využití impedanční defektoskopie a termografie. Jednotlivé výsledky budou navzájem porovnány a vyhodnocena vhodnost jednotlivých metod.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512" y="5060951"/>
            <a:ext cx="1608137" cy="1608137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B2C8F9BC-337D-EB75-FA88-BB4D7FD8A0E1}"/>
              </a:ext>
            </a:extLst>
          </p:cNvPr>
          <p:cNvSpPr txBox="1"/>
          <p:nvPr/>
        </p:nvSpPr>
        <p:spPr>
          <a:xfrm>
            <a:off x="205262" y="6403052"/>
            <a:ext cx="10009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Diplomová práce – Diagnostika plochých střech s povlakovou krytinou – Vysoká škola technická a ekonomická v Českých Budějovicích</a:t>
            </a:r>
          </a:p>
        </p:txBody>
      </p:sp>
    </p:spTree>
    <p:extLst>
      <p:ext uri="{BB962C8B-B14F-4D97-AF65-F5344CB8AC3E}">
        <p14:creationId xmlns:p14="http://schemas.microsoft.com/office/powerpoint/2010/main" val="725077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Výzkumné otázky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dirty="0"/>
              <a:t>VO 1: Jakým způsobem se liší rozložení povrchové teploty zaznamenané termokamerou u tepelných mostů a výskytu vlhkosti?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dirty="0"/>
              <a:t>VO 2: Jaký hmotnostní podíl vody se bude nacházet v odebraném vzorku pro gravimetrickou zkoušku na vybrané střeše v případě prokázání vlhkosti metodou impedanční defektoskopie a IČ termografie?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dirty="0"/>
              <a:t>VO 3: Jak se obě metody měření liší v porovnání na jednom objektu z hlediska časové náročnosti, vyhodnocení dat a použitelnosti?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512" y="5060951"/>
            <a:ext cx="1608137" cy="1608137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4E40F8D-DC9D-753C-4FC2-6FEEBE600AA9}"/>
              </a:ext>
            </a:extLst>
          </p:cNvPr>
          <p:cNvSpPr txBox="1"/>
          <p:nvPr/>
        </p:nvSpPr>
        <p:spPr>
          <a:xfrm>
            <a:off x="205262" y="6403052"/>
            <a:ext cx="10009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Diplomová práce – Diagnostika plochých střech s povlakovou krytinou – Vysoká škola technická a ekonomická v Českých Budějovicích</a:t>
            </a:r>
          </a:p>
        </p:txBody>
      </p:sp>
    </p:spTree>
    <p:extLst>
      <p:ext uri="{BB962C8B-B14F-4D97-AF65-F5344CB8AC3E}">
        <p14:creationId xmlns:p14="http://schemas.microsoft.com/office/powerpoint/2010/main" val="678354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Metodika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cs-CZ" dirty="0"/>
              <a:t>Metoda sběru dat</a:t>
            </a:r>
          </a:p>
          <a:p>
            <a:pPr lvl="1">
              <a:buClr>
                <a:srgbClr val="C00000"/>
              </a:buClr>
            </a:pPr>
            <a:r>
              <a:rPr lang="cs-CZ" dirty="0"/>
              <a:t>Pořízení termogramů</a:t>
            </a:r>
          </a:p>
          <a:p>
            <a:pPr lvl="1">
              <a:buClr>
                <a:srgbClr val="C00000"/>
              </a:buClr>
            </a:pPr>
            <a:r>
              <a:rPr lang="cs-CZ" dirty="0"/>
              <a:t>Zaznamenání vlhkostních hodnot</a:t>
            </a:r>
          </a:p>
          <a:p>
            <a:pPr lvl="1">
              <a:buClr>
                <a:srgbClr val="C00000"/>
              </a:buClr>
            </a:pPr>
            <a:r>
              <a:rPr lang="cs-CZ" dirty="0"/>
              <a:t>Sběr materiálu pro gravimetrickou zkoušku</a:t>
            </a:r>
          </a:p>
          <a:p>
            <a:pPr>
              <a:buClr>
                <a:srgbClr val="C00000"/>
              </a:buClr>
            </a:pPr>
            <a:r>
              <a:rPr lang="cs-CZ" dirty="0"/>
              <a:t>Metoda srovnávací</a:t>
            </a:r>
          </a:p>
          <a:p>
            <a:pPr lvl="1">
              <a:buClr>
                <a:srgbClr val="C00000"/>
              </a:buClr>
            </a:pPr>
            <a:r>
              <a:rPr lang="cs-CZ" dirty="0"/>
              <a:t>Porovnání termogramů</a:t>
            </a:r>
          </a:p>
          <a:p>
            <a:pPr lvl="1">
              <a:buClr>
                <a:srgbClr val="C00000"/>
              </a:buClr>
            </a:pPr>
            <a:r>
              <a:rPr lang="cs-CZ" dirty="0"/>
              <a:t>Porovnání vlhkostních map</a:t>
            </a:r>
          </a:p>
          <a:p>
            <a:pPr>
              <a:buClr>
                <a:srgbClr val="C00000"/>
              </a:buClr>
            </a:pPr>
            <a:r>
              <a:rPr lang="cs-CZ" dirty="0"/>
              <a:t>Metoda vyhodnocování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512" y="5060951"/>
            <a:ext cx="1608137" cy="1608137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BBF13FF7-6EF8-29DB-E4A5-97447A2473D3}"/>
              </a:ext>
            </a:extLst>
          </p:cNvPr>
          <p:cNvSpPr txBox="1"/>
          <p:nvPr/>
        </p:nvSpPr>
        <p:spPr>
          <a:xfrm>
            <a:off x="205262" y="6403052"/>
            <a:ext cx="10009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Diplomová práce – Diagnostika plochých střech s povlakovou krytinou – Vysoká škola technická a ekonomická v Českých Budějovicích</a:t>
            </a:r>
          </a:p>
        </p:txBody>
      </p:sp>
    </p:spTree>
    <p:extLst>
      <p:ext uri="{BB962C8B-B14F-4D97-AF65-F5344CB8AC3E}">
        <p14:creationId xmlns:p14="http://schemas.microsoft.com/office/powerpoint/2010/main" val="52910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Dosažené výsledky a přínos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480" y="223837"/>
            <a:ext cx="1608137" cy="1608137"/>
          </a:xfrm>
          <a:prstGeom prst="rect">
            <a:avLst/>
          </a:prstGeom>
        </p:spPr>
      </p:pic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44E3B322-5C8D-CEC2-FCF2-A8D7E3380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6792"/>
            <a:ext cx="10515600" cy="4620171"/>
          </a:xfrm>
        </p:spPr>
        <p:txBody>
          <a:bodyPr/>
          <a:lstStyle/>
          <a:p>
            <a:pPr marL="0" indent="0">
              <a:buNone/>
            </a:pPr>
            <a:r>
              <a:rPr lang="cs-CZ" u="sng" dirty="0"/>
              <a:t>Příklad obtížné identifikace poruchy</a:t>
            </a:r>
          </a:p>
          <a:p>
            <a:pPr marL="0" indent="0">
              <a:buNone/>
            </a:pPr>
            <a:r>
              <a:rPr lang="cs-CZ" dirty="0"/>
              <a:t>Termogram a fotografie v zimě		Termogram a fotografie v létě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1629108-0EF7-607A-589C-17E672FAAA35}"/>
              </a:ext>
            </a:extLst>
          </p:cNvPr>
          <p:cNvSpPr txBox="1"/>
          <p:nvPr/>
        </p:nvSpPr>
        <p:spPr>
          <a:xfrm>
            <a:off x="205262" y="6403052"/>
            <a:ext cx="10009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Diplomová práce – Diagnostika plochých střech s povlakovou krytinou – Vysoká škola technická a ekonomická v Českých Budějovicích</a:t>
            </a:r>
          </a:p>
        </p:txBody>
      </p:sp>
      <p:pic>
        <p:nvPicPr>
          <p:cNvPr id="9" name="Picture 41">
            <a:extLst>
              <a:ext uri="{FF2B5EF4-FFF2-40B4-BE49-F238E27FC236}">
                <a16:creationId xmlns:a16="http://schemas.microsoft.com/office/drawing/2014/main" id="{67CB0785-3C12-A405-C87C-75AB8DD6B6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40" y="3458369"/>
            <a:ext cx="2664296" cy="1998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2">
            <a:extLst>
              <a:ext uri="{FF2B5EF4-FFF2-40B4-BE49-F238E27FC236}">
                <a16:creationId xmlns:a16="http://schemas.microsoft.com/office/drawing/2014/main" id="{7442DE85-2316-A81A-8DDC-6585A5A0D3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937" y="3458367"/>
            <a:ext cx="2664492" cy="1998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6D4E78D-FAA3-DA2E-75C7-E65C1A780B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277" y="3429000"/>
            <a:ext cx="2689606" cy="201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D4478C66-BD08-7244-D95D-DB655AE28B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884" y="3429000"/>
            <a:ext cx="2687092" cy="2017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D0EE6BF4-39C2-D534-3A1C-A8FD46E05241}"/>
              </a:ext>
            </a:extLst>
          </p:cNvPr>
          <p:cNvSpPr txBox="1"/>
          <p:nvPr/>
        </p:nvSpPr>
        <p:spPr>
          <a:xfrm>
            <a:off x="661640" y="2905780"/>
            <a:ext cx="2664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Obr. 1 Zvýšená povrchová teplota v náběhu na atiku v zimě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7D1F50C-4A04-CE4F-8E91-8FF5B14EF273}"/>
              </a:ext>
            </a:extLst>
          </p:cNvPr>
          <p:cNvSpPr txBox="1"/>
          <p:nvPr/>
        </p:nvSpPr>
        <p:spPr>
          <a:xfrm>
            <a:off x="3325936" y="2905780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Obr. 2 Fotografie k obrázku č. 1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D1B646C-8E87-B2D4-98E0-0F7F1A794D38}"/>
              </a:ext>
            </a:extLst>
          </p:cNvPr>
          <p:cNvSpPr txBox="1"/>
          <p:nvPr/>
        </p:nvSpPr>
        <p:spPr>
          <a:xfrm>
            <a:off x="6307734" y="2882355"/>
            <a:ext cx="2646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Obr. 3 Zvýšená povrchová teplota v náběhu na atiku v létě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AF919D6C-5F3E-105C-AAE7-25AE102A95DF}"/>
              </a:ext>
            </a:extLst>
          </p:cNvPr>
          <p:cNvSpPr txBox="1"/>
          <p:nvPr/>
        </p:nvSpPr>
        <p:spPr>
          <a:xfrm>
            <a:off x="9050928" y="2905780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Obr. 4 Fotografie k obrázku č. 3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809B5056-9934-5A9D-1684-0F0CBCC82FB3}"/>
              </a:ext>
            </a:extLst>
          </p:cNvPr>
          <p:cNvSpPr txBox="1"/>
          <p:nvPr/>
        </p:nvSpPr>
        <p:spPr>
          <a:xfrm>
            <a:off x="661640" y="5505178"/>
            <a:ext cx="2664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Zdroj: Vlastní zpracování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BAE33AB5-0903-68AB-B14D-11D4847F13A1}"/>
              </a:ext>
            </a:extLst>
          </p:cNvPr>
          <p:cNvSpPr txBox="1"/>
          <p:nvPr/>
        </p:nvSpPr>
        <p:spPr>
          <a:xfrm>
            <a:off x="3326134" y="5505178"/>
            <a:ext cx="2664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Zdroj: Vlastní zpracování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B0844E07-D998-BCEC-B4EB-5E531023EA87}"/>
              </a:ext>
            </a:extLst>
          </p:cNvPr>
          <p:cNvSpPr txBox="1"/>
          <p:nvPr/>
        </p:nvSpPr>
        <p:spPr>
          <a:xfrm>
            <a:off x="6298891" y="5505178"/>
            <a:ext cx="2664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Zdroj: Vlastní zpracování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7C1E325C-1817-4B67-E00B-8FA072D34AF5}"/>
              </a:ext>
            </a:extLst>
          </p:cNvPr>
          <p:cNvSpPr txBox="1"/>
          <p:nvPr/>
        </p:nvSpPr>
        <p:spPr>
          <a:xfrm>
            <a:off x="9013282" y="5505178"/>
            <a:ext cx="2664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Zdroj: Vlastní zpracování</a:t>
            </a:r>
          </a:p>
        </p:txBody>
      </p:sp>
    </p:spTree>
    <p:extLst>
      <p:ext uri="{BB962C8B-B14F-4D97-AF65-F5344CB8AC3E}">
        <p14:creationId xmlns:p14="http://schemas.microsoft.com/office/powerpoint/2010/main" val="3258249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Dosažené výsledky a přínos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512" y="5060951"/>
            <a:ext cx="1608137" cy="1608137"/>
          </a:xfrm>
          <a:prstGeom prst="rect">
            <a:avLst/>
          </a:prstGeom>
        </p:spPr>
      </p:pic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E32DC439-B4B9-D267-1E63-3389BA36F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4784"/>
            <a:ext cx="10515600" cy="4692179"/>
          </a:xfrm>
        </p:spPr>
        <p:txBody>
          <a:bodyPr/>
          <a:lstStyle/>
          <a:p>
            <a:pPr marL="0" indent="0">
              <a:buNone/>
            </a:pPr>
            <a:r>
              <a:rPr lang="cs-CZ" u="sng" dirty="0"/>
              <a:t>Příklad identifikace poruchy</a:t>
            </a:r>
          </a:p>
          <a:p>
            <a:r>
              <a:rPr lang="cs-CZ" dirty="0"/>
              <a:t>Nenalezena porucha v zimě		</a:t>
            </a:r>
          </a:p>
          <a:p>
            <a:r>
              <a:rPr lang="cs-CZ" dirty="0"/>
              <a:t>Termogramy a fotografie v létě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55E62BF-15AD-C2D9-E466-C259F5CA0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20" y="3605028"/>
            <a:ext cx="2723556" cy="2042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3615636-0130-2434-FDD3-D04E5C3185F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8" r="2572" b="17344"/>
          <a:stretch/>
        </p:blipFill>
        <p:spPr bwMode="auto">
          <a:xfrm>
            <a:off x="3495176" y="3605028"/>
            <a:ext cx="2813681" cy="20457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892C1F27-DA4A-A722-A939-6C6E070FD7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984" y="1040690"/>
            <a:ext cx="2727505" cy="2042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ACAA41C9-7600-71D3-5283-A0A380C80F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139" y="3912805"/>
            <a:ext cx="2726660" cy="204266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C5135C5F-ACB2-9B37-7C9B-87E0AC444EF9}"/>
              </a:ext>
            </a:extLst>
          </p:cNvPr>
          <p:cNvSpPr txBox="1"/>
          <p:nvPr/>
        </p:nvSpPr>
        <p:spPr>
          <a:xfrm>
            <a:off x="205262" y="6403052"/>
            <a:ext cx="10009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Diplomová práce – Diagnostika plochých střech s povlakovou krytinou – Vysoká škola technická a ekonomická v Českých Budějovicích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3DB9B71-E5BD-066C-D117-E31ECA9B2C27}"/>
              </a:ext>
            </a:extLst>
          </p:cNvPr>
          <p:cNvSpPr txBox="1"/>
          <p:nvPr/>
        </p:nvSpPr>
        <p:spPr>
          <a:xfrm>
            <a:off x="695400" y="3108178"/>
            <a:ext cx="2664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Obr. 5 Zvýšená povrchová teplota v ploše střechy v létě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A498ECB-C1FB-4390-D3C3-EA6DC910BBCE}"/>
              </a:ext>
            </a:extLst>
          </p:cNvPr>
          <p:cNvSpPr txBox="1"/>
          <p:nvPr/>
        </p:nvSpPr>
        <p:spPr>
          <a:xfrm>
            <a:off x="3495176" y="3134548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Obr. 6 Fotografie k obrázku č. 5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15CACCC-780A-C678-9DD6-078F2A19FED9}"/>
              </a:ext>
            </a:extLst>
          </p:cNvPr>
          <p:cNvSpPr txBox="1"/>
          <p:nvPr/>
        </p:nvSpPr>
        <p:spPr>
          <a:xfrm>
            <a:off x="7289984" y="495934"/>
            <a:ext cx="2664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Obr. 7 Zvýšená povrchová teplota v ploše střechy v létě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57861E71-C600-AB60-B608-38D5EC82C4ED}"/>
              </a:ext>
            </a:extLst>
          </p:cNvPr>
          <p:cNvSpPr txBox="1"/>
          <p:nvPr/>
        </p:nvSpPr>
        <p:spPr>
          <a:xfrm>
            <a:off x="7290620" y="3605028"/>
            <a:ext cx="2923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Obr. 8 Fotografie k obrázku č. 7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3C133FA7-2D25-231C-593A-DAC4AB2D245B}"/>
              </a:ext>
            </a:extLst>
          </p:cNvPr>
          <p:cNvSpPr txBox="1"/>
          <p:nvPr/>
        </p:nvSpPr>
        <p:spPr>
          <a:xfrm>
            <a:off x="695230" y="5647696"/>
            <a:ext cx="2664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Zdroj: Vlastní zpracování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9B649DA2-E76D-4115-16C2-8A16FE0C8AA7}"/>
              </a:ext>
            </a:extLst>
          </p:cNvPr>
          <p:cNvSpPr txBox="1"/>
          <p:nvPr/>
        </p:nvSpPr>
        <p:spPr>
          <a:xfrm>
            <a:off x="3487857" y="5647696"/>
            <a:ext cx="2664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Zdroj: Vlastní zpracování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C36FAD8A-45F5-0994-C141-2527E8CE0088}"/>
              </a:ext>
            </a:extLst>
          </p:cNvPr>
          <p:cNvSpPr txBox="1"/>
          <p:nvPr/>
        </p:nvSpPr>
        <p:spPr>
          <a:xfrm>
            <a:off x="7289139" y="3106554"/>
            <a:ext cx="2664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Zdroj: Vlastní zpracování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67F7D10C-9BB6-881C-361B-9F15F1813EFB}"/>
              </a:ext>
            </a:extLst>
          </p:cNvPr>
          <p:cNvSpPr txBox="1"/>
          <p:nvPr/>
        </p:nvSpPr>
        <p:spPr>
          <a:xfrm>
            <a:off x="7289138" y="6021582"/>
            <a:ext cx="2664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Zdroj: Vlastní zpracování</a:t>
            </a:r>
          </a:p>
        </p:txBody>
      </p:sp>
    </p:spTree>
    <p:extLst>
      <p:ext uri="{BB962C8B-B14F-4D97-AF65-F5344CB8AC3E}">
        <p14:creationId xmlns:p14="http://schemas.microsoft.com/office/powerpoint/2010/main" val="1349605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Dosažené výsledky a přínos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512" y="5060951"/>
            <a:ext cx="1608137" cy="1608137"/>
          </a:xfrm>
          <a:prstGeom prst="rect">
            <a:avLst/>
          </a:prstGeom>
        </p:spPr>
      </p:pic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3BBFF95-D613-3EC9-0100-732CA7F8C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6792"/>
            <a:ext cx="10515600" cy="4620171"/>
          </a:xfrm>
        </p:spPr>
        <p:txBody>
          <a:bodyPr/>
          <a:lstStyle/>
          <a:p>
            <a:r>
              <a:rPr lang="cs-CZ" dirty="0"/>
              <a:t>  měření IČ termografií a impedanční defektoskopií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FC467C8-FFD9-90BB-E241-138F3978F0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2598220"/>
            <a:ext cx="2962275" cy="2221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74F88C8-0EF0-B1E4-5CF3-3F4FB16A6F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123" y="2609015"/>
            <a:ext cx="2943225" cy="2210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2E140A26-1597-8D57-70E9-8FB87DF221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1167" y="3064150"/>
            <a:ext cx="3413622" cy="255914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AB72061B-8D93-37C5-9669-4F30D83C4C40}"/>
              </a:ext>
            </a:extLst>
          </p:cNvPr>
          <p:cNvSpPr txBox="1"/>
          <p:nvPr/>
        </p:nvSpPr>
        <p:spPr>
          <a:xfrm>
            <a:off x="205262" y="6403052"/>
            <a:ext cx="10009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Diplomová práce – Diagnostika plochých střech s povlakovou krytinou – Vysoká škola technická a ekonomická v Českých Budějovicích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C13A111-2A79-498B-FE99-F77E42371094}"/>
              </a:ext>
            </a:extLst>
          </p:cNvPr>
          <p:cNvSpPr txBox="1"/>
          <p:nvPr/>
        </p:nvSpPr>
        <p:spPr>
          <a:xfrm>
            <a:off x="915830" y="2113692"/>
            <a:ext cx="2664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Obr. 9 Naměřená vlhkostní hodnota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E7BB1A0-DABF-D436-1BDF-367845E601A6}"/>
              </a:ext>
            </a:extLst>
          </p:cNvPr>
          <p:cNvSpPr txBox="1"/>
          <p:nvPr/>
        </p:nvSpPr>
        <p:spPr>
          <a:xfrm>
            <a:off x="863257" y="6086289"/>
            <a:ext cx="2664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Zdroj: Vlastní zpracování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F899240-A6F5-137B-9690-7A046AB3A992}"/>
              </a:ext>
            </a:extLst>
          </p:cNvPr>
          <p:cNvSpPr txBox="1"/>
          <p:nvPr/>
        </p:nvSpPr>
        <p:spPr>
          <a:xfrm>
            <a:off x="4727848" y="2215556"/>
            <a:ext cx="2664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Obr. 10 Detekovaná vlhkost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8BD6D81-98CD-9489-10F2-62507AAD1F06}"/>
              </a:ext>
            </a:extLst>
          </p:cNvPr>
          <p:cNvSpPr txBox="1"/>
          <p:nvPr/>
        </p:nvSpPr>
        <p:spPr>
          <a:xfrm>
            <a:off x="7690123" y="2215556"/>
            <a:ext cx="2664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Obr. 11 Fotografie k obrázku č. 10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DCF7B50-E413-752A-9F83-DECE7C80FEB7}"/>
              </a:ext>
            </a:extLst>
          </p:cNvPr>
          <p:cNvSpPr txBox="1"/>
          <p:nvPr/>
        </p:nvSpPr>
        <p:spPr>
          <a:xfrm>
            <a:off x="4727847" y="4891650"/>
            <a:ext cx="2664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Zdroj: Vlastní zpracování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4ACE31F8-955C-571F-8586-12E9678A318A}"/>
              </a:ext>
            </a:extLst>
          </p:cNvPr>
          <p:cNvSpPr txBox="1"/>
          <p:nvPr/>
        </p:nvSpPr>
        <p:spPr>
          <a:xfrm>
            <a:off x="7690122" y="4891650"/>
            <a:ext cx="2664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Zdroj: Vlastní zpracování</a:t>
            </a:r>
          </a:p>
        </p:txBody>
      </p:sp>
    </p:spTree>
    <p:extLst>
      <p:ext uri="{BB962C8B-B14F-4D97-AF65-F5344CB8AC3E}">
        <p14:creationId xmlns:p14="http://schemas.microsoft.com/office/powerpoint/2010/main" val="342013225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1229</TotalTime>
  <Words>934</Words>
  <Application>Microsoft Office PowerPoint</Application>
  <PresentationFormat>Širokoúhlá obrazovka</PresentationFormat>
  <Paragraphs>132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Motiv Office</vt:lpstr>
      <vt:lpstr>Diagnostika plochých střech s povlakovou krytinou</vt:lpstr>
      <vt:lpstr>Obsah prezentace</vt:lpstr>
      <vt:lpstr>Motivace a důvody k řešení daného problému</vt:lpstr>
      <vt:lpstr>Cíl práce</vt:lpstr>
      <vt:lpstr>Výzkumné otázky</vt:lpstr>
      <vt:lpstr>Metodika práce</vt:lpstr>
      <vt:lpstr>Dosažené výsledky a přínos</vt:lpstr>
      <vt:lpstr>Dosažené výsledky a přínos</vt:lpstr>
      <vt:lpstr>Dosažené výsledky a přínos</vt:lpstr>
      <vt:lpstr>Dosažené výsledky a přínos</vt:lpstr>
      <vt:lpstr>Dosažené výsledky a přínos</vt:lpstr>
      <vt:lpstr>Dosažené výsledky a přínos</vt:lpstr>
      <vt:lpstr>Závěrečné shrnutí</vt:lpstr>
      <vt:lpstr>Odpovědi na otázky vedoucího a oponenta diplomové práce</vt:lpstr>
      <vt:lpstr>Odpovědi na otázky vedoucího a oponenta diplomové práce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Mateřská škola se speciální třídou</dc:title>
  <dc:creator>Tom</dc:creator>
  <cp:lastModifiedBy>Tomáš Čutka</cp:lastModifiedBy>
  <cp:revision>37</cp:revision>
  <dcterms:created xsi:type="dcterms:W3CDTF">2020-06-08T19:03:08Z</dcterms:created>
  <dcterms:modified xsi:type="dcterms:W3CDTF">2023-01-19T20:32:40Z</dcterms:modified>
</cp:coreProperties>
</file>