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70" r:id="rId8"/>
    <p:sldId id="269" r:id="rId9"/>
    <p:sldId id="273" r:id="rId10"/>
    <p:sldId id="27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3650941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00C53-47C3-4B0A-A0C0-854719214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55398"/>
            <a:ext cx="7354262" cy="1091953"/>
          </a:xfrm>
        </p:spPr>
        <p:txBody>
          <a:bodyPr>
            <a:noAutofit/>
          </a:bodyPr>
          <a:lstStyle/>
          <a:p>
            <a:r>
              <a:rPr lang="en-US" sz="4000" dirty="0" err="1"/>
              <a:t>Optimalizace</a:t>
            </a:r>
            <a:r>
              <a:rPr lang="en-US" sz="4000" dirty="0"/>
              <a:t> </a:t>
            </a:r>
            <a:r>
              <a:rPr lang="en-US" sz="4000" dirty="0" err="1"/>
              <a:t>kapacity</a:t>
            </a:r>
            <a:r>
              <a:rPr lang="en-US" sz="4000" dirty="0"/>
              <a:t> </a:t>
            </a:r>
            <a:r>
              <a:rPr lang="en-US" sz="4000" dirty="0" err="1"/>
              <a:t>železniční</a:t>
            </a:r>
            <a:r>
              <a:rPr lang="en-US" sz="4000" dirty="0"/>
              <a:t> </a:t>
            </a:r>
            <a:r>
              <a:rPr lang="en-US" sz="4000" dirty="0" err="1"/>
              <a:t>infrastruktury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vybraném</a:t>
            </a:r>
            <a:r>
              <a:rPr lang="en-US" sz="4000" dirty="0"/>
              <a:t> </a:t>
            </a:r>
            <a:r>
              <a:rPr lang="en-US" sz="4000" dirty="0" err="1"/>
              <a:t>úseku</a:t>
            </a:r>
            <a:endParaRPr lang="en-US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274C79-A0D6-431D-93EC-53D0740FA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7" y="3656006"/>
            <a:ext cx="10236733" cy="2202759"/>
          </a:xfrm>
        </p:spPr>
        <p:txBody>
          <a:bodyPr>
            <a:noAutofit/>
          </a:bodyPr>
          <a:lstStyle/>
          <a:p>
            <a:r>
              <a:rPr lang="cs-CZ" sz="2000" cap="none" dirty="0">
                <a:solidFill>
                  <a:schemeClr val="tx1"/>
                </a:solidFill>
              </a:rPr>
              <a:t>Vysoká škola technická a ekonomická v Českých Budějovicích</a:t>
            </a:r>
          </a:p>
          <a:p>
            <a:r>
              <a:rPr lang="cs-CZ" sz="2000" b="1" cap="none" dirty="0">
                <a:solidFill>
                  <a:schemeClr val="tx1"/>
                </a:solidFill>
              </a:rPr>
              <a:t>Autor práce:</a:t>
            </a:r>
            <a:r>
              <a:rPr lang="cs-CZ" sz="2000" cap="none" dirty="0">
                <a:solidFill>
                  <a:schemeClr val="tx1"/>
                </a:solidFill>
              </a:rPr>
              <a:t> 			Bc. Filip Bureš</a:t>
            </a:r>
          </a:p>
          <a:p>
            <a:r>
              <a:rPr lang="cs-CZ" sz="2000" b="1" cap="none" dirty="0">
                <a:solidFill>
                  <a:schemeClr val="tx1"/>
                </a:solidFill>
              </a:rPr>
              <a:t>Vedoucí diplomové práce:</a:t>
            </a:r>
            <a:r>
              <a:rPr lang="cs-CZ" sz="2000" cap="none" dirty="0">
                <a:solidFill>
                  <a:schemeClr val="tx1"/>
                </a:solidFill>
              </a:rPr>
              <a:t>	RNDr. Ivo </a:t>
            </a:r>
            <a:r>
              <a:rPr lang="cs-CZ" sz="2000" cap="none" dirty="0" err="1">
                <a:solidFill>
                  <a:schemeClr val="tx1"/>
                </a:solidFill>
              </a:rPr>
              <a:t>Opršal</a:t>
            </a:r>
            <a:r>
              <a:rPr lang="cs-CZ" sz="2000" cap="none" dirty="0">
                <a:solidFill>
                  <a:schemeClr val="tx1"/>
                </a:solidFill>
              </a:rPr>
              <a:t>, Ph.D.</a:t>
            </a:r>
          </a:p>
          <a:p>
            <a:r>
              <a:rPr lang="cs-CZ" sz="2000" b="1" cap="none" dirty="0">
                <a:solidFill>
                  <a:schemeClr val="tx1"/>
                </a:solidFill>
              </a:rPr>
              <a:t>Oponent diplomové práce:</a:t>
            </a:r>
            <a:r>
              <a:rPr lang="cs-CZ" sz="2000" cap="none" dirty="0">
                <a:solidFill>
                  <a:schemeClr val="tx1"/>
                </a:solidFill>
              </a:rPr>
              <a:t> 	Ing. Tereza </a:t>
            </a:r>
            <a:r>
              <a:rPr lang="cs-CZ" sz="2000" cap="none" dirty="0" err="1">
                <a:solidFill>
                  <a:schemeClr val="tx1"/>
                </a:solidFill>
              </a:rPr>
              <a:t>Širhalová</a:t>
            </a:r>
            <a:r>
              <a:rPr lang="cs-CZ" sz="2000" cap="none" dirty="0">
                <a:solidFill>
                  <a:schemeClr val="tx1"/>
                </a:solidFill>
              </a:rPr>
              <a:t> </a:t>
            </a:r>
          </a:p>
          <a:p>
            <a:r>
              <a:rPr lang="cs-CZ" sz="2000" b="1" cap="none" dirty="0">
                <a:solidFill>
                  <a:schemeClr val="tx1"/>
                </a:solidFill>
              </a:rPr>
              <a:t>Konzultant diplomové práce: </a:t>
            </a:r>
            <a:r>
              <a:rPr lang="cs-CZ" sz="2000" cap="none" dirty="0">
                <a:solidFill>
                  <a:schemeClr val="tx1"/>
                </a:solidFill>
              </a:rPr>
              <a:t>	Ing. Vladimír Ľupták, PhD.</a:t>
            </a:r>
          </a:p>
          <a:p>
            <a:r>
              <a:rPr lang="cs-CZ" sz="2000" b="1" cap="none" dirty="0">
                <a:solidFill>
                  <a:schemeClr val="tx1"/>
                </a:solidFill>
              </a:rPr>
              <a:t>České Budějovice 2022</a:t>
            </a:r>
            <a:endParaRPr lang="en-US" sz="2000" b="1" cap="none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AD38BE-2D6D-4436-9D1C-9FA69FF88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598" y="838814"/>
            <a:ext cx="2125122" cy="212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44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Závěr</a:t>
            </a: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90057"/>
            <a:ext cx="10058400" cy="3779037"/>
          </a:xfrm>
        </p:spPr>
        <p:txBody>
          <a:bodyPr>
            <a:normAutofit/>
          </a:bodyPr>
          <a:lstStyle/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Cíle práce bylo dosaženo pomocí metodiky ČD D24 a metodiky UIC 406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Trať č.226 má do budoucna velký potenciál, zejména pro nákladní dopravu v případě přetížení koridoru IV</a:t>
            </a:r>
          </a:p>
          <a:p>
            <a:pPr lvl="2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na rakouské straně hranice se připravuje optimalizace navazující tratě z Vídně do </a:t>
            </a:r>
            <a:r>
              <a:rPr lang="cs-CZ" sz="1600" dirty="0" err="1"/>
              <a:t>Gmündu</a:t>
            </a:r>
            <a:endParaRPr lang="cs-CZ" sz="1600" dirty="0"/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 roce 2019 vypsala Správa železnic výběrové řízení na dodavatele elektrifikace této železnice a modernizaci, která umožní dopravní rychlost až 120 km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1859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Doplňující otázky oponenta</a:t>
            </a: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21258"/>
            <a:ext cx="10058400" cy="3347836"/>
          </a:xfrm>
        </p:spPr>
        <p:txBody>
          <a:bodyPr>
            <a:normAutofit/>
          </a:bodyPr>
          <a:lstStyle/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</a:rPr>
              <a:t>J</a:t>
            </a:r>
            <a:r>
              <a:rPr lang="cs-CZ" sz="2000" dirty="0">
                <a:effectLst/>
                <a:latin typeface="Times New Roman" panose="02020603050405020304" pitchFamily="18" charset="0"/>
              </a:rPr>
              <a:t>aké komodity by mohly být po této trati přepravovány nákladními vlaky směrem z/do Rakouska?</a:t>
            </a:r>
            <a:br>
              <a:rPr lang="cs-CZ" sz="2000" dirty="0"/>
            </a:br>
            <a:endParaRPr lang="cs-CZ" sz="2000" dirty="0"/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</a:rPr>
              <a:t>Řešil autor technickou proveditelnost </a:t>
            </a:r>
            <a:r>
              <a:rPr lang="cs-CZ" sz="2000" dirty="0" err="1">
                <a:effectLst/>
                <a:latin typeface="Times New Roman" panose="02020603050405020304" pitchFamily="18" charset="0"/>
              </a:rPr>
              <a:t>zdvojkolejnění</a:t>
            </a:r>
            <a:r>
              <a:rPr lang="cs-CZ" sz="2000" dirty="0">
                <a:effectLst/>
                <a:latin typeface="Times New Roman" panose="02020603050405020304" pitchFamily="18" charset="0"/>
              </a:rPr>
              <a:t> tratě, například v místě úzkého průjezdu po břehu rybníka Rožmberk?</a:t>
            </a:r>
            <a:endParaRPr lang="cs-CZ" sz="2000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8983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C500C53-47C3-4B0A-A0C0-854719214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8820130" cy="3566160"/>
          </a:xfrm>
        </p:spPr>
        <p:txBody>
          <a:bodyPr>
            <a:normAutofit/>
          </a:bodyPr>
          <a:lstStyle/>
          <a:p>
            <a:r>
              <a:rPr lang="cs-CZ" sz="6000" dirty="0"/>
              <a:t>Děkuji za pozornost!</a:t>
            </a:r>
            <a:endParaRPr lang="en-US" sz="6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AB4C449-5090-49E8-AC9E-6969424E1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821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 a motivace práce</a:t>
            </a: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21258"/>
            <a:ext cx="10058400" cy="3347836"/>
          </a:xfrm>
        </p:spPr>
        <p:txBody>
          <a:bodyPr>
            <a:normAutofit/>
          </a:bodyPr>
          <a:lstStyle/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Cílem práce je posoudit současný stav železniční infrastruktury mezi vybranými městy na síti správy železnic a navrhnout její kapacitní optimalizaci a tím zatraktivnit železniční dopravu</a:t>
            </a:r>
          </a:p>
          <a:p>
            <a:pPr lvl="2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Trať č.226 Veselí nad Lužnicí – České Velenice 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9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Použité metody</a:t>
            </a: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21258"/>
            <a:ext cx="10058400" cy="3347836"/>
          </a:xfrm>
        </p:spPr>
        <p:txBody>
          <a:bodyPr>
            <a:normAutofit/>
          </a:bodyPr>
          <a:lstStyle/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ČD D24  a </a:t>
            </a:r>
            <a:r>
              <a:rPr lang="cs-CZ" sz="2000" dirty="0"/>
              <a:t>SM 124: Zjišťování kapacity dráhy vycházející z brožury UIC 406	</a:t>
            </a:r>
          </a:p>
          <a:p>
            <a:pPr lvl="2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Stanovení omezujícího úseku </a:t>
            </a:r>
          </a:p>
          <a:p>
            <a:pPr lvl="2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Maximální propustnost</a:t>
            </a:r>
          </a:p>
          <a:p>
            <a:pPr lvl="2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Praktická propustnost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709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4">
            <a:extLst>
              <a:ext uri="{FF2B5EF4-FFF2-40B4-BE49-F238E27FC236}">
                <a16:creationId xmlns:a16="http://schemas.microsoft.com/office/drawing/2014/main" id="{5FE23991-130B-4AA9-8164-5F6967CAB1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2114" y="1846423"/>
            <a:ext cx="5158373" cy="501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Trať č. 226 </a:t>
            </a: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4" y="1961965"/>
            <a:ext cx="5274486" cy="4609432"/>
          </a:xfrm>
        </p:spPr>
        <p:txBody>
          <a:bodyPr>
            <a:normAutofit/>
          </a:bodyPr>
          <a:lstStyle/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Jednokolejná neelektrifikovaná železniční trať 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Provozovatelem dráhy je státní organizace Správa železnic 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Traťová třída D3, s délkou 54,9 km a maximální přípustnou rychlostí vozidel 100 km/h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Trať 226 ve Veselí nad Lužnicí navazuje na trať č. 220, která je součástí IV. Tranzitního koridoru: Německo – Děčín – Praha – České Budějovice – Horní Dvořiště – Rakousko. V Českých Velenicích se trať napojuje na trať č. 199 České Budějovice – </a:t>
            </a:r>
            <a:r>
              <a:rPr lang="cs-CZ" sz="2000" dirty="0" err="1"/>
              <a:t>Gmünd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29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Omezující úsek stávajícího stavu -&gt; Majdalena - Třeboň</a:t>
            </a:r>
            <a:br>
              <a:rPr lang="cs-CZ" sz="4000" dirty="0"/>
            </a:b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50741"/>
            <a:ext cx="10058400" cy="3347836"/>
          </a:xfrm>
        </p:spPr>
        <p:txBody>
          <a:bodyPr>
            <a:normAutofit/>
          </a:bodyPr>
          <a:lstStyle/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8C614C0-26AA-4468-AE35-9F57ABC7D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868" y="1459423"/>
            <a:ext cx="7582263" cy="485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5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Návrhy opatření</a:t>
            </a:r>
            <a:endParaRPr lang="en-US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86B2F-BCE4-4E49-9358-F779BF4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21258"/>
            <a:ext cx="10058400" cy="3347836"/>
          </a:xfrm>
        </p:spPr>
        <p:txBody>
          <a:bodyPr>
            <a:normAutofit/>
          </a:bodyPr>
          <a:lstStyle/>
          <a:p>
            <a:pPr lvl="1" indent="-360000" fontAlgn="base">
              <a:spcAft>
                <a:spcPts val="1200"/>
              </a:spcAft>
              <a:buSzPts val="1450"/>
              <a:buFont typeface="Wingdings" panose="05000000000000000000" pitchFamily="2" charset="2"/>
              <a:buChar char="§"/>
            </a:pPr>
            <a:r>
              <a:rPr lang="cs-CZ" sz="2000" dirty="0"/>
              <a:t>Zvýšení kapacity po vybudování dvoukolejné vložky – varianta 1</a:t>
            </a:r>
          </a:p>
          <a:p>
            <a:pPr lvl="1" indent="-360000" fontAlgn="base">
              <a:spcAft>
                <a:spcPts val="1200"/>
              </a:spcAft>
              <a:buSzPts val="1450"/>
              <a:buFont typeface="Wingdings" panose="05000000000000000000" pitchFamily="2" charset="2"/>
              <a:buChar char="§"/>
            </a:pPr>
            <a:r>
              <a:rPr lang="cs-CZ" sz="2000" dirty="0"/>
              <a:t>Zvýšení kapacity po vybudování 2. traťové koleje – varianta 2</a:t>
            </a:r>
          </a:p>
          <a:p>
            <a:pPr lvl="1" indent="-3600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629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Varianta 1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obsah 2">
                <a:extLst>
                  <a:ext uri="{FF2B5EF4-FFF2-40B4-BE49-F238E27FC236}">
                    <a16:creationId xmlns:a16="http://schemas.microsoft.com/office/drawing/2014/main" id="{81B1DC66-1277-495B-AC7C-F00B0FAC98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521258"/>
                <a:ext cx="10058400" cy="3347836"/>
              </a:xfrm>
            </p:spPr>
            <p:txBody>
              <a:bodyPr>
                <a:normAutofit/>
              </a:bodyPr>
              <a:lstStyle/>
              <a:p>
                <a:pPr lvl="1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Výpočet potřebné délky dvojkolejné vložky </a:t>
                </a:r>
              </a:p>
              <a:p>
                <a:pPr lvl="2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sz="1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500</m:t>
                    </m:r>
                    <m:r>
                      <m:rPr>
                        <m:sty m:val="p"/>
                      </m:rPr>
                      <a:rPr lang="cs-CZ" sz="1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cs-CZ" sz="1800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-&gt; Nařízení Evropského parlamentu a Rady č. 1315/2013 udává minimální délku 740 m</a:t>
                </a:r>
              </a:p>
              <a:p>
                <a:pPr lvl="1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Výpočet propustnosti po vybudování dvojkolejné vložky v omezujícím úseku</a:t>
                </a:r>
              </a:p>
              <a:p>
                <a:pPr lvl="3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r>
                  <a:rPr lang="cs-CZ" sz="1800" dirty="0"/>
                  <a:t>Zvýšení propustnosti z původních 31 vlaků denně na 59 vlaků denně. Stupeň využití se však stále pohybuje pod hranicí přiměřené obsazenosti</a:t>
                </a:r>
              </a:p>
              <a:p>
                <a:pPr lvl="3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endParaRPr lang="cs-CZ" sz="1800" dirty="0"/>
              </a:p>
              <a:p>
                <a:pPr lvl="2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endParaRPr lang="cs-CZ" sz="1800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endParaRPr lang="cs-CZ" sz="1800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indent="-360000" fontAlgn="base">
                  <a:spcAft>
                    <a:spcPts val="1200"/>
                  </a:spcAft>
                  <a:buSzPts val="1450"/>
                  <a:buFont typeface="Wingdings" panose="05000000000000000000" pitchFamily="2" charset="2"/>
                  <a:buChar char="§"/>
                </a:pPr>
                <a:endParaRPr lang="cs-CZ" sz="2000" dirty="0"/>
              </a:p>
              <a:p>
                <a:pPr lvl="1" indent="-360000"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endParaRPr lang="cs-CZ" sz="2000" dirty="0"/>
              </a:p>
              <a:p>
                <a:pPr lvl="1" indent="-360000">
                  <a:buFont typeface="Wingdings" panose="05000000000000000000" pitchFamily="2" charset="2"/>
                  <a:buChar char="§"/>
                </a:pPr>
                <a:endParaRPr lang="cs-CZ" sz="2000" dirty="0"/>
              </a:p>
            </p:txBody>
          </p:sp>
        </mc:Choice>
        <mc:Fallback>
          <p:sp>
            <p:nvSpPr>
              <p:cNvPr id="4" name="Zástupný obsah 2">
                <a:extLst>
                  <a:ext uri="{FF2B5EF4-FFF2-40B4-BE49-F238E27FC236}">
                    <a16:creationId xmlns:a16="http://schemas.microsoft.com/office/drawing/2014/main" id="{81B1DC66-1277-495B-AC7C-F00B0FAC98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521258"/>
                <a:ext cx="10058400" cy="3347836"/>
              </a:xfrm>
              <a:blipFill>
                <a:blip r:embed="rId2"/>
                <a:stretch>
                  <a:fillRect l="-848" t="-2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76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Varianta 2</a:t>
            </a:r>
            <a:endParaRPr lang="en-US" sz="4000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81A20C6-1B2B-4DE5-BE46-FB7347552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21258"/>
            <a:ext cx="10058400" cy="3347836"/>
          </a:xfrm>
        </p:spPr>
        <p:txBody>
          <a:bodyPr>
            <a:normAutofit/>
          </a:bodyPr>
          <a:lstStyle/>
          <a:p>
            <a:pPr lvl="1" indent="-360000" fontAlgn="base">
              <a:spcAft>
                <a:spcPts val="1200"/>
              </a:spcAft>
              <a:buSzPts val="1450"/>
              <a:buFont typeface="Wingdings" panose="05000000000000000000" pitchFamily="2" charset="2"/>
              <a:buChar char="§"/>
            </a:pPr>
            <a:r>
              <a:rPr lang="cs-CZ" sz="2000" dirty="0"/>
              <a:t>Výpočet propustnosti po vybudování druhé koleje v omezujícím úseku Třeboň – Majdalena</a:t>
            </a:r>
          </a:p>
          <a:p>
            <a:pPr lvl="3" indent="-360000" fontAlgn="base">
              <a:spcAft>
                <a:spcPts val="1200"/>
              </a:spcAft>
              <a:buSzPts val="1450"/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Praktická propustnost je 155 vlaků za den pro sudý směr a 155 vlaků za den pro lichý směr</a:t>
            </a:r>
            <a:endParaRPr lang="cs-CZ" sz="2000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236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180D-B767-4F65-B3E2-DF7268F7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Porovnání variant</a:t>
            </a:r>
            <a:endParaRPr lang="en-US" sz="4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2EB964B-FE24-48F3-858C-EA07603F6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64495"/>
              </p:ext>
            </p:extLst>
          </p:nvPr>
        </p:nvGraphicFramePr>
        <p:xfrm>
          <a:off x="551543" y="1839543"/>
          <a:ext cx="10319657" cy="4416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1829">
                  <a:extLst>
                    <a:ext uri="{9D8B030D-6E8A-4147-A177-3AD203B41FA5}">
                      <a16:colId xmlns:a16="http://schemas.microsoft.com/office/drawing/2014/main" val="4262048680"/>
                    </a:ext>
                  </a:extLst>
                </a:gridCol>
                <a:gridCol w="2146319">
                  <a:extLst>
                    <a:ext uri="{9D8B030D-6E8A-4147-A177-3AD203B41FA5}">
                      <a16:colId xmlns:a16="http://schemas.microsoft.com/office/drawing/2014/main" val="4105132814"/>
                    </a:ext>
                  </a:extLst>
                </a:gridCol>
                <a:gridCol w="2456094">
                  <a:extLst>
                    <a:ext uri="{9D8B030D-6E8A-4147-A177-3AD203B41FA5}">
                      <a16:colId xmlns:a16="http://schemas.microsoft.com/office/drawing/2014/main" val="2100733992"/>
                    </a:ext>
                  </a:extLst>
                </a:gridCol>
                <a:gridCol w="2335415">
                  <a:extLst>
                    <a:ext uri="{9D8B030D-6E8A-4147-A177-3AD203B41FA5}">
                      <a16:colId xmlns:a16="http://schemas.microsoft.com/office/drawing/2014/main" val="2596674537"/>
                    </a:ext>
                  </a:extLst>
                </a:gridCol>
              </a:tblGrid>
              <a:tr h="9958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Současná situace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Varianta 1 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Varianta 2 </a:t>
                      </a:r>
                    </a:p>
                  </a:txBody>
                  <a:tcPr marL="85230" marR="85230" marT="0" marB="0" anchor="ctr"/>
                </a:tc>
                <a:extLst>
                  <a:ext uri="{0D108BD9-81ED-4DB2-BD59-A6C34878D82A}">
                    <a16:rowId xmlns:a16="http://schemas.microsoft.com/office/drawing/2014/main" val="1115108325"/>
                  </a:ext>
                </a:extLst>
              </a:tr>
              <a:tr h="67705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Praktická propustnost - n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85230" marR="85230" marT="0" marB="0" anchor="ctr"/>
                </a:tc>
                <a:extLst>
                  <a:ext uri="{0D108BD9-81ED-4DB2-BD59-A6C34878D82A}">
                    <a16:rowId xmlns:a16="http://schemas.microsoft.com/office/drawing/2014/main" val="2194038635"/>
                  </a:ext>
                </a:extLst>
              </a:tr>
              <a:tr h="74881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0,28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0,28 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0,45 </a:t>
                      </a:r>
                    </a:p>
                  </a:txBody>
                  <a:tcPr marL="85230" marR="85230" marT="0" marB="0" anchor="ctr"/>
                </a:tc>
                <a:extLst>
                  <a:ext uri="{0D108BD9-81ED-4DB2-BD59-A6C34878D82A}">
                    <a16:rowId xmlns:a16="http://schemas.microsoft.com/office/drawing/2014/main" val="303796947"/>
                  </a:ext>
                </a:extLst>
              </a:tr>
              <a:tr h="9958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 na optimalizaci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Kč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 mld. Kč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27,6 mld. Kč</a:t>
                      </a:r>
                    </a:p>
                  </a:txBody>
                  <a:tcPr marL="85230" marR="85230" marT="0" marB="0" anchor="ctr"/>
                </a:tc>
                <a:extLst>
                  <a:ext uri="{0D108BD9-81ED-4DB2-BD59-A6C34878D82A}">
                    <a16:rowId xmlns:a16="http://schemas.microsoft.com/office/drawing/2014/main" val="2867356931"/>
                  </a:ext>
                </a:extLst>
              </a:tr>
              <a:tr h="99586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Technická náročnost a proveditelnost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mírná</a:t>
                      </a:r>
                    </a:p>
                  </a:txBody>
                  <a:tcPr marL="85230" marR="8523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náročná</a:t>
                      </a:r>
                    </a:p>
                  </a:txBody>
                  <a:tcPr marL="85230" marR="85230" marT="0" marB="0" anchor="ctr"/>
                </a:tc>
                <a:extLst>
                  <a:ext uri="{0D108BD9-81ED-4DB2-BD59-A6C34878D82A}">
                    <a16:rowId xmlns:a16="http://schemas.microsoft.com/office/drawing/2014/main" val="112040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6240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474</Words>
  <Application>Microsoft Office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Cambria Math</vt:lpstr>
      <vt:lpstr>Times New Roman</vt:lpstr>
      <vt:lpstr>Wingdings</vt:lpstr>
      <vt:lpstr>Retrospektiva</vt:lpstr>
      <vt:lpstr>Optimalizace kapacity železniční infrastruktury na vybraném úseku</vt:lpstr>
      <vt:lpstr>Cíl a motivace práce</vt:lpstr>
      <vt:lpstr>Použité metody</vt:lpstr>
      <vt:lpstr>Trať č. 226 </vt:lpstr>
      <vt:lpstr>Omezující úsek stávajícího stavu -&gt; Majdalena - Třeboň </vt:lpstr>
      <vt:lpstr>Návrhy opatření</vt:lpstr>
      <vt:lpstr>Varianta 1</vt:lpstr>
      <vt:lpstr>Varianta 2</vt:lpstr>
      <vt:lpstr>Porovnání variant</vt:lpstr>
      <vt:lpstr>Závěr</vt:lpstr>
      <vt:lpstr>Doplňující otázky oponenta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Bures Filip (M/PMQ4-PC2)</cp:lastModifiedBy>
  <cp:revision>58</cp:revision>
  <dcterms:created xsi:type="dcterms:W3CDTF">2022-05-14T12:43:09Z</dcterms:created>
  <dcterms:modified xsi:type="dcterms:W3CDTF">2023-01-20T22:07:21Z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fbf02b-c51e-4a04-b787-9d2574e87591_Enabled">
    <vt:lpwstr>true</vt:lpwstr>
  </property>
  <property fmtid="{D5CDD505-2E9C-101B-9397-08002B2CF9AE}" pid="3" name="MSIP_Label_bffbf02b-c51e-4a04-b787-9d2574e87591_SetDate">
    <vt:lpwstr>2022-05-14T12:43:12Z</vt:lpwstr>
  </property>
  <property fmtid="{D5CDD505-2E9C-101B-9397-08002B2CF9AE}" pid="4" name="MSIP_Label_bffbf02b-c51e-4a04-b787-9d2574e87591_Method">
    <vt:lpwstr>Standard</vt:lpwstr>
  </property>
  <property fmtid="{D5CDD505-2E9C-101B-9397-08002B2CF9AE}" pid="5" name="MSIP_Label_bffbf02b-c51e-4a04-b787-9d2574e87591_Name">
    <vt:lpwstr>Internal - Normal [C-L2)</vt:lpwstr>
  </property>
  <property fmtid="{D5CDD505-2E9C-101B-9397-08002B2CF9AE}" pid="6" name="MSIP_Label_bffbf02b-c51e-4a04-b787-9d2574e87591_SiteId">
    <vt:lpwstr>23bf2ff5-a6d4-41d1-9e7b-2f86544e44a4</vt:lpwstr>
  </property>
  <property fmtid="{D5CDD505-2E9C-101B-9397-08002B2CF9AE}" pid="7" name="MSIP_Label_bffbf02b-c51e-4a04-b787-9d2574e87591_ActionId">
    <vt:lpwstr>430fa4d6-b82d-48ab-925e-44f546ccb7a5</vt:lpwstr>
  </property>
  <property fmtid="{D5CDD505-2E9C-101B-9397-08002B2CF9AE}" pid="8" name="MSIP_Label_bffbf02b-c51e-4a04-b787-9d2574e87591_ContentBits">
    <vt:lpwstr>0</vt:lpwstr>
  </property>
</Properties>
</file>