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1" r:id="rId6"/>
    <p:sldId id="265" r:id="rId7"/>
    <p:sldId id="266" r:id="rId8"/>
    <p:sldId id="267" r:id="rId9"/>
    <p:sldId id="268" r:id="rId10"/>
    <p:sldId id="270" r:id="rId11"/>
    <p:sldId id="269" r:id="rId12"/>
    <p:sldId id="260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czk\Downloads\N&#225;dr&#382;_kompletn&#237;%20rozpad%20%5eM%20kusovn&#237;k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Množství vyrobených nádrží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'[Nádrž_kompletní rozpad ^M kusovník (1).xlsx]List4'!$B$1</c:f>
              <c:strCache>
                <c:ptCount val="1"/>
                <c:pt idx="0">
                  <c:v>Současný stav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275542538889956E-2"/>
                  <c:y val="-2.98743907011623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F-48C1-B47E-3D2AEBFBE4C1}"/>
                </c:ext>
              </c:extLst>
            </c:dLbl>
            <c:dLbl>
              <c:idx val="1"/>
              <c:layout>
                <c:manualLayout>
                  <c:x val="-1.6786570743405275E-2"/>
                  <c:y val="1.2515358657090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F-48C1-B47E-3D2AEBFBE4C1}"/>
                </c:ext>
              </c:extLst>
            </c:dLbl>
            <c:dLbl>
              <c:idx val="2"/>
              <c:layout>
                <c:manualLayout>
                  <c:x val="-2.3980739069201715E-2"/>
                  <c:y val="-3.2967004124484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F-48C1-B47E-3D2AEBFBE4C1}"/>
                </c:ext>
              </c:extLst>
            </c:dLbl>
            <c:dLbl>
              <c:idx val="3"/>
              <c:layout>
                <c:manualLayout>
                  <c:x val="-1.6786570743405275E-2"/>
                  <c:y val="-3.5307317354561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F-48C1-B47E-3D2AEBFBE4C1}"/>
                </c:ext>
              </c:extLst>
            </c:dLbl>
            <c:dLbl>
              <c:idx val="4"/>
              <c:layout>
                <c:manualLayout>
                  <c:x val="-1.6786570743405275E-2"/>
                  <c:y val="-1.4652014652014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1F-48C1-B47E-3D2AEBFBE4C1}"/>
                </c:ext>
              </c:extLst>
            </c:dLbl>
            <c:dLbl>
              <c:idx val="5"/>
              <c:layout>
                <c:manualLayout>
                  <c:x val="-1.67865707434052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F-48C1-B47E-3D2AEBFBE4C1}"/>
                </c:ext>
              </c:extLst>
            </c:dLbl>
            <c:dLbl>
              <c:idx val="6"/>
              <c:layout>
                <c:manualLayout>
                  <c:x val="-2.1582733812949641E-2"/>
                  <c:y val="8.6487266014825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1F-48C1-B47E-3D2AEBFBE4C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List3!$A$1:$A$7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'[Nádrž_kompletní rozpad ^M kusovník (1).xlsx]List4'!$B$2:$B$8</c:f>
              <c:numCache>
                <c:formatCode>General</c:formatCode>
                <c:ptCount val="7"/>
                <c:pt idx="0">
                  <c:v>1255</c:v>
                </c:pt>
                <c:pt idx="1">
                  <c:v>2178</c:v>
                </c:pt>
                <c:pt idx="2">
                  <c:v>2431</c:v>
                </c:pt>
                <c:pt idx="3">
                  <c:v>2574</c:v>
                </c:pt>
                <c:pt idx="4">
                  <c:v>1856</c:v>
                </c:pt>
                <c:pt idx="5">
                  <c:v>3997</c:v>
                </c:pt>
                <c:pt idx="6">
                  <c:v>4173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1F-48C1-B47E-3D2AEBFBE4C1}"/>
            </c:ext>
          </c:extLst>
        </c:ser>
        <c:ser>
          <c:idx val="1"/>
          <c:order val="1"/>
          <c:tx>
            <c:strRef>
              <c:f>'[Nádrž_kompletní rozpad ^M kusovník (1).xlsx]List4'!$C$1</c:f>
              <c:strCache>
                <c:ptCount val="1"/>
                <c:pt idx="0">
                  <c:v>Optimalizovaný stav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9304029304029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9047619047619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8315018315018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9047619047619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3156105424536533E-17"/>
                  <c:y val="-4.28571428571428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4.0293040293040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List3!$A$1:$A$7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'[Nádrž_kompletní rozpad ^M kusovník (1).xlsx]List4'!$C$2:$C$8</c:f>
              <c:numCache>
                <c:formatCode>General</c:formatCode>
                <c:ptCount val="7"/>
                <c:pt idx="0">
                  <c:v>5526</c:v>
                </c:pt>
                <c:pt idx="1">
                  <c:v>6449</c:v>
                </c:pt>
                <c:pt idx="2">
                  <c:v>6702</c:v>
                </c:pt>
                <c:pt idx="3">
                  <c:v>6845</c:v>
                </c:pt>
                <c:pt idx="4">
                  <c:v>6127</c:v>
                </c:pt>
                <c:pt idx="5">
                  <c:v>8268</c:v>
                </c:pt>
                <c:pt idx="6">
                  <c:v>8444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1F-48C1-B47E-3D2AEBFBE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226560"/>
        <c:axId val="184228096"/>
      </c:barChart>
      <c:catAx>
        <c:axId val="18422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228096"/>
        <c:crosses val="autoZero"/>
        <c:auto val="1"/>
        <c:lblAlgn val="ctr"/>
        <c:lblOffset val="100"/>
        <c:noMultiLvlLbl val="0"/>
      </c:catAx>
      <c:valAx>
        <c:axId val="184228096"/>
        <c:scaling>
          <c:orientation val="minMax"/>
        </c:scaling>
        <c:delete val="0"/>
        <c:axPos val="l"/>
        <c:majorGridlines>
          <c:spPr>
            <a:ln w="12700"/>
          </c:spPr>
        </c:majorGridlines>
        <c:numFmt formatCode="General" sourceLinked="1"/>
        <c:majorTickMark val="out"/>
        <c:minorTickMark val="none"/>
        <c:tickLblPos val="nextTo"/>
        <c:crossAx val="184226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8D83-0330-4A07-85A2-123259094BA4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BC49A-8BFB-477D-8563-72C1941E6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4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C49A-8BFB-477D-8563-72C1941E6C6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68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73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87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3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71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20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62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10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40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12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7746-B02E-4561-900F-DC74DF3C553A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334C-C196-4E88-8F48-99906CC4F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4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Analýza zavádění Průmyslu 4.0 ve vybraném podniku s ohledem na logistické procesy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Autor: 		Bc. Jakub Laczko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Vedoucí práce: 	doc. Ing. Rudolf Kampf, Ph.D., MBA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Oponent: 	Ing. Ondřej </a:t>
            </a:r>
            <a:r>
              <a:rPr lang="cs-CZ" sz="2000" dirty="0" err="1" smtClean="0">
                <a:solidFill>
                  <a:schemeClr val="tx1"/>
                </a:solidFill>
              </a:rPr>
              <a:t>Heppler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617"/>
            <a:ext cx="4032448" cy="117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3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Zhodnocení racionalizovaného stavu</a:t>
            </a:r>
            <a:endParaRPr lang="cs-CZ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874631739"/>
              </p:ext>
            </p:extLst>
          </p:nvPr>
        </p:nvGraphicFramePr>
        <p:xfrm>
          <a:off x="467544" y="3211611"/>
          <a:ext cx="48965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704296" y="614152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Racionalizovaný stav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572695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Současný stav</a:t>
            </a:r>
            <a:endParaRPr lang="cs-CZ" sz="1400" dirty="0"/>
          </a:p>
        </p:txBody>
      </p:sp>
      <p:sp>
        <p:nvSpPr>
          <p:cNvPr id="12" name="Ovál 11"/>
          <p:cNvSpPr/>
          <p:nvPr/>
        </p:nvSpPr>
        <p:spPr>
          <a:xfrm>
            <a:off x="1308904" y="5803899"/>
            <a:ext cx="180020" cy="1538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08904" y="6141528"/>
            <a:ext cx="180020" cy="1538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37605"/>
              </p:ext>
            </p:extLst>
          </p:nvPr>
        </p:nvGraphicFramePr>
        <p:xfrm>
          <a:off x="2339752" y="1484784"/>
          <a:ext cx="6624736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315"/>
                <a:gridCol w="2045680"/>
                <a:gridCol w="1616589"/>
                <a:gridCol w="1232152"/>
              </a:tblGrid>
              <a:tr h="22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Svařování nádrží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nádrží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Současný stav [min]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Racionalizovaný stav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[min] 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Časový rozdíl [min]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Ruční svařování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(1 svářeč)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Kolaborativní robot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59,2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88,8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4440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1776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2664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Technicko-ekonomické zhodnocení navrženého řešení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928992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cs-CZ" sz="2000" dirty="0"/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cs-CZ" sz="2000" dirty="0" smtClean="0"/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cs-CZ" sz="2000" dirty="0"/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cs-CZ" sz="2000" dirty="0" smtClean="0"/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cs-CZ" sz="2000" dirty="0"/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cs-CZ" sz="2000" dirty="0" smtClean="0"/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cs-CZ" sz="2000" dirty="0" smtClean="0"/>
                  <a:t>Z</a:t>
                </a:r>
                <a:r>
                  <a:rPr lang="cs-CZ" sz="2000" dirty="0"/>
                  <a:t> finančního hlediska bylo konstatováno, že při pořízení tohoto svařovacího robota lze ušetřit až 4 337 029,4 Kč za 1 rok.</a:t>
                </a:r>
                <a:endParaRPr lang="cs-CZ" sz="2000" dirty="0" smtClean="0"/>
              </a:p>
              <a:p>
                <a:pPr marL="0" lv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b="1" dirty="0"/>
                  <a:t> Prostá doba návratnosti: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/>
                      <m:t>T</m:t>
                    </m:r>
                    <m:r>
                      <a:rPr lang="cs-CZ" sz="2000"/>
                      <m:t>=</m:t>
                    </m:r>
                    <m:f>
                      <m:fPr>
                        <m:ctrlPr>
                          <a:rPr lang="cs-CZ" sz="2000" i="1"/>
                        </m:ctrlPr>
                      </m:fPr>
                      <m:num>
                        <m:r>
                          <a:rPr lang="cs-CZ" sz="2000"/>
                          <m:t>2</m:t>
                        </m:r>
                        <m:r>
                          <a:rPr lang="cs-CZ" sz="2000" i="1"/>
                          <m:t> </m:t>
                        </m:r>
                        <m:r>
                          <a:rPr lang="cs-CZ" sz="2000"/>
                          <m:t>714 227</m:t>
                        </m:r>
                      </m:num>
                      <m:den>
                        <m:r>
                          <a:rPr lang="cs-CZ" sz="2000" i="1"/>
                          <m:t>4 337 029,4</m:t>
                        </m:r>
                      </m:den>
                    </m:f>
                    <m:r>
                      <a:rPr lang="cs-CZ" sz="2000"/>
                      <m:t>=0,626 </m:t>
                    </m:r>
                    <m:r>
                      <m:rPr>
                        <m:sty m:val="p"/>
                      </m:rPr>
                      <a:rPr lang="cs-CZ" sz="2000"/>
                      <m:t>roku</m:t>
                    </m:r>
                    <m:r>
                      <a:rPr lang="cs-CZ" sz="2000"/>
                      <m:t> (228 </m:t>
                    </m:r>
                    <m:r>
                      <m:rPr>
                        <m:sty m:val="p"/>
                      </m:rPr>
                      <a:rPr lang="cs-CZ" sz="2000"/>
                      <m:t>dn</m:t>
                    </m:r>
                    <m:r>
                      <a:rPr lang="cs-CZ" sz="2000"/>
                      <m:t>í)</m:t>
                    </m:r>
                  </m:oMath>
                </a14:m>
                <a:endParaRPr lang="cs-CZ" sz="2000" dirty="0" smtClean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/>
                  <a:t>Jedná se o prostou dobu návratnosti v ideálním případě.</a:t>
                </a:r>
              </a:p>
              <a:p>
                <a:pPr marL="0" lv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928992" cy="4525963"/>
              </a:xfrm>
              <a:blipFill rotWithShape="1">
                <a:blip r:embed="rId2"/>
                <a:stretch>
                  <a:fillRect l="-478" b="-4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15419"/>
              </p:ext>
            </p:extLst>
          </p:nvPr>
        </p:nvGraphicFramePr>
        <p:xfrm>
          <a:off x="1331640" y="1700808"/>
          <a:ext cx="6077585" cy="2293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65"/>
                <a:gridCol w="989965"/>
                <a:gridCol w="629920"/>
                <a:gridCol w="900430"/>
                <a:gridCol w="629920"/>
                <a:gridCol w="900430"/>
                <a:gridCol w="629920"/>
                <a:gridCol w="78803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Současný stav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Racionalizovaný stav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Doba trvání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[Kč]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nádrží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Zisk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[Kč]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Doba trvání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[Kč]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Počet nádrží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Zisk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[Kč]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hod.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4 087,1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1,15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1 167,8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hod.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8 351,8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2,35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2 386,4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den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61 768,2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17,38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17 648,7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den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125 029,2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35,18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35 723,7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měsíc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1 235 896,5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347,75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353 126,3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měsíc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2 500 793,6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703,66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714 538,6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Rok 2022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14 830 758,5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4173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4 237 514,6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Rok 2022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30 009 807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8444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8 574 544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4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Doplňující dotazy vedoucího práce a oponenta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Vedoucí práce</a:t>
            </a:r>
          </a:p>
          <a:p>
            <a:r>
              <a:rPr lang="cs-CZ" sz="2400" dirty="0" smtClean="0"/>
              <a:t>Budou výsledky DP aplikované?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Jaký je rozdíl mezi metodou CPM a PERT? Jaké další metody síťové analýzy lze aplikovat na řešenou problematiku?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smtClean="0"/>
              <a:t>Oponent práce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Bude mít následující výrobní operace dostatečnou kapacitu zpracovat zvýšené množství vstupů nebo je riziko, že dojde k navýšení rozpracovanosti (zásob) / prostojům?</a:t>
            </a:r>
            <a:endParaRPr lang="cs-CZ" sz="2400" b="1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557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02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2000" dirty="0" smtClean="0"/>
              <a:t>Zájem o problematiku Průmyslu 4.0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Snaha o získání znalostí v oblasti výroby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Porovnání současného stavu zkoumaného podniku</a:t>
            </a:r>
          </a:p>
          <a:p>
            <a:pPr marL="0" indent="0">
              <a:buNone/>
            </a:pPr>
            <a:r>
              <a:rPr lang="cs-CZ" sz="2000" dirty="0" smtClean="0"/>
              <a:t>      se stavem z doby vlastní praxe v podniku</a:t>
            </a:r>
            <a:endParaRPr lang="cs-CZ" sz="20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5122" name="Picture 2" descr="Zpracování ple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964774" cy="33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dirty="0"/>
              <a:t>Cílem práce </a:t>
            </a:r>
            <a:r>
              <a:rPr lang="cs-CZ" sz="2000" dirty="0" smtClean="0"/>
              <a:t>je </a:t>
            </a:r>
            <a:r>
              <a:rPr lang="cs-CZ" sz="2000" dirty="0"/>
              <a:t>podrobná analýza programu „Průmysl 4.0“ v rámci </a:t>
            </a:r>
            <a:r>
              <a:rPr lang="cs-CZ" sz="2000" dirty="0" smtClean="0"/>
              <a:t>ČR a popis </a:t>
            </a:r>
            <a:r>
              <a:rPr lang="cs-CZ" sz="2000" dirty="0"/>
              <a:t>současného stavu logistických procesů ve zvoleném podniku, identifikace slabých míst a návrhy aplikace prvků Průmyslu 4.0, v rámci logistických řetězců s cílem jejích optimalizace.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https://www.elitexnepomuk.cz/image.php?nid=18143&amp;oid=8142209&amp;width=1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88432" cy="25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Metody sběru dat</a:t>
            </a:r>
          </a:p>
          <a:p>
            <a:endParaRPr lang="cs-CZ" sz="2000" dirty="0" smtClean="0"/>
          </a:p>
          <a:p>
            <a:r>
              <a:rPr lang="cs-CZ" sz="2000" dirty="0"/>
              <a:t>m</a:t>
            </a:r>
            <a:r>
              <a:rPr lang="cs-CZ" sz="2000" dirty="0" smtClean="0"/>
              <a:t>etoda analýzy dokumentů</a:t>
            </a:r>
          </a:p>
          <a:p>
            <a:endParaRPr lang="cs-CZ" sz="2000" dirty="0" smtClean="0"/>
          </a:p>
          <a:p>
            <a:r>
              <a:rPr lang="cs-CZ" sz="2000" dirty="0"/>
              <a:t>m</a:t>
            </a:r>
            <a:r>
              <a:rPr lang="cs-CZ" sz="2000" dirty="0" smtClean="0"/>
              <a:t>etoda pozorování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400" b="1" dirty="0" smtClean="0"/>
              <a:t>Metoda síťové analýzy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m</a:t>
            </a:r>
            <a:r>
              <a:rPr lang="cs-CZ" sz="2000" dirty="0" smtClean="0"/>
              <a:t>etoda kritické cesty CPM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dirty="0"/>
          </a:p>
        </p:txBody>
      </p:sp>
      <p:pic>
        <p:nvPicPr>
          <p:cNvPr id="7170" name="Picture 2" descr="https://www.elitexnepomuk.cz/image.php?nid=18143&amp;oid=8142210&amp;width=1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892023" cy="32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Jednotlivé procesy výroby hydraulických nádrží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04620" cy="35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Časový harmonogram výroby v plánovacím programu MS Project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612"/>
            <a:ext cx="8773294" cy="53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Zobrazení kritické cesty projektu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33960" cy="543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4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opatření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1412776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Kolaborativní</a:t>
            </a:r>
            <a:r>
              <a:rPr lang="cs-CZ" sz="2400" dirty="0" smtClean="0"/>
              <a:t> robot LORCH UR10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Výhody:</a:t>
            </a:r>
            <a:endParaRPr lang="cs-CZ" sz="2400" b="1" dirty="0"/>
          </a:p>
          <a:p>
            <a:r>
              <a:rPr lang="cs-CZ" sz="1600" dirty="0" smtClean="0"/>
              <a:t>Rychlost svařování až 10 mm/s</a:t>
            </a:r>
          </a:p>
          <a:p>
            <a:r>
              <a:rPr lang="cs-CZ" sz="1600" dirty="0" smtClean="0"/>
              <a:t>Až o 60 % rychlejší než ruční svařování</a:t>
            </a:r>
          </a:p>
          <a:p>
            <a:r>
              <a:rPr lang="cs-CZ" sz="1600" dirty="0" smtClean="0"/>
              <a:t>Zabírá velmi malý prostor</a:t>
            </a:r>
          </a:p>
          <a:p>
            <a:r>
              <a:rPr lang="cs-CZ" sz="1600" dirty="0" smtClean="0"/>
              <a:t>Sestrojen pro maximální bezpečnost práce</a:t>
            </a:r>
          </a:p>
          <a:p>
            <a:r>
              <a:rPr lang="cs-CZ" sz="1600" dirty="0" smtClean="0"/>
              <a:t>Intuitivní ovládání</a:t>
            </a:r>
          </a:p>
          <a:p>
            <a:r>
              <a:rPr lang="cs-CZ" sz="1600" dirty="0" smtClean="0"/>
              <a:t>Velmi snadné zaškolení</a:t>
            </a:r>
          </a:p>
          <a:p>
            <a:r>
              <a:rPr lang="cs-CZ" sz="1600" dirty="0" smtClean="0"/>
              <a:t>Uspoří práci pro několik svářečů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248472" cy="4117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0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Racionalizace technologického postupu výroby hydraulických nádrží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5067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7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370</Words>
  <Application>Microsoft Office PowerPoint</Application>
  <PresentationFormat>Předvádění na obrazovce (4:3)</PresentationFormat>
  <Paragraphs>146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Analýza zavádění Průmyslu 4.0 ve vybraném podniku s ohledem na logistické procesy</vt:lpstr>
      <vt:lpstr>Motivace a důvody k řešení daného problému</vt:lpstr>
      <vt:lpstr>Cíl práce</vt:lpstr>
      <vt:lpstr>Použité metody</vt:lpstr>
      <vt:lpstr>Jednotlivé procesy výroby hydraulických nádrží</vt:lpstr>
      <vt:lpstr>Časový harmonogram výroby v plánovacím programu MS Project</vt:lpstr>
      <vt:lpstr>Zobrazení kritické cesty projektu</vt:lpstr>
      <vt:lpstr>Návrh opatření</vt:lpstr>
      <vt:lpstr>Racionalizace technologického postupu výroby hydraulických nádrží</vt:lpstr>
      <vt:lpstr>Zhodnocení racionalizovaného stavu</vt:lpstr>
      <vt:lpstr>Technicko-ekonomické zhodnocení navrženého řešení</vt:lpstr>
      <vt:lpstr>Doplňující dotazy vedoucího práce a oponenta práce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laczko</dc:creator>
  <cp:lastModifiedBy>jakub laczko</cp:lastModifiedBy>
  <cp:revision>50</cp:revision>
  <dcterms:created xsi:type="dcterms:W3CDTF">2023-08-28T17:02:37Z</dcterms:created>
  <dcterms:modified xsi:type="dcterms:W3CDTF">2023-08-28T21:57:17Z</dcterms:modified>
</cp:coreProperties>
</file>