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5EA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757"/>
  </p:normalViewPr>
  <p:slideViewPr>
    <p:cSldViewPr snapToGrid="0" snapToObjects="1">
      <p:cViewPr varScale="1">
        <p:scale>
          <a:sx n="86" d="100"/>
          <a:sy n="86" d="100"/>
        </p:scale>
        <p:origin x="8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747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09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05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7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27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90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12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68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7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030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895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720A47-F979-124D-AC85-E4F38060CDBB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E34B635-3D1B-8644-8EB5-557A4B5A0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04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45BD8A-B13F-463A-9101-4FB883F06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B934719-2D81-443B-8FB8-9CA4FFF2E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8590C6-A1A7-9D85-67F0-844030ACC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135" y="1337733"/>
            <a:ext cx="9855196" cy="3462868"/>
          </a:xfrm>
        </p:spPr>
        <p:txBody>
          <a:bodyPr>
            <a:normAutofit/>
          </a:bodyPr>
          <a:lstStyle/>
          <a:p>
            <a:pPr algn="just"/>
            <a:r>
              <a:rPr lang="cs-CZ" sz="6100" dirty="0">
                <a:solidFill>
                  <a:schemeClr val="tx1"/>
                </a:solidFill>
              </a:rPr>
              <a:t>Racionalizace rozvozu pizzy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67D76D-017B-DC97-A3B8-261364A37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135" y="3188538"/>
            <a:ext cx="10087452" cy="2551176"/>
          </a:xfrm>
        </p:spPr>
        <p:txBody>
          <a:bodyPr anchor="ctr"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sz="1800" dirty="0"/>
              <a:t>Autor diplomové práce: Bc. Vilém Kovač</a:t>
            </a:r>
          </a:p>
          <a:p>
            <a:pPr algn="just">
              <a:spcAft>
                <a:spcPts val="600"/>
              </a:spcAft>
            </a:pPr>
            <a:r>
              <a:rPr lang="cs-CZ" sz="1800" dirty="0"/>
              <a:t>Vedoucí diplomové práce: Ing. Rudolf Kampf Ph.D., MBA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29CC623-FD26-47FD-9E70-44325D453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338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29A74-D53F-80DA-F045-BF9D1304B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 fontScale="90000"/>
          </a:bodyPr>
          <a:lstStyle/>
          <a:p>
            <a:r>
              <a:rPr lang="cs-CZ" sz="4000" dirty="0"/>
              <a:t>Doručovací časy po aplikaci nového řešení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AB9B818-D65A-6611-E472-2E74D969B7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707749"/>
              </p:ext>
            </p:extLst>
          </p:nvPr>
        </p:nvGraphicFramePr>
        <p:xfrm>
          <a:off x="838200" y="1791582"/>
          <a:ext cx="10506461" cy="4426985"/>
        </p:xfrm>
        <a:graphic>
          <a:graphicData uri="http://schemas.openxmlformats.org/drawingml/2006/table">
            <a:tbl>
              <a:tblPr firstRow="1" firstCol="1" bandRow="1"/>
              <a:tblGrid>
                <a:gridCol w="1145738">
                  <a:extLst>
                    <a:ext uri="{9D8B030D-6E8A-4147-A177-3AD203B41FA5}">
                      <a16:colId xmlns:a16="http://schemas.microsoft.com/office/drawing/2014/main" val="3639714291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578120113"/>
                    </a:ext>
                  </a:extLst>
                </a:gridCol>
                <a:gridCol w="1309738">
                  <a:extLst>
                    <a:ext uri="{9D8B030D-6E8A-4147-A177-3AD203B41FA5}">
                      <a16:colId xmlns:a16="http://schemas.microsoft.com/office/drawing/2014/main" val="3804146932"/>
                    </a:ext>
                  </a:extLst>
                </a:gridCol>
                <a:gridCol w="1845282">
                  <a:extLst>
                    <a:ext uri="{9D8B030D-6E8A-4147-A177-3AD203B41FA5}">
                      <a16:colId xmlns:a16="http://schemas.microsoft.com/office/drawing/2014/main" val="4214328581"/>
                    </a:ext>
                  </a:extLst>
                </a:gridCol>
                <a:gridCol w="1309738">
                  <a:extLst>
                    <a:ext uri="{9D8B030D-6E8A-4147-A177-3AD203B41FA5}">
                      <a16:colId xmlns:a16="http://schemas.microsoft.com/office/drawing/2014/main" val="3991791269"/>
                    </a:ext>
                  </a:extLst>
                </a:gridCol>
                <a:gridCol w="2173282">
                  <a:extLst>
                    <a:ext uri="{9D8B030D-6E8A-4147-A177-3AD203B41FA5}">
                      <a16:colId xmlns:a16="http://schemas.microsoft.com/office/drawing/2014/main" val="588232489"/>
                    </a:ext>
                  </a:extLst>
                </a:gridCol>
                <a:gridCol w="2002496">
                  <a:extLst>
                    <a:ext uri="{9D8B030D-6E8A-4147-A177-3AD203B41FA5}">
                      <a16:colId xmlns:a16="http://schemas.microsoft.com/office/drawing/2014/main" val="1340885128"/>
                    </a:ext>
                  </a:extLst>
                </a:gridCol>
              </a:tblGrid>
              <a:tr h="841829"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ČAS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PŮVODNÍ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DOBA DORUČENÍ [s]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DOBA DORUČENÍ NA NA ADRESU NOVÝM ŘEŠENÍM [s]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DOBA DORUČENÍ DO PIZZA BOXU [s]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ÚSPORA ČASU PŘI DORUČENÍ NOVÝM ZPŮSOBEM NA ADRESU [s]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ÚSPORA ČASU PŘI DORUČENÍ DO PIZZABOXU [s]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754609"/>
                  </a:ext>
                </a:extLst>
              </a:tr>
              <a:tr h="597526"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PO, ÚT, ST, ČT, PÁ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10:00 - 14:00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1:26:20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0:51:33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0:48:20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0:34:47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0:38:00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717334"/>
                  </a:ext>
                </a:extLst>
              </a:tr>
              <a:tr h="597526"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SO, NE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10:00 - 14:00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1:23:45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0:49:40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0:46:54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0:34:05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0:36:51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619800"/>
                  </a:ext>
                </a:extLst>
              </a:tr>
              <a:tr h="597526"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PO, ÚT, ST, ČT, PÁ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14:00 - 18:00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1:06:43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0:51:47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0:47:41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0:14:56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0:19:02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955094"/>
                  </a:ext>
                </a:extLst>
              </a:tr>
              <a:tr h="597526"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SO, NE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14:00 - 18:00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1:38:01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0:58:01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0:51:06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0:40:00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0:46:55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940486"/>
                  </a:ext>
                </a:extLst>
              </a:tr>
              <a:tr h="597526"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PO, ÚT, ST, ČT, NE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18:00 - 22:00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1:21:13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0:54:32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0:50:55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0:26:41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0:30:18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538289"/>
                  </a:ext>
                </a:extLst>
              </a:tr>
              <a:tr h="597526"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PÁ, NE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18:00 - 22:00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0" algn="ctr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1:56:08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1:07:51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1:01:06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0:48:17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0:55:02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586" marR="39586" marT="84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704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FEAC6-B64F-193D-5C19-3F5DE2984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15CDAE-7164-C0B6-2108-8D3FF1D64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Zvýšení zisků</a:t>
            </a:r>
          </a:p>
          <a:p>
            <a:pPr algn="just"/>
            <a:r>
              <a:rPr lang="cs-CZ" sz="2400" dirty="0"/>
              <a:t>Úspora času doručení</a:t>
            </a:r>
          </a:p>
          <a:p>
            <a:pPr algn="just"/>
            <a:r>
              <a:rPr lang="cs-CZ" sz="2400" dirty="0"/>
              <a:t>Úspora za pohonné hmoty a provoz</a:t>
            </a:r>
          </a:p>
          <a:p>
            <a:pPr algn="just"/>
            <a:r>
              <a:rPr lang="cs-CZ" sz="2400" dirty="0"/>
              <a:t>Rentabilita</a:t>
            </a:r>
          </a:p>
          <a:p>
            <a:pPr algn="just"/>
            <a:r>
              <a:rPr lang="cs-CZ" sz="2400" dirty="0">
                <a:solidFill>
                  <a:srgbClr val="00B050"/>
                </a:solidFill>
              </a:rPr>
              <a:t>Snížení CO</a:t>
            </a:r>
            <a:r>
              <a:rPr lang="cs-CZ" sz="2400" baseline="-25000" dirty="0">
                <a:solidFill>
                  <a:srgbClr val="00B050"/>
                </a:solidFill>
              </a:rPr>
              <a:t>2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817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69353-29D4-2B16-B015-2686E4F4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014" y="2103120"/>
            <a:ext cx="7933386" cy="2352970"/>
          </a:xfrm>
        </p:spPr>
        <p:txBody>
          <a:bodyPr/>
          <a:lstStyle/>
          <a:p>
            <a:r>
              <a:rPr lang="cs-CZ" dirty="0"/>
              <a:t>Děkuji Vám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96CCC1-2D99-411C-1E1F-30A1850D6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2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3E243-E932-E19F-0BBE-898CE85D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Doplňující dotazy vedoucího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6FA6A-3881-0878-65E5-351DD4E43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Budou výsledky práce aplikované? </a:t>
            </a:r>
          </a:p>
          <a:p>
            <a:pPr algn="just"/>
            <a:r>
              <a:rPr lang="cs-CZ" sz="2400" dirty="0"/>
              <a:t>Je aplikace uplatnitelná pro jakýkoliv rozvoz v jakémkoliv městě nebo pouze pro rozvoz pizzy v Českém Krumlově?</a:t>
            </a:r>
          </a:p>
        </p:txBody>
      </p:sp>
    </p:spTree>
    <p:extLst>
      <p:ext uri="{BB962C8B-B14F-4D97-AF65-F5344CB8AC3E}">
        <p14:creationId xmlns:p14="http://schemas.microsoft.com/office/powerpoint/2010/main" val="1951868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BF049-EF61-1B23-1E92-9863DC74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Doplňující dotazy oponenta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E8FBE8-70A1-0722-12A0-0A88E5BC5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Bude navržené řešení využito v praxi?</a:t>
            </a:r>
          </a:p>
        </p:txBody>
      </p:sp>
    </p:spTree>
    <p:extLst>
      <p:ext uri="{BB962C8B-B14F-4D97-AF65-F5344CB8AC3E}">
        <p14:creationId xmlns:p14="http://schemas.microsoft.com/office/powerpoint/2010/main" val="9611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D00FB-404F-327B-BFE2-BFA60FF79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F315FF-CD9D-EC2F-A14D-276313D03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Cílem práce je na základě analýzy současného stavu provést zhodnocení rozvozu pizzy v Českem Krumlově a pomocí metod operačního výzkumu navrhnout efektivní distribuci pizzy.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53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7D5D3-5F31-2236-3BF0-677C23978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065451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788F3B-EEBF-1E35-D9C3-04C9AC848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Dotazníkové řešení</a:t>
            </a:r>
          </a:p>
          <a:p>
            <a:pPr algn="just"/>
            <a:r>
              <a:rPr lang="cs-CZ" sz="2400" dirty="0"/>
              <a:t>Metoda těžiště</a:t>
            </a:r>
          </a:p>
          <a:p>
            <a:pPr algn="just"/>
            <a:r>
              <a:rPr lang="cs-CZ" sz="2400" dirty="0"/>
              <a:t>Ukazatele rentability</a:t>
            </a:r>
          </a:p>
        </p:txBody>
      </p:sp>
    </p:spTree>
    <p:extLst>
      <p:ext uri="{BB962C8B-B14F-4D97-AF65-F5344CB8AC3E}">
        <p14:creationId xmlns:p14="http://schemas.microsoft.com/office/powerpoint/2010/main" val="3810459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5F434-3975-ACB3-89E5-93FFF8D88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Pizza Servis Český Krumlov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085308-8AB1-30C4-CCDD-4EEE0AFE6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Pizzerie v centru Českého Krumlova</a:t>
            </a:r>
          </a:p>
          <a:p>
            <a:pPr algn="just"/>
            <a:r>
              <a:rPr lang="cs-CZ" sz="2400" dirty="0"/>
              <a:t>Rozvoz pizzy</a:t>
            </a:r>
          </a:p>
          <a:p>
            <a:pPr algn="just"/>
            <a:r>
              <a:rPr lang="cs-CZ" sz="2400" dirty="0"/>
              <a:t>10 zaměstnanců</a:t>
            </a:r>
          </a:p>
          <a:p>
            <a:pPr algn="just"/>
            <a:r>
              <a:rPr lang="cs-CZ" sz="2400" dirty="0"/>
              <a:t>Vozový park = 3 auta a skútr</a:t>
            </a:r>
          </a:p>
        </p:txBody>
      </p:sp>
    </p:spTree>
    <p:extLst>
      <p:ext uri="{BB962C8B-B14F-4D97-AF65-F5344CB8AC3E}">
        <p14:creationId xmlns:p14="http://schemas.microsoft.com/office/powerpoint/2010/main" val="96913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BF05F-5919-BED0-A6A2-047C0F356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220134"/>
            <a:ext cx="10320924" cy="17119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en-US" kern="1200" dirty="0" err="1">
                <a:latin typeface="+mj-lt"/>
                <a:ea typeface="+mj-ea"/>
                <a:cs typeface="+mj-cs"/>
              </a:rPr>
              <a:t>Současný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stav</a:t>
            </a:r>
            <a:r>
              <a:rPr lang="en-US" kern="1200" dirty="0">
                <a:latin typeface="+mj-lt"/>
                <a:ea typeface="+mj-ea"/>
                <a:cs typeface="+mj-cs"/>
              </a:rPr>
              <a:t> –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přehled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roční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produkce</a:t>
            </a:r>
            <a:endParaRPr lang="en-US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5" name="Zástupný obsah 24">
            <a:extLst>
              <a:ext uri="{FF2B5EF4-FFF2-40B4-BE49-F238E27FC236}">
                <a16:creationId xmlns:a16="http://schemas.microsoft.com/office/drawing/2014/main" id="{198FFDE4-A478-66E0-A42D-53D41B9DD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469040"/>
              </p:ext>
            </p:extLst>
          </p:nvPr>
        </p:nvGraphicFramePr>
        <p:xfrm>
          <a:off x="643469" y="1932127"/>
          <a:ext cx="10320924" cy="3843150"/>
        </p:xfrm>
        <a:graphic>
          <a:graphicData uri="http://schemas.openxmlformats.org/drawingml/2006/table">
            <a:tbl>
              <a:tblPr firstRow="1" firstCol="1" bandRow="1"/>
              <a:tblGrid>
                <a:gridCol w="2455051">
                  <a:extLst>
                    <a:ext uri="{9D8B030D-6E8A-4147-A177-3AD203B41FA5}">
                      <a16:colId xmlns:a16="http://schemas.microsoft.com/office/drawing/2014/main" val="3365987759"/>
                    </a:ext>
                  </a:extLst>
                </a:gridCol>
                <a:gridCol w="1864056">
                  <a:extLst>
                    <a:ext uri="{9D8B030D-6E8A-4147-A177-3AD203B41FA5}">
                      <a16:colId xmlns:a16="http://schemas.microsoft.com/office/drawing/2014/main" val="1529707308"/>
                    </a:ext>
                  </a:extLst>
                </a:gridCol>
                <a:gridCol w="1850202">
                  <a:extLst>
                    <a:ext uri="{9D8B030D-6E8A-4147-A177-3AD203B41FA5}">
                      <a16:colId xmlns:a16="http://schemas.microsoft.com/office/drawing/2014/main" val="1630661913"/>
                    </a:ext>
                  </a:extLst>
                </a:gridCol>
                <a:gridCol w="1996358">
                  <a:extLst>
                    <a:ext uri="{9D8B030D-6E8A-4147-A177-3AD203B41FA5}">
                      <a16:colId xmlns:a16="http://schemas.microsoft.com/office/drawing/2014/main" val="699396095"/>
                    </a:ext>
                  </a:extLst>
                </a:gridCol>
                <a:gridCol w="2155257">
                  <a:extLst>
                    <a:ext uri="{9D8B030D-6E8A-4147-A177-3AD203B41FA5}">
                      <a16:colId xmlns:a16="http://schemas.microsoft.com/office/drawing/2014/main" val="675826308"/>
                    </a:ext>
                  </a:extLst>
                </a:gridCol>
              </a:tblGrid>
              <a:tr h="720258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ČASOVÉ OBDOBÍ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PIZZ [ks]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OSTATNÍCH JÍDEL [ks]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SOUČET [ks]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OBJEDNÁVEK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264444"/>
                  </a:ext>
                </a:extLst>
              </a:tr>
              <a:tr h="40043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10:00-14:00 TÝDEN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10915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1825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12740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7052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053176"/>
                  </a:ext>
                </a:extLst>
              </a:tr>
              <a:tr h="40043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10:00-14:00 VÍKEND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3283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4117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2075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327318"/>
                  </a:ext>
                </a:extLst>
              </a:tr>
              <a:tr h="40043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14:00-18:00 TÝDEN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6998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1062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8060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4199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2733"/>
                  </a:ext>
                </a:extLst>
              </a:tr>
              <a:tr h="40043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14:00-18:00 VÍKEND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6734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8255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4754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787786"/>
                  </a:ext>
                </a:extLst>
              </a:tr>
              <a:tr h="720258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18:00-22:00 PO, ÚT, ST, ČT, NE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14083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1731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15814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8290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898421"/>
                  </a:ext>
                </a:extLst>
              </a:tr>
              <a:tr h="40043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18:00-22:00 PÁ, SO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13123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2278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15401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7112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56482"/>
                  </a:ext>
                </a:extLst>
              </a:tr>
              <a:tr h="40043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SOUČET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55136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9251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64387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33482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05" marR="13705" marT="13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42301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0C903820-DC07-C101-1FF1-C3433CD5D6C3}"/>
              </a:ext>
            </a:extLst>
          </p:cNvPr>
          <p:cNvSpPr/>
          <p:nvPr/>
        </p:nvSpPr>
        <p:spPr>
          <a:xfrm>
            <a:off x="643469" y="1782981"/>
            <a:ext cx="4008384" cy="4393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9731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0C554-9718-445E-7202-A54F2E7C0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11313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just"/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Současný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stav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4220FAC-8642-A21C-5FFA-84A8EB40E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834159"/>
              </p:ext>
            </p:extLst>
          </p:nvPr>
        </p:nvGraphicFramePr>
        <p:xfrm>
          <a:off x="838200" y="1625602"/>
          <a:ext cx="10515601" cy="4047066"/>
        </p:xfrm>
        <a:graphic>
          <a:graphicData uri="http://schemas.openxmlformats.org/drawingml/2006/table">
            <a:tbl>
              <a:tblPr firstRow="1" firstCol="1" bandRow="1"/>
              <a:tblGrid>
                <a:gridCol w="3594769">
                  <a:extLst>
                    <a:ext uri="{9D8B030D-6E8A-4147-A177-3AD203B41FA5}">
                      <a16:colId xmlns:a16="http://schemas.microsoft.com/office/drawing/2014/main" val="2783768512"/>
                    </a:ext>
                  </a:extLst>
                </a:gridCol>
                <a:gridCol w="3326063">
                  <a:extLst>
                    <a:ext uri="{9D8B030D-6E8A-4147-A177-3AD203B41FA5}">
                      <a16:colId xmlns:a16="http://schemas.microsoft.com/office/drawing/2014/main" val="1086155466"/>
                    </a:ext>
                  </a:extLst>
                </a:gridCol>
                <a:gridCol w="3594769">
                  <a:extLst>
                    <a:ext uri="{9D8B030D-6E8A-4147-A177-3AD203B41FA5}">
                      <a16:colId xmlns:a16="http://schemas.microsoft.com/office/drawing/2014/main" val="1406365464"/>
                    </a:ext>
                  </a:extLst>
                </a:gridCol>
              </a:tblGrid>
              <a:tr h="634482">
                <a:tc gridSpan="3"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Průměrná délka od objednání až k </a:t>
                      </a:r>
                      <a:r>
                        <a:rPr lang="cs-CZ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doručení zákazníkovi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279" marR="161279" marT="80639" marB="8063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366771"/>
                  </a:ext>
                </a:extLst>
              </a:tr>
              <a:tr h="487512"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DOBA DORUČENÍ [s]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832000"/>
                  </a:ext>
                </a:extLst>
              </a:tr>
              <a:tr h="487512"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PO, ÚT, ST, ČT, PÁ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10:00 - 14:00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1:23:43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628605"/>
                  </a:ext>
                </a:extLst>
              </a:tr>
              <a:tr h="487512"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SO, NE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10:00 - 14:00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1:12:23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57294"/>
                  </a:ext>
                </a:extLst>
              </a:tr>
              <a:tr h="487512"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PO, ÚT, ST, ČT, PÁ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14:00 - 18:00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1:04:12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39342"/>
                  </a:ext>
                </a:extLst>
              </a:tr>
              <a:tr h="487512"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SO, NE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14:00 - 18:00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1:31:10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27978"/>
                  </a:ext>
                </a:extLst>
              </a:tr>
              <a:tr h="487512"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PO, ÚT, ST, ČT, NE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18:00 - 22:00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1:21:11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927078"/>
                  </a:ext>
                </a:extLst>
              </a:tr>
              <a:tr h="487512"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PÁ, NE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18:00 - 22:00</a:t>
                      </a:r>
                      <a:endParaRPr lang="cs-CZ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1:49:58</a:t>
                      </a:r>
                      <a:endParaRPr lang="cs-CZ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00" marR="16800" marT="168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228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4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5B2778-6678-45B6-9A79-C0910CFCA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A2B35C-CDBC-8217-19BB-4E8146357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Návrh nového řešení pro rozvoz pizzy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C16C71-1A75-DE77-4387-39E0F6F0A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Pizza boxy</a:t>
            </a:r>
          </a:p>
          <a:p>
            <a:pPr algn="just"/>
            <a:r>
              <a:rPr lang="cs-CZ" dirty="0"/>
              <a:t>Mobilní aplikace</a:t>
            </a:r>
          </a:p>
          <a:p>
            <a:endParaRPr lang="cs-CZ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2C57F61-3F6E-4BE5-B964-003AA9B35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7370" y="0"/>
            <a:ext cx="43546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C6BB542-417A-3239-89AF-0FF061C53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467" y="-369807"/>
            <a:ext cx="2619733" cy="737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23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D6F09-1F21-5B9F-623E-C2696549A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Umístění Pizza boxů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C66FAF-72BB-4846-D385-F0681402D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1. Sídliště Plešivec</a:t>
            </a:r>
          </a:p>
          <a:p>
            <a:pPr algn="just"/>
            <a:r>
              <a:rPr lang="cs-CZ" sz="2400" dirty="0"/>
              <a:t>8. Sídliště Mír</a:t>
            </a:r>
          </a:p>
          <a:p>
            <a:pPr algn="just"/>
            <a:r>
              <a:rPr lang="cs-CZ" sz="2400" dirty="0"/>
              <a:t>11. Sídliště Za Nádražím</a:t>
            </a:r>
          </a:p>
        </p:txBody>
      </p:sp>
      <p:pic>
        <p:nvPicPr>
          <p:cNvPr id="4" name="Obrázek 3" descr="Obsah obrázku mapa&#10;&#10;Popis byl vytvořen automaticky">
            <a:extLst>
              <a:ext uri="{FF2B5EF4-FFF2-40B4-BE49-F238E27FC236}">
                <a16:creationId xmlns:a16="http://schemas.microsoft.com/office/drawing/2014/main" id="{0980FF07-AE63-E24A-B8E9-3F4EA6E794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87" y="1740376"/>
            <a:ext cx="5939790" cy="452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986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2B881-83C0-30B4-7B1F-7136E8BD4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5910"/>
            <a:ext cx="10058400" cy="1718284"/>
          </a:xfrm>
        </p:spPr>
        <p:txBody>
          <a:bodyPr/>
          <a:lstStyle/>
          <a:p>
            <a:r>
              <a:rPr lang="cs-CZ" dirty="0"/>
              <a:t>Mobilní aplikace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BBA46-B2FD-1ABE-2C9D-B5C5B8B06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ED29EA1A-AE7F-23A4-94BE-3513805736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67" y="1682221"/>
            <a:ext cx="2251172" cy="4879869"/>
          </a:xfrm>
          <a:prstGeom prst="rect">
            <a:avLst/>
          </a:prstGeom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961A3C5-3ED5-432A-7C49-2FBC4E9644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839" y="1673754"/>
            <a:ext cx="2397638" cy="4888336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6AD6B753-426D-EC86-312C-A3CEFF2E7A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13" y="1673754"/>
            <a:ext cx="2254625" cy="4888336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155690C1-5F08-B135-0CB6-B21E73255D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905" y="1673754"/>
            <a:ext cx="3033695" cy="260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604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{A8727F6D-AA13-B949-AFA7-121A41897ECA}tf10001067</Template>
  <TotalTime>179</TotalTime>
  <Words>461</Words>
  <Application>Microsoft Macintosh PowerPoint</Application>
  <PresentationFormat>Širokoúhlá obrazovka</PresentationFormat>
  <Paragraphs>155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Garamond</vt:lpstr>
      <vt:lpstr>Times New Roman</vt:lpstr>
      <vt:lpstr>Savon</vt:lpstr>
      <vt:lpstr>Racionalizace rozvozu pizzy</vt:lpstr>
      <vt:lpstr>Cíl práce</vt:lpstr>
      <vt:lpstr>Metodika práce</vt:lpstr>
      <vt:lpstr>Pizza Servis Český Krumlov</vt:lpstr>
      <vt:lpstr>Současný stav – přehled roční produkce</vt:lpstr>
      <vt:lpstr>Současný stav</vt:lpstr>
      <vt:lpstr>Návrh nového řešení pro rozvoz pizzy</vt:lpstr>
      <vt:lpstr>Umístění Pizza boxů</vt:lpstr>
      <vt:lpstr>Mobilní aplikace</vt:lpstr>
      <vt:lpstr>Doručovací časy po aplikaci nového řešení</vt:lpstr>
      <vt:lpstr>Výsledky</vt:lpstr>
      <vt:lpstr>Děkuji Vám za pozornost</vt:lpstr>
      <vt:lpstr>Doplňující dotazy vedoucího diplomové práce</vt:lpstr>
      <vt:lpstr>Doplňující dotazy oponenta diplomové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rozvozu pizzy</dc:title>
  <dc:creator>Vilém Kovač</dc:creator>
  <cp:lastModifiedBy>Vilém Kovač</cp:lastModifiedBy>
  <cp:revision>3</cp:revision>
  <dcterms:created xsi:type="dcterms:W3CDTF">2022-05-27T08:28:11Z</dcterms:created>
  <dcterms:modified xsi:type="dcterms:W3CDTF">2022-06-24T11:34:11Z</dcterms:modified>
</cp:coreProperties>
</file>