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61" r:id="rId6"/>
    <p:sldId id="267" r:id="rId7"/>
    <p:sldId id="268" r:id="rId8"/>
    <p:sldId id="276" r:id="rId9"/>
    <p:sldId id="277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700"/>
    <a:srgbClr val="DE6854"/>
    <a:srgbClr val="DA5842"/>
    <a:srgbClr val="D84F38"/>
    <a:srgbClr val="D4422A"/>
    <a:srgbClr val="990000"/>
    <a:srgbClr val="D93225"/>
    <a:srgbClr val="CC0000"/>
    <a:srgbClr val="BE2B20"/>
    <a:srgbClr val="C4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as\Documents\tabulky%20diplomka%20(version%201).xl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 zhodnocení současné situac'!$F$82</c:f>
              <c:strCache>
                <c:ptCount val="1"/>
                <c:pt idx="0">
                  <c:v>Opuštění vedlejšího východu 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538091102084747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32-4C8C-B05A-2464CB0A689C}"/>
                </c:ext>
              </c:extLst>
            </c:dLbl>
            <c:dLbl>
              <c:idx val="2"/>
              <c:layout>
                <c:manualLayout>
                  <c:x val="-3.7690455510423736E-3"/>
                  <c:y val="-4.996352877500522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32-4C8C-B05A-2464CB0A68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 zhodnocení současné situac'!$E$83:$E$85</c:f>
              <c:strCache>
                <c:ptCount val="3"/>
                <c:pt idx="0">
                  <c:v>Současný stav - 232 osob</c:v>
                </c:pt>
                <c:pt idx="1">
                  <c:v>3. opatření - CHÚC B</c:v>
                </c:pt>
                <c:pt idx="2">
                  <c:v>5. opatření - CHÚC B + PPH</c:v>
                </c:pt>
              </c:strCache>
            </c:strRef>
          </c:cat>
          <c:val>
            <c:numRef>
              <c:f>'graf zhodnocení současné situac'!$F$83:$F$85</c:f>
              <c:numCache>
                <c:formatCode>General</c:formatCode>
                <c:ptCount val="3"/>
                <c:pt idx="0">
                  <c:v>472.5</c:v>
                </c:pt>
                <c:pt idx="1">
                  <c:v>395</c:v>
                </c:pt>
                <c:pt idx="2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C8C-B05A-2464CB0A689C}"/>
            </c:ext>
          </c:extLst>
        </c:ser>
        <c:ser>
          <c:idx val="1"/>
          <c:order val="1"/>
          <c:tx>
            <c:strRef>
              <c:f>'graf zhodnocení současné situac'!$G$82</c:f>
              <c:strCache>
                <c:ptCount val="1"/>
                <c:pt idx="0">
                  <c:v>Opuštění hlavního východu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 zhodnocení současné situac'!$E$83:$E$85</c:f>
              <c:strCache>
                <c:ptCount val="3"/>
                <c:pt idx="0">
                  <c:v>Současný stav - 232 osob</c:v>
                </c:pt>
                <c:pt idx="1">
                  <c:v>3. opatření - CHÚC B</c:v>
                </c:pt>
                <c:pt idx="2">
                  <c:v>5. opatření - CHÚC B + PPH</c:v>
                </c:pt>
              </c:strCache>
            </c:strRef>
          </c:cat>
          <c:val>
            <c:numRef>
              <c:f>'graf zhodnocení současné situac'!$G$83:$G$85</c:f>
              <c:numCache>
                <c:formatCode>General</c:formatCode>
                <c:ptCount val="3"/>
                <c:pt idx="0">
                  <c:v>462.5</c:v>
                </c:pt>
                <c:pt idx="1">
                  <c:v>377</c:v>
                </c:pt>
                <c:pt idx="2">
                  <c:v>277.5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32-4C8C-B05A-2464CB0A689C}"/>
            </c:ext>
          </c:extLst>
        </c:ser>
        <c:ser>
          <c:idx val="2"/>
          <c:order val="2"/>
          <c:tx>
            <c:strRef>
              <c:f>'graf zhodnocení současné situac'!$H$82</c:f>
              <c:strCache>
                <c:ptCount val="1"/>
                <c:pt idx="0">
                  <c:v>Ukončení simulace</c:v>
                </c:pt>
              </c:strCache>
            </c:strRef>
          </c:tx>
          <c:spPr>
            <a:solidFill>
              <a:srgbClr val="DE685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563485170140785E-3"/>
                  <c:y val="-1.24908821937513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32-4C8C-B05A-2464CB0A689C}"/>
                </c:ext>
              </c:extLst>
            </c:dLbl>
            <c:dLbl>
              <c:idx val="2"/>
              <c:layout>
                <c:manualLayout>
                  <c:x val="5.0253940680564978E-3"/>
                  <c:y val="2.72531487043376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32-4C8C-B05A-2464CB0A68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 zhodnocení současné situac'!$E$83:$E$85</c:f>
              <c:strCache>
                <c:ptCount val="3"/>
                <c:pt idx="0">
                  <c:v>Současný stav - 232 osob</c:v>
                </c:pt>
                <c:pt idx="1">
                  <c:v>3. opatření - CHÚC B</c:v>
                </c:pt>
                <c:pt idx="2">
                  <c:v>5. opatření - CHÚC B + PPH</c:v>
                </c:pt>
              </c:strCache>
            </c:strRef>
          </c:cat>
          <c:val>
            <c:numRef>
              <c:f>'graf zhodnocení současné situac'!$H$83:$H$85</c:f>
              <c:numCache>
                <c:formatCode>General</c:formatCode>
                <c:ptCount val="3"/>
                <c:pt idx="0">
                  <c:v>498.8</c:v>
                </c:pt>
                <c:pt idx="1">
                  <c:v>421.3</c:v>
                </c:pt>
                <c:pt idx="2">
                  <c:v>318.8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32-4C8C-B05A-2464CB0A68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4428479"/>
        <c:axId val="334435135"/>
      </c:barChart>
      <c:catAx>
        <c:axId val="33442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4435135"/>
        <c:crosses val="autoZero"/>
        <c:auto val="1"/>
        <c:lblAlgn val="ctr"/>
        <c:lblOffset val="100"/>
        <c:noMultiLvlLbl val="0"/>
      </c:catAx>
      <c:valAx>
        <c:axId val="334435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2000"/>
                  <a:t>Čas [s]</a:t>
                </a:r>
              </a:p>
            </c:rich>
          </c:tx>
          <c:layout>
            <c:manualLayout>
              <c:xMode val="edge"/>
              <c:yMode val="edge"/>
              <c:x val="0"/>
              <c:y val="0.342953623295390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4428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665831079490262E-2"/>
          <c:y val="0.9303467458882082"/>
          <c:w val="0.9"/>
          <c:h val="6.72242904095525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83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00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00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31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17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54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1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37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75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25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23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544D7-A4A3-4E2A-8D81-1FC883B67E9C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7AA7A-2F10-43C9-8B14-A60D096A2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14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39A7F-7AEC-41B3-BF4B-47B930641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434" y="2763741"/>
            <a:ext cx="10937132" cy="1330518"/>
          </a:xfrm>
        </p:spPr>
        <p:txBody>
          <a:bodyPr anchor="b">
            <a:normAutofit/>
          </a:bodyPr>
          <a:lstStyle/>
          <a:p>
            <a:r>
              <a:rPr lang="cs-CZ" sz="4400" b="1" dirty="0"/>
              <a:t>Posouzení procesu evakuace budovy centrální správy společnosti dm drogerie markt s.r.o.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81EECF-00AC-4D6D-B5AC-D22180FA7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4045" y="4802654"/>
            <a:ext cx="7443910" cy="2435231"/>
          </a:xfrm>
        </p:spPr>
        <p:txBody>
          <a:bodyPr>
            <a:noAutofit/>
          </a:bodyPr>
          <a:lstStyle/>
          <a:p>
            <a:pPr algn="l"/>
            <a:r>
              <a:rPr lang="cs-CZ" sz="2000" dirty="0"/>
              <a:t>Autor diplomové práce: 		Bc. Tomáš Mlčák</a:t>
            </a:r>
          </a:p>
          <a:p>
            <a:pPr algn="l"/>
            <a:r>
              <a:rPr lang="cs-CZ" sz="2000" dirty="0"/>
              <a:t>Vedoucí diplomové práce: 		doc. Ing. Rudolf Kampf, Ph.D., MBA</a:t>
            </a:r>
          </a:p>
          <a:p>
            <a:pPr algn="l"/>
            <a:r>
              <a:rPr lang="cs-CZ" sz="2000" dirty="0"/>
              <a:t>Oponent diplomové práce:	prof. Ing. Gabriel </a:t>
            </a:r>
            <a:r>
              <a:rPr lang="cs-CZ" sz="2000" dirty="0" err="1"/>
              <a:t>Fedorko</a:t>
            </a:r>
            <a:r>
              <a:rPr lang="cs-CZ" sz="2000" dirty="0"/>
              <a:t>, PhD.</a:t>
            </a:r>
          </a:p>
          <a:p>
            <a:pPr algn="l"/>
            <a:r>
              <a:rPr lang="cs-CZ" sz="2000" dirty="0"/>
              <a:t>České Budějovice, 2022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71C40496-D537-43CA-BB6B-3F1BD2D1DA68}"/>
              </a:ext>
            </a:extLst>
          </p:cNvPr>
          <p:cNvSpPr txBox="1">
            <a:spLocks/>
          </p:cNvSpPr>
          <p:nvPr/>
        </p:nvSpPr>
        <p:spPr>
          <a:xfrm>
            <a:off x="2652409" y="464874"/>
            <a:ext cx="8491950" cy="1458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6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Vysoká škola technická a ekonomická</a:t>
            </a:r>
          </a:p>
          <a:p>
            <a:pPr algn="l"/>
            <a:endParaRPr lang="cs-CZ" sz="400" b="1" dirty="0">
              <a:solidFill>
                <a:srgbClr val="A22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36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Českých Budějovicích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84291C5-6514-4611-9651-D05BE835E1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28" y="464874"/>
            <a:ext cx="1328581" cy="133051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2CA4812-12E1-4CCF-AB0F-3A8AD88FE7E7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16F921E-965F-4B99-AAE2-E63DD1104455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04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47C1A-BDFC-41C1-BA4E-3ACFB8D7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7200" b="1" dirty="0">
                <a:solidFill>
                  <a:srgbClr val="A22700"/>
                </a:solidFill>
              </a:rPr>
              <a:t>Děkuji za pozornost.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787986D-2641-4C88-822D-0BCCD25B3685}"/>
              </a:ext>
            </a:extLst>
          </p:cNvPr>
          <p:cNvSpPr/>
          <p:nvPr/>
        </p:nvSpPr>
        <p:spPr>
          <a:xfrm>
            <a:off x="0" y="-14485"/>
            <a:ext cx="12192000" cy="88417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9D1BAEC-7890-433D-8B5F-078F58ADE5D3}"/>
              </a:ext>
            </a:extLst>
          </p:cNvPr>
          <p:cNvSpPr/>
          <p:nvPr/>
        </p:nvSpPr>
        <p:spPr>
          <a:xfrm>
            <a:off x="0" y="6761592"/>
            <a:ext cx="12192000" cy="96408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9CE95EB-622D-41D7-A723-F61255F55510}"/>
              </a:ext>
            </a:extLst>
          </p:cNvPr>
          <p:cNvCxnSpPr>
            <a:cxnSpLocks/>
          </p:cNvCxnSpPr>
          <p:nvPr/>
        </p:nvCxnSpPr>
        <p:spPr>
          <a:xfrm>
            <a:off x="950067" y="3555590"/>
            <a:ext cx="10136221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18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25BBB-6C94-4CC5-B721-54921638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A22700"/>
                </a:solidFill>
              </a:rPr>
              <a:t>Doplňující dotazy – vedoucí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EF70FF-BBFF-4036-BFBE-E116D3127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Budou vaše opatření realizované? </a:t>
            </a:r>
          </a:p>
          <a:p>
            <a:endParaRPr lang="cs-CZ" dirty="0"/>
          </a:p>
          <a:p>
            <a:r>
              <a:rPr lang="cs-CZ" dirty="0"/>
              <a:t>Jaké další opatření (ke zvýšení bezpečnosti a plynulosti evakuace) lze realizovat?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7843968-7092-415E-9EE3-DBC10D1D144D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E6DEE30-3EEC-4392-BD52-360F5D528B4A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69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4ED83-C901-43DE-B007-7A7E0270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A22700"/>
                </a:solidFill>
              </a:rPr>
              <a:t>Doplňující dotazy – oponent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2CCC3A-4926-486E-8FC0-34D85652B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1800" cy="4351338"/>
          </a:xfrm>
        </p:spPr>
        <p:txBody>
          <a:bodyPr/>
          <a:lstStyle/>
          <a:p>
            <a:r>
              <a:rPr lang="cs-CZ" dirty="0"/>
              <a:t>Existuje podpora </a:t>
            </a:r>
            <a:r>
              <a:rPr lang="cs-CZ" dirty="0" err="1"/>
              <a:t>riešenia</a:t>
            </a:r>
            <a:r>
              <a:rPr lang="cs-CZ" dirty="0"/>
              <a:t> </a:t>
            </a:r>
            <a:r>
              <a:rPr lang="cs-CZ" dirty="0" err="1"/>
              <a:t>otázok</a:t>
            </a:r>
            <a:r>
              <a:rPr lang="cs-CZ" dirty="0"/>
              <a:t> logistiky </a:t>
            </a:r>
            <a:r>
              <a:rPr lang="cs-CZ" dirty="0" err="1"/>
              <a:t>krízových</a:t>
            </a:r>
            <a:r>
              <a:rPr lang="cs-CZ" dirty="0"/>
              <a:t> </a:t>
            </a:r>
            <a:r>
              <a:rPr lang="cs-CZ" dirty="0" err="1"/>
              <a:t>situácii</a:t>
            </a:r>
            <a:r>
              <a:rPr lang="cs-CZ" dirty="0"/>
              <a:t> s podporou </a:t>
            </a:r>
            <a:r>
              <a:rPr lang="cs-CZ" dirty="0" err="1"/>
              <a:t>nástrojov</a:t>
            </a:r>
            <a:r>
              <a:rPr lang="cs-CZ" dirty="0"/>
              <a:t> </a:t>
            </a:r>
            <a:r>
              <a:rPr lang="cs-CZ" dirty="0" err="1"/>
              <a:t>virtuálnej</a:t>
            </a:r>
            <a:r>
              <a:rPr lang="cs-CZ" dirty="0"/>
              <a:t> reality? </a:t>
            </a:r>
            <a:r>
              <a:rPr lang="cs-CZ" dirty="0" err="1"/>
              <a:t>Pomocou</a:t>
            </a:r>
            <a:r>
              <a:rPr lang="cs-CZ" dirty="0"/>
              <a:t>, </a:t>
            </a:r>
            <a:r>
              <a:rPr lang="cs-CZ" dirty="0" err="1"/>
              <a:t>ktorých</a:t>
            </a:r>
            <a:r>
              <a:rPr lang="cs-CZ" dirty="0"/>
              <a:t> </a:t>
            </a:r>
            <a:r>
              <a:rPr lang="cs-CZ" dirty="0" err="1"/>
              <a:t>softvérov</a:t>
            </a:r>
            <a:r>
              <a:rPr lang="cs-CZ" dirty="0"/>
              <a:t>?</a:t>
            </a:r>
          </a:p>
          <a:p>
            <a:pPr lvl="1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cs-CZ" sz="2600" dirty="0" err="1"/>
              <a:t>Blender</a:t>
            </a:r>
            <a:r>
              <a:rPr lang="cs-CZ" sz="2600" dirty="0"/>
              <a:t>, Maya – 3D modelování objektů 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Unity – virtuální realita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EEEFD70-AB80-4EE2-909E-469D3F504F37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5804656-CD23-459A-B637-F400550603AF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25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61BBD-D4FC-47BF-8D4E-44EF625E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1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rgbClr val="A22700"/>
                </a:solidFill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66B1E7-DB2B-418B-B6BA-7610EC7E9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47" y="1813496"/>
            <a:ext cx="11361906" cy="4351338"/>
          </a:xfrm>
        </p:spPr>
        <p:txBody>
          <a:bodyPr/>
          <a:lstStyle/>
          <a:p>
            <a:pPr algn="just"/>
            <a:r>
              <a:rPr lang="cs-CZ" dirty="0">
                <a:effectLst/>
                <a:ea typeface="Calibri" panose="020F0502020204030204" pitchFamily="34" charset="0"/>
              </a:rPr>
              <a:t>Cílem práce je za pomoci simulačního softwaru zhodnotit současný stav procesu evakuace budovy centrální správy společnosti dm drogerie markt s.r.o. a navrhnout opatření zabezpečující technické a organizační zkvalitnění evakuace zvoleného objektu.</a:t>
            </a:r>
          </a:p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AF935AB-4C0A-40EE-85E4-688F7ACCEBA6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5DC22B2-954E-4595-9248-BD8909008C9F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C9E0EBC9-DD4F-ED4C-C44C-5CF700BF07E1}"/>
              </a:ext>
            </a:extLst>
          </p:cNvPr>
          <p:cNvCxnSpPr/>
          <p:nvPr/>
        </p:nvCxnSpPr>
        <p:spPr>
          <a:xfrm>
            <a:off x="415047" y="1415504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45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několik&#10;&#10;Popis byl vytvořen automaticky">
            <a:extLst>
              <a:ext uri="{FF2B5EF4-FFF2-40B4-BE49-F238E27FC236}">
                <a16:creationId xmlns:a16="http://schemas.microsoft.com/office/drawing/2014/main" id="{39480DBC-61E1-7C97-1BC3-D12B9E42E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138" r="19862"/>
          <a:stretch/>
        </p:blipFill>
        <p:spPr>
          <a:xfrm>
            <a:off x="3586144" y="1820781"/>
            <a:ext cx="8605857" cy="501435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95EB463-4629-47AC-9C44-92935D26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rgbClr val="A22700"/>
                </a:solidFill>
              </a:rPr>
              <a:t>Metodika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E369F5-B9EE-4927-A956-4907467BC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5947"/>
            <a:ext cx="10515600" cy="4726535"/>
          </a:xfrm>
        </p:spPr>
        <p:txBody>
          <a:bodyPr>
            <a:normAutofit/>
          </a:bodyPr>
          <a:lstStyle/>
          <a:p>
            <a:r>
              <a:rPr lang="cs-CZ" dirty="0"/>
              <a:t>metoda sběru dat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analýza současného stavu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kalkulace opatření</a:t>
            </a:r>
          </a:p>
          <a:p>
            <a:r>
              <a:rPr lang="cs-CZ" dirty="0"/>
              <a:t>metoda modelování a simulace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geometrie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agenti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ohnisko požáru</a:t>
            </a:r>
          </a:p>
          <a:p>
            <a:r>
              <a:rPr lang="cs-CZ" dirty="0"/>
              <a:t>metoda pozorování a měření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060E6A8-3AE7-4D18-A875-2794B56FAED1}"/>
              </a:ext>
            </a:extLst>
          </p:cNvPr>
          <p:cNvCxnSpPr/>
          <p:nvPr/>
        </p:nvCxnSpPr>
        <p:spPr>
          <a:xfrm>
            <a:off x="415047" y="1415504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bdélník 12">
            <a:extLst>
              <a:ext uri="{FF2B5EF4-FFF2-40B4-BE49-F238E27FC236}">
                <a16:creationId xmlns:a16="http://schemas.microsoft.com/office/drawing/2014/main" id="{1BA9E7B2-D919-4238-91EC-86AD477EBA93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B3AD8FD-C59B-42E7-898E-9CBAF6F1C58E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12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71292-E397-4D66-A522-64BA41D0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5400" b="1" dirty="0">
                <a:solidFill>
                  <a:srgbClr val="A22700"/>
                </a:solidFill>
              </a:rPr>
              <a:t>Simulace současného stavu</a:t>
            </a:r>
            <a:endParaRPr lang="cs-CZ" b="1" dirty="0">
              <a:solidFill>
                <a:srgbClr val="A227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DCF20-11C5-4935-BB9E-2B36BD6A9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/>
          </a:bodyPr>
          <a:lstStyle/>
          <a:p>
            <a:r>
              <a:rPr lang="cs-CZ" dirty="0"/>
              <a:t>s</a:t>
            </a:r>
            <a:r>
              <a:rPr lang="cs-CZ" sz="2800" dirty="0"/>
              <a:t>oučasný stav - CHÚC A: t</a:t>
            </a:r>
            <a:r>
              <a:rPr lang="cs-CZ" sz="1800" dirty="0"/>
              <a:t>ob</a:t>
            </a:r>
            <a:r>
              <a:rPr lang="cs-CZ" sz="2400" dirty="0"/>
              <a:t> </a:t>
            </a:r>
            <a:r>
              <a:rPr lang="cs-CZ" sz="2800" dirty="0"/>
              <a:t>≤ 240s</a:t>
            </a:r>
            <a:endParaRPr lang="cs-CZ" dirty="0"/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‐"/>
            </a:pPr>
            <a:r>
              <a:rPr lang="cs-CZ" sz="2600" dirty="0"/>
              <a:t>simulace cvičného požárního poplachu – 82 osob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modelová simulace 1 – 150 osob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modelová simulace 2 – 232 osob</a:t>
            </a:r>
          </a:p>
          <a:p>
            <a:pPr marL="914400" lvl="2" indent="0">
              <a:buNone/>
            </a:pPr>
            <a:endParaRPr lang="cs-CZ" sz="14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0637256-C1DD-4759-8942-8D3F750C6D38}"/>
              </a:ext>
            </a:extLst>
          </p:cNvPr>
          <p:cNvCxnSpPr/>
          <p:nvPr/>
        </p:nvCxnSpPr>
        <p:spPr>
          <a:xfrm>
            <a:off x="415047" y="1415504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960BDE06-0C9F-4EAD-A21E-76F442D1B9F7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63E258A-68DA-4AC8-B81C-903ACBF84170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C54632-A2B2-4699-B872-0C9360CBA145}"/>
              </a:ext>
            </a:extLst>
          </p:cNvPr>
          <p:cNvSpPr txBox="1"/>
          <p:nvPr/>
        </p:nvSpPr>
        <p:spPr>
          <a:xfrm>
            <a:off x="838200" y="6404400"/>
            <a:ext cx="2925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i="0" dirty="0">
                <a:effectLst/>
                <a:latin typeface="+mj-lt"/>
              </a:rPr>
              <a:t>*t</a:t>
            </a:r>
            <a:r>
              <a:rPr lang="cs-CZ" sz="1400" b="0" i="0" dirty="0">
                <a:effectLst/>
                <a:latin typeface="+mj-lt"/>
              </a:rPr>
              <a:t>ob</a:t>
            </a:r>
            <a:r>
              <a:rPr lang="cs-CZ" sz="2000" b="0" i="0" dirty="0">
                <a:effectLst/>
                <a:latin typeface="+mj-lt"/>
              </a:rPr>
              <a:t> = čas opuštění budovy</a:t>
            </a:r>
            <a:endParaRPr lang="cs-CZ" sz="2000" dirty="0">
              <a:latin typeface="+mj-lt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AE8CEDB-4C3A-4641-974E-638AA3511FE4}"/>
              </a:ext>
            </a:extLst>
          </p:cNvPr>
          <p:cNvCxnSpPr>
            <a:cxnSpLocks/>
          </p:cNvCxnSpPr>
          <p:nvPr/>
        </p:nvCxnSpPr>
        <p:spPr>
          <a:xfrm>
            <a:off x="0" y="636585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627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570242-E169-4042-9116-EC189235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rgbClr val="A22700"/>
                </a:solidFill>
              </a:rPr>
              <a:t>Simulace opatření – 232 osob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80C0D-8E12-49AB-BB84-74948851A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220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o</a:t>
            </a:r>
            <a:r>
              <a:rPr lang="cs-CZ" sz="2800" dirty="0"/>
              <a:t>patření - CHÚC A: </a:t>
            </a:r>
            <a:r>
              <a:rPr lang="cs-CZ" dirty="0"/>
              <a:t>t</a:t>
            </a:r>
            <a:r>
              <a:rPr lang="cs-CZ" sz="1800" dirty="0"/>
              <a:t>ob</a:t>
            </a:r>
            <a:r>
              <a:rPr lang="cs-CZ" dirty="0"/>
              <a:t> ≤ 240s</a:t>
            </a:r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‐"/>
            </a:pPr>
            <a:r>
              <a:rPr lang="cs-CZ" sz="2600" dirty="0"/>
              <a:t>1. opatření – navýšení členů PPH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2. opatření – přestavba výtahů na evakuační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4. opatření – navýšení členů PPH + přestavba výtahů na evakuační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opatření - CHÚC B: t</a:t>
            </a:r>
            <a:r>
              <a:rPr lang="cs-CZ" sz="2000" dirty="0"/>
              <a:t>ob</a:t>
            </a:r>
            <a:r>
              <a:rPr lang="cs-CZ" dirty="0"/>
              <a:t> ≤ 900s</a:t>
            </a:r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‐"/>
            </a:pPr>
            <a:r>
              <a:rPr lang="cs-CZ" sz="2600" dirty="0"/>
              <a:t>3. opatření – přestavba CHÚC na typ B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600" dirty="0"/>
              <a:t>5. opatření – navýšení členů PPH + přestavba CHÚC na typ B</a:t>
            </a:r>
          </a:p>
          <a:p>
            <a:pPr marL="457200" lvl="1" indent="0">
              <a:buNone/>
            </a:pPr>
            <a:endParaRPr lang="cs-CZ" dirty="0"/>
          </a:p>
          <a:p>
            <a:pPr lvl="1">
              <a:buFont typeface="Calibri" panose="020F0502020204030204" pitchFamily="34" charset="0"/>
              <a:buChar char="‐"/>
            </a:pPr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9B2BAD1-DF60-453D-89EB-7DF60450A9FC}"/>
              </a:ext>
            </a:extLst>
          </p:cNvPr>
          <p:cNvCxnSpPr/>
          <p:nvPr/>
        </p:nvCxnSpPr>
        <p:spPr>
          <a:xfrm>
            <a:off x="415047" y="1415504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C4020143-5F00-4A36-A25D-12A3B4432059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9146DD7-73A1-4C8B-B890-28009CC856EE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1D627F7-59C0-1223-46AC-EB9651C7B1B2}"/>
              </a:ext>
            </a:extLst>
          </p:cNvPr>
          <p:cNvSpPr txBox="1"/>
          <p:nvPr/>
        </p:nvSpPr>
        <p:spPr>
          <a:xfrm>
            <a:off x="838200" y="6404400"/>
            <a:ext cx="2925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i="0" dirty="0">
                <a:effectLst/>
                <a:latin typeface="+mj-lt"/>
              </a:rPr>
              <a:t>*t</a:t>
            </a:r>
            <a:r>
              <a:rPr lang="cs-CZ" sz="1400" b="0" i="0" dirty="0">
                <a:effectLst/>
                <a:latin typeface="+mj-lt"/>
              </a:rPr>
              <a:t>ob</a:t>
            </a:r>
            <a:r>
              <a:rPr lang="cs-CZ" sz="2000" b="0" i="0" dirty="0">
                <a:effectLst/>
                <a:latin typeface="+mj-lt"/>
              </a:rPr>
              <a:t> = čas opuštění budovy</a:t>
            </a:r>
            <a:endParaRPr lang="cs-CZ" sz="2000" dirty="0">
              <a:latin typeface="+mj-lt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57A87D0-86DB-3B09-AD17-2850ACFB452A}"/>
              </a:ext>
            </a:extLst>
          </p:cNvPr>
          <p:cNvCxnSpPr>
            <a:cxnSpLocks/>
          </p:cNvCxnSpPr>
          <p:nvPr/>
        </p:nvCxnSpPr>
        <p:spPr>
          <a:xfrm>
            <a:off x="0" y="636585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69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997621-9ED9-499E-ADD4-6C1EB3C8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>
                <a:solidFill>
                  <a:srgbClr val="A22700"/>
                </a:solidFill>
              </a:rPr>
              <a:t>Porovnání výsledků simulací</a:t>
            </a:r>
            <a:br>
              <a:rPr lang="cs-CZ" dirty="0">
                <a:solidFill>
                  <a:srgbClr val="A22700"/>
                </a:solidFill>
              </a:rPr>
            </a:br>
            <a:endParaRPr lang="cs-CZ" dirty="0">
              <a:solidFill>
                <a:srgbClr val="A22700"/>
              </a:solidFill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C9A0DD3-3B6B-41AF-A39B-41F9E50920D8}"/>
              </a:ext>
            </a:extLst>
          </p:cNvPr>
          <p:cNvCxnSpPr/>
          <p:nvPr/>
        </p:nvCxnSpPr>
        <p:spPr>
          <a:xfrm>
            <a:off x="415047" y="1415504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849D05C0-DC43-44FB-82A8-367CAE762D40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CB299D6-93BD-4725-83BE-9D81A971248C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224C75C2-13BB-CBF8-F9DF-2235BABD1B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694959"/>
              </p:ext>
            </p:extLst>
          </p:nvPr>
        </p:nvGraphicFramePr>
        <p:xfrm>
          <a:off x="1041670" y="1783886"/>
          <a:ext cx="10108660" cy="4660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0232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AFD4D-195B-4140-B180-AB427C51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rgbClr val="A22700"/>
                </a:solidFill>
              </a:rPr>
              <a:t>Kalkulace nákladů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8B82D-F55A-4867-8AF3-C877ABDF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339552" cy="4351338"/>
          </a:xfrm>
        </p:spPr>
        <p:txBody>
          <a:bodyPr>
            <a:normAutofit/>
          </a:bodyPr>
          <a:lstStyle/>
          <a:p>
            <a:endParaRPr lang="cs-CZ" sz="3200" dirty="0">
              <a:effectLst/>
              <a:ea typeface="Calibri" panose="020F0502020204030204" pitchFamily="34" charset="0"/>
            </a:endParaRPr>
          </a:p>
          <a:p>
            <a:endParaRPr lang="cs-CZ" sz="3200" dirty="0">
              <a:ea typeface="Calibri" panose="020F0502020204030204" pitchFamily="34" charset="0"/>
            </a:endParaRPr>
          </a:p>
          <a:p>
            <a:endParaRPr lang="cs-CZ" sz="3200" dirty="0">
              <a:effectLst/>
              <a:ea typeface="Calibri" panose="020F0502020204030204" pitchFamily="34" charset="0"/>
            </a:endParaRPr>
          </a:p>
          <a:p>
            <a:endParaRPr lang="cs-CZ" sz="3200" dirty="0">
              <a:ea typeface="Calibri" panose="020F0502020204030204" pitchFamily="34" charset="0"/>
            </a:endParaRPr>
          </a:p>
          <a:p>
            <a:endParaRPr lang="cs-CZ" sz="3200" dirty="0">
              <a:effectLst/>
              <a:ea typeface="Calibri" panose="020F0502020204030204" pitchFamily="34" charset="0"/>
            </a:endParaRPr>
          </a:p>
          <a:p>
            <a:r>
              <a:rPr lang="cs-CZ" dirty="0">
                <a:effectLst/>
                <a:ea typeface="Calibri" panose="020F0502020204030204" pitchFamily="34" charset="0"/>
              </a:rPr>
              <a:t>§ 224 odst. 2 písm. b) zákoník práce</a:t>
            </a:r>
            <a:endParaRPr lang="cs-CZ" dirty="0"/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</p:txBody>
      </p:sp>
      <p:pic>
        <p:nvPicPr>
          <p:cNvPr id="7" name="Obrázek 6" descr="10064644 Úniková maska S-CAP v kartonovém obalu">
            <a:extLst>
              <a:ext uri="{FF2B5EF4-FFF2-40B4-BE49-F238E27FC236}">
                <a16:creationId xmlns:a16="http://schemas.microsoft.com/office/drawing/2014/main" id="{791D21B0-B3BE-42E9-9DA8-8112D26294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t="11534" r="17470" b="17587"/>
          <a:stretch/>
        </p:blipFill>
        <p:spPr bwMode="auto">
          <a:xfrm>
            <a:off x="8138138" y="2103414"/>
            <a:ext cx="3391710" cy="3548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5FFD4F2-CB76-4843-9243-0B2DD93E1CB2}"/>
              </a:ext>
            </a:extLst>
          </p:cNvPr>
          <p:cNvCxnSpPr/>
          <p:nvPr/>
        </p:nvCxnSpPr>
        <p:spPr>
          <a:xfrm>
            <a:off x="415047" y="1415504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bdélník 11">
            <a:extLst>
              <a:ext uri="{FF2B5EF4-FFF2-40B4-BE49-F238E27FC236}">
                <a16:creationId xmlns:a16="http://schemas.microsoft.com/office/drawing/2014/main" id="{51A7F829-4F50-4389-B72A-84CA4988FBC3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724447D-6485-4DF6-A9E3-D12AB032A67E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74D2F1F-B56E-E568-D821-DBEBD3EB9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725992"/>
              </p:ext>
            </p:extLst>
          </p:nvPr>
        </p:nvGraphicFramePr>
        <p:xfrm>
          <a:off x="662152" y="2103414"/>
          <a:ext cx="7123892" cy="19430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39202">
                  <a:extLst>
                    <a:ext uri="{9D8B030D-6E8A-4147-A177-3AD203B41FA5}">
                      <a16:colId xmlns:a16="http://schemas.microsoft.com/office/drawing/2014/main" val="959536248"/>
                    </a:ext>
                  </a:extLst>
                </a:gridCol>
                <a:gridCol w="1920777">
                  <a:extLst>
                    <a:ext uri="{9D8B030D-6E8A-4147-A177-3AD203B41FA5}">
                      <a16:colId xmlns:a16="http://schemas.microsoft.com/office/drawing/2014/main" val="1450153403"/>
                    </a:ext>
                  </a:extLst>
                </a:gridCol>
                <a:gridCol w="2163913">
                  <a:extLst>
                    <a:ext uri="{9D8B030D-6E8A-4147-A177-3AD203B41FA5}">
                      <a16:colId xmlns:a16="http://schemas.microsoft.com/office/drawing/2014/main" val="1362530352"/>
                    </a:ext>
                  </a:extLst>
                </a:gridCol>
              </a:tblGrid>
              <a:tr h="38861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 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3. opatření [Kč]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5. opatření [Kč]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685739"/>
                  </a:ext>
                </a:extLst>
              </a:tr>
              <a:tr h="388618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 přestavba CHÚC na typ B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2 018 522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2 018 522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1980305"/>
                  </a:ext>
                </a:extLst>
              </a:tr>
              <a:tr h="38861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navýšení členů PPH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43730598"/>
                  </a:ext>
                </a:extLst>
              </a:tr>
              <a:tr h="38861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únikové kukly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23 160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 46 320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801810"/>
                  </a:ext>
                </a:extLst>
              </a:tr>
              <a:tr h="38861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 náklady celkem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 2 041 682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 2 064 842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36978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46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75AE5-FCF5-747A-DD9B-26C71380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5400" b="1" dirty="0">
                <a:solidFill>
                  <a:srgbClr val="A22700"/>
                </a:solidFill>
              </a:rPr>
              <a:t>Shrnutí</a:t>
            </a:r>
            <a:endParaRPr lang="cs-CZ" b="1" dirty="0">
              <a:solidFill>
                <a:srgbClr val="A227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A37252-CEED-905E-6A19-1307EE2B2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analýza současného stavu</a:t>
            </a:r>
          </a:p>
          <a:p>
            <a:r>
              <a:rPr lang="cs-CZ" dirty="0"/>
              <a:t>modelování - geometrie</a:t>
            </a:r>
          </a:p>
          <a:p>
            <a:pPr marL="0" indent="0">
              <a:buNone/>
            </a:pPr>
            <a:r>
              <a:rPr lang="cs-CZ" dirty="0"/>
              <a:t>                         - agenti</a:t>
            </a:r>
          </a:p>
          <a:p>
            <a:pPr marL="0" indent="0">
              <a:buNone/>
            </a:pPr>
            <a:r>
              <a:rPr lang="cs-CZ" dirty="0"/>
              <a:t>                         - ohnisko požáru</a:t>
            </a:r>
          </a:p>
          <a:p>
            <a:r>
              <a:rPr lang="cs-CZ" dirty="0"/>
              <a:t>simulace současného stavu – 82/150/232 osob</a:t>
            </a:r>
          </a:p>
          <a:p>
            <a:r>
              <a:rPr lang="cs-CZ" dirty="0"/>
              <a:t>simulace opatření – 232 osob</a:t>
            </a:r>
          </a:p>
          <a:p>
            <a:r>
              <a:rPr lang="cs-CZ" dirty="0"/>
              <a:t>kalkulace nákladů</a:t>
            </a:r>
          </a:p>
          <a:p>
            <a:r>
              <a:rPr lang="cs-CZ" dirty="0"/>
              <a:t>nejoptimálnější – 5. opatření 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0EBBC143-DD21-68B7-C827-B8BF36D30AD3}"/>
              </a:ext>
            </a:extLst>
          </p:cNvPr>
          <p:cNvCxnSpPr/>
          <p:nvPr/>
        </p:nvCxnSpPr>
        <p:spPr>
          <a:xfrm>
            <a:off x="415047" y="1415504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EF4069E5-1BA2-93B6-1F5E-8124CF9F2082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ED8D09C-5FA3-8394-913D-882901916EF5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7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C3CAD-AC89-D4CF-E96A-4BD362BDF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3373"/>
            <a:ext cx="10515600" cy="1463675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solidFill>
                  <a:srgbClr val="A22700"/>
                </a:solidFill>
              </a:rPr>
              <a:t>Simulace 5. opatření</a:t>
            </a:r>
          </a:p>
        </p:txBody>
      </p:sp>
      <p:pic>
        <p:nvPicPr>
          <p:cNvPr id="4" name="video k DP">
            <a:hlinkClick r:id="" action="ppaction://media"/>
            <a:extLst>
              <a:ext uri="{FF2B5EF4-FFF2-40B4-BE49-F238E27FC236}">
                <a16:creationId xmlns:a16="http://schemas.microsoft.com/office/drawing/2014/main" id="{AC757286-2DFF-B3CA-C55C-8F510F1A1B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44" y="1007373"/>
            <a:ext cx="11354265" cy="5711332"/>
          </a:xfr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CA4657F-D44A-A1C8-B9D5-2C22F8F57347}"/>
              </a:ext>
            </a:extLst>
          </p:cNvPr>
          <p:cNvCxnSpPr/>
          <p:nvPr/>
        </p:nvCxnSpPr>
        <p:spPr>
          <a:xfrm>
            <a:off x="415047" y="902321"/>
            <a:ext cx="11361906" cy="0"/>
          </a:xfrm>
          <a:prstGeom prst="line">
            <a:avLst/>
          </a:prstGeom>
          <a:ln>
            <a:solidFill>
              <a:srgbClr val="A227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D8CE5F19-3E54-78B8-7842-A634C7709C8C}"/>
              </a:ext>
            </a:extLst>
          </p:cNvPr>
          <p:cNvSpPr/>
          <p:nvPr/>
        </p:nvSpPr>
        <p:spPr>
          <a:xfrm>
            <a:off x="0" y="-14486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E4994D7-603C-F188-7B53-04AAE7BABFD3}"/>
              </a:ext>
            </a:extLst>
          </p:cNvPr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rgbClr val="A22700"/>
          </a:solidFill>
          <a:ln>
            <a:solidFill>
              <a:srgbClr val="A2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05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2264</TotalTime>
  <Words>424</Words>
  <Application>Microsoft Office PowerPoint</Application>
  <PresentationFormat>Širokoúhlá obrazovka</PresentationFormat>
  <Paragraphs>91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Arial</vt:lpstr>
      <vt:lpstr>Calibri</vt:lpstr>
      <vt:lpstr>Calibri Light</vt:lpstr>
      <vt:lpstr>Office Theme</vt:lpstr>
      <vt:lpstr>Posouzení procesu evakuace budovy centrální správy společnosti dm drogerie markt s.r.o. </vt:lpstr>
      <vt:lpstr>Cíl práce</vt:lpstr>
      <vt:lpstr>Metodika práce</vt:lpstr>
      <vt:lpstr>Simulace současného stavu</vt:lpstr>
      <vt:lpstr>Simulace opatření – 232 osob</vt:lpstr>
      <vt:lpstr>Porovnání výsledků simulací </vt:lpstr>
      <vt:lpstr>Kalkulace nákladů</vt:lpstr>
      <vt:lpstr>Shrnutí</vt:lpstr>
      <vt:lpstr>Simulace 5. opatření</vt:lpstr>
      <vt:lpstr>Děkuji za pozornost.</vt:lpstr>
      <vt:lpstr>Doplňující dotazy – vedoucí práce</vt:lpstr>
      <vt:lpstr>Doplňující dotazy – oponent práce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Posouzení procesu evakuace budovy centrální správy společnosti dm drogerie markt s.r.o.</dc:title>
  <dc:creator>Tomáš Mlčák</dc:creator>
  <cp:lastModifiedBy>Tomáš Mlčák</cp:lastModifiedBy>
  <cp:revision>70</cp:revision>
  <dcterms:created xsi:type="dcterms:W3CDTF">2022-04-25T17:19:05Z</dcterms:created>
  <dcterms:modified xsi:type="dcterms:W3CDTF">2022-05-27T10:54:45Z</dcterms:modified>
</cp:coreProperties>
</file>