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71" r:id="rId6"/>
    <p:sldId id="262" r:id="rId7"/>
    <p:sldId id="263" r:id="rId8"/>
    <p:sldId id="272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0" r:id="rId18"/>
    <p:sldId id="258" r:id="rId19"/>
    <p:sldId id="276" r:id="rId20"/>
    <p:sldId id="275" r:id="rId21"/>
    <p:sldId id="25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Tmavý sty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32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39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62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99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4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16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66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8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37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97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EBEB4-5BA5-483A-BFE0-EE75A635FA92}" type="datetimeFigureOut">
              <a:rPr lang="cs-CZ" smtClean="0"/>
              <a:t>26.05.2022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8651-7E0D-46D9-8418-113E13055D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6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Zpětné využití odpadní vody v objektu wellness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653136"/>
            <a:ext cx="7920880" cy="1847056"/>
          </a:xfrm>
        </p:spPr>
        <p:txBody>
          <a:bodyPr>
            <a:normAutofit/>
          </a:bodyPr>
          <a:lstStyle/>
          <a:p>
            <a:pPr algn="l"/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diplomové práce : 		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Bc.Kateřina</a:t>
            </a: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Šrainová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diplomové práce:		Ing. Michal Kraus, Ph.D.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diplomové práce: 		Ing. Tereza </a:t>
            </a:r>
            <a:r>
              <a:rPr lang="cs-CZ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Širhalová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2022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27584" y="188640"/>
            <a:ext cx="7920880" cy="18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Katedra stavebnictví</a:t>
            </a:r>
          </a:p>
        </p:txBody>
      </p:sp>
      <p:pic>
        <p:nvPicPr>
          <p:cNvPr id="5" name="Obrázek 4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3923928" y="1112168"/>
            <a:ext cx="1656184" cy="15247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9501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Využití odpadní vody zpět v systému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Obrázek 6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364088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57309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6573957" y="4156661"/>
            <a:ext cx="278067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Obrázek 3: Trubní rozvody bazénové technologie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Vlastní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9ED89C90-11C0-426B-982F-E5EC6BF439F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" y="1268760"/>
            <a:ext cx="6048375" cy="473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06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Navržená opatření pro snížení spotřeby pitné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itchFamily="34" charset="0"/>
                <a:cs typeface="Arial" pitchFamily="34" charset="0"/>
              </a:rPr>
              <a:t>Deskový výměník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Filtrační nádoba pro zajištění membránové technologie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UV lampa</a:t>
            </a: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586979" y="4464634"/>
            <a:ext cx="3096345" cy="866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Obrázek 4: Deskový výměník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	www.vagnerpool.com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3581340" y="4463723"/>
            <a:ext cx="3564397" cy="8818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Obrázek 5: Filtrační nádoba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	www.vagnerpool.com</a:t>
            </a:r>
          </a:p>
        </p:txBody>
      </p:sp>
      <p:pic>
        <p:nvPicPr>
          <p:cNvPr id="8" name="Picture 4" descr="Deskový výměník Secespol OVBD 21 - 21kW">
            <a:extLst>
              <a:ext uri="{FF2B5EF4-FFF2-40B4-BE49-F238E27FC236}">
                <a16:creationId xmlns:a16="http://schemas.microsoft.com/office/drawing/2014/main" id="{9F7D902F-7830-4F89-87CA-D7127FCBF0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94" r="4704" b="22831"/>
          <a:stretch/>
        </p:blipFill>
        <p:spPr bwMode="auto">
          <a:xfrm>
            <a:off x="591094" y="2784040"/>
            <a:ext cx="2413630" cy="164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4E2A4200-29D5-476B-9278-35A23BAA40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55" t="24123" r="36649" b="26988"/>
          <a:stretch/>
        </p:blipFill>
        <p:spPr bwMode="auto">
          <a:xfrm>
            <a:off x="3710497" y="2586647"/>
            <a:ext cx="1470706" cy="204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B3B1145B-F82C-4857-AAE7-45052ED3DF93}"/>
              </a:ext>
            </a:extLst>
          </p:cNvPr>
          <p:cNvPicPr/>
          <p:nvPr/>
        </p:nvPicPr>
        <p:blipFill rotWithShape="1">
          <a:blip r:embed="rId5"/>
          <a:srcRect l="14580"/>
          <a:stretch/>
        </p:blipFill>
        <p:spPr bwMode="auto">
          <a:xfrm>
            <a:off x="6052446" y="2408507"/>
            <a:ext cx="2485373" cy="22742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Nadpis 1">
            <a:extLst>
              <a:ext uri="{FF2B5EF4-FFF2-40B4-BE49-F238E27FC236}">
                <a16:creationId xmlns:a16="http://schemas.microsoft.com/office/drawing/2014/main" id="{2C5A7978-1B39-4899-911C-E70752058E2A}"/>
              </a:ext>
            </a:extLst>
          </p:cNvPr>
          <p:cNvSpPr txBox="1">
            <a:spLocks/>
          </p:cNvSpPr>
          <p:nvPr/>
        </p:nvSpPr>
        <p:spPr>
          <a:xfrm>
            <a:off x="6372200" y="4482374"/>
            <a:ext cx="3564397" cy="8818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Obrázek 6: UV lampa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	www.vagnerpool.com</a:t>
            </a:r>
          </a:p>
        </p:txBody>
      </p:sp>
    </p:spTree>
    <p:extLst>
      <p:ext uri="{BB962C8B-B14F-4D97-AF65-F5344CB8AC3E}">
        <p14:creationId xmlns:p14="http://schemas.microsoft.com/office/powerpoint/2010/main" val="383021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pic>
        <p:nvPicPr>
          <p:cNvPr id="4" name="Obrázek 3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0559E9CE-5C1D-412E-B145-E641EEA47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873933"/>
              </p:ext>
            </p:extLst>
          </p:nvPr>
        </p:nvGraphicFramePr>
        <p:xfrm>
          <a:off x="608796" y="1682512"/>
          <a:ext cx="7560834" cy="1333652"/>
        </p:xfrm>
        <a:graphic>
          <a:graphicData uri="http://schemas.openxmlformats.org/drawingml/2006/table">
            <a:tbl>
              <a:tblPr firstRow="1" firstCol="1" bandRow="1">
                <a:tableStyleId>{37CE84F3-28C3-443E-9E96-99CF82512B78}</a:tableStyleId>
              </a:tblPr>
              <a:tblGrid>
                <a:gridCol w="2520278">
                  <a:extLst>
                    <a:ext uri="{9D8B030D-6E8A-4147-A177-3AD203B41FA5}">
                      <a16:colId xmlns:a16="http://schemas.microsoft.com/office/drawing/2014/main" val="3899166189"/>
                    </a:ext>
                  </a:extLst>
                </a:gridCol>
                <a:gridCol w="2520278">
                  <a:extLst>
                    <a:ext uri="{9D8B030D-6E8A-4147-A177-3AD203B41FA5}">
                      <a16:colId xmlns:a16="http://schemas.microsoft.com/office/drawing/2014/main" val="1632630402"/>
                    </a:ext>
                  </a:extLst>
                </a:gridCol>
                <a:gridCol w="2520278">
                  <a:extLst>
                    <a:ext uri="{9D8B030D-6E8A-4147-A177-3AD203B41FA5}">
                      <a16:colId xmlns:a16="http://schemas.microsoft.com/office/drawing/2014/main" val="3153852123"/>
                    </a:ext>
                  </a:extLst>
                </a:gridCol>
              </a:tblGrid>
              <a:tr h="3334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Časový horizont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Spotřeba [ m</a:t>
                      </a:r>
                      <a:r>
                        <a:rPr lang="en-US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[ Kč 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3679866"/>
                  </a:ext>
                </a:extLst>
              </a:tr>
              <a:tr h="3334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204258"/>
                  </a:ext>
                </a:extLst>
              </a:tr>
              <a:tr h="3334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Měsíc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1 012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2968066"/>
                  </a:ext>
                </a:extLst>
              </a:tr>
              <a:tr h="3334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12 445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9652192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02C591CB-BD43-448A-B786-D5EFC7175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677104"/>
              </p:ext>
            </p:extLst>
          </p:nvPr>
        </p:nvGraphicFramePr>
        <p:xfrm>
          <a:off x="593822" y="3657080"/>
          <a:ext cx="7560834" cy="1296144"/>
        </p:xfrm>
        <a:graphic>
          <a:graphicData uri="http://schemas.openxmlformats.org/drawingml/2006/table">
            <a:tbl>
              <a:tblPr firstRow="1" firstCol="1" bandRow="1">
                <a:tableStyleId>{E8034E78-7F5D-4C2E-B375-FC64B27BC917}</a:tableStyleId>
              </a:tblPr>
              <a:tblGrid>
                <a:gridCol w="2520278">
                  <a:extLst>
                    <a:ext uri="{9D8B030D-6E8A-4147-A177-3AD203B41FA5}">
                      <a16:colId xmlns:a16="http://schemas.microsoft.com/office/drawing/2014/main" val="1451462645"/>
                    </a:ext>
                  </a:extLst>
                </a:gridCol>
                <a:gridCol w="2520278">
                  <a:extLst>
                    <a:ext uri="{9D8B030D-6E8A-4147-A177-3AD203B41FA5}">
                      <a16:colId xmlns:a16="http://schemas.microsoft.com/office/drawing/2014/main" val="571241508"/>
                    </a:ext>
                  </a:extLst>
                </a:gridCol>
                <a:gridCol w="2520278">
                  <a:extLst>
                    <a:ext uri="{9D8B030D-6E8A-4147-A177-3AD203B41FA5}">
                      <a16:colId xmlns:a16="http://schemas.microsoft.com/office/drawing/2014/main" val="2175485504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Časový horizont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Spotřeba [ m</a:t>
                      </a:r>
                      <a:r>
                        <a:rPr lang="en-US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[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]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2282909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0015326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Měsíc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337,35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765193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4 104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906670"/>
                  </a:ext>
                </a:extLst>
              </a:tr>
            </a:tbl>
          </a:graphicData>
        </a:graphic>
      </p:graphicFrame>
      <p:sp>
        <p:nvSpPr>
          <p:cNvPr id="18" name="Nadpis 1">
            <a:extLst>
              <a:ext uri="{FF2B5EF4-FFF2-40B4-BE49-F238E27FC236}">
                <a16:creationId xmlns:a16="http://schemas.microsoft.com/office/drawing/2014/main" id="{1296DF37-AA1E-4CE6-9316-F945F7FD0935}"/>
              </a:ext>
            </a:extLst>
          </p:cNvPr>
          <p:cNvSpPr txBox="1">
            <a:spLocks/>
          </p:cNvSpPr>
          <p:nvPr/>
        </p:nvSpPr>
        <p:spPr>
          <a:xfrm>
            <a:off x="580516" y="4928606"/>
            <a:ext cx="8557628" cy="752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 2: 	Cenová nákladnost spotřeby pitné vody s využitím membránové technologie; 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 Zdroj : 	Autor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A1068527-BA90-43E6-B036-26CD54A08021}"/>
              </a:ext>
            </a:extLst>
          </p:cNvPr>
          <p:cNvSpPr txBox="1">
            <a:spLocks/>
          </p:cNvSpPr>
          <p:nvPr/>
        </p:nvSpPr>
        <p:spPr>
          <a:xfrm>
            <a:off x="593822" y="2929421"/>
            <a:ext cx="8557628" cy="752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Tabulka1: 	Cenová nákladnost spotřeby pitné vody bez využití membránové technologie; 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 Zdroj : 	Autor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EE74A642-C1B0-40D2-9B2D-5685BAB4836F}"/>
              </a:ext>
            </a:extLst>
          </p:cNvPr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60B0130-F2C4-4D34-9576-E56749D09FB4}"/>
              </a:ext>
            </a:extLst>
          </p:cNvPr>
          <p:cNvSpPr/>
          <p:nvPr/>
        </p:nvSpPr>
        <p:spPr>
          <a:xfrm>
            <a:off x="6444208" y="2708920"/>
            <a:ext cx="936104" cy="2205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CBAB577F-CF45-4E7E-90EE-CD092BE7236F}"/>
              </a:ext>
            </a:extLst>
          </p:cNvPr>
          <p:cNvSpPr/>
          <p:nvPr/>
        </p:nvSpPr>
        <p:spPr>
          <a:xfrm>
            <a:off x="6444208" y="4674340"/>
            <a:ext cx="936104" cy="22050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649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pic>
        <p:nvPicPr>
          <p:cNvPr id="5" name="Obrázek 4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Nadpis 1"/>
          <p:cNvSpPr txBox="1">
            <a:spLocks/>
          </p:cNvSpPr>
          <p:nvPr/>
        </p:nvSpPr>
        <p:spPr>
          <a:xfrm>
            <a:off x="539552" y="6014414"/>
            <a:ext cx="5616624" cy="866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 3: Návratnost pořizovací ceny membránové technologie Zdroj :  Autor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47B7A18-2E62-48CE-958C-3FEAAB313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002505"/>
              </p:ext>
            </p:extLst>
          </p:nvPr>
        </p:nvGraphicFramePr>
        <p:xfrm>
          <a:off x="537097" y="4638574"/>
          <a:ext cx="6508825" cy="1442850"/>
        </p:xfrm>
        <a:graphic>
          <a:graphicData uri="http://schemas.openxmlformats.org/drawingml/2006/table">
            <a:tbl>
              <a:tblPr firstRow="1" firstCol="1" bandRow="1">
                <a:tableStyleId>{37CE84F3-28C3-443E-9E96-99CF82512B78}</a:tableStyleId>
              </a:tblPr>
              <a:tblGrid>
                <a:gridCol w="3254070">
                  <a:extLst>
                    <a:ext uri="{9D8B030D-6E8A-4147-A177-3AD203B41FA5}">
                      <a16:colId xmlns:a16="http://schemas.microsoft.com/office/drawing/2014/main" val="3140790504"/>
                    </a:ext>
                  </a:extLst>
                </a:gridCol>
                <a:gridCol w="3254755">
                  <a:extLst>
                    <a:ext uri="{9D8B030D-6E8A-4147-A177-3AD203B41FA5}">
                      <a16:colId xmlns:a16="http://schemas.microsoft.com/office/drawing/2014/main" val="3766157892"/>
                    </a:ext>
                  </a:extLst>
                </a:gridCol>
              </a:tblGrid>
              <a:tr h="2293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za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využití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100%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pitné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vody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12 145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703883"/>
                  </a:ext>
                </a:extLst>
              </a:tr>
              <a:tr h="2293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za využití 33% pitné vody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4 104 Kč / rok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3626811"/>
                  </a:ext>
                </a:extLst>
              </a:tr>
              <a:tr h="2293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Cenový rozdíl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8 040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5044759"/>
                  </a:ext>
                </a:extLst>
              </a:tr>
              <a:tr h="2293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Životnost membránové technologie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let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9417297"/>
                  </a:ext>
                </a:extLst>
              </a:tr>
              <a:tr h="2293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Pořizovací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membránové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technologie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836 067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8907"/>
                  </a:ext>
                </a:extLst>
              </a:tr>
              <a:tr h="1417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Návratnost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 let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1101640"/>
                  </a:ext>
                </a:extLst>
              </a:tr>
            </a:tbl>
          </a:graphicData>
        </a:graphic>
      </p:graphicFrame>
      <p:pic>
        <p:nvPicPr>
          <p:cNvPr id="15" name="Obrázek 14">
            <a:extLst>
              <a:ext uri="{FF2B5EF4-FFF2-40B4-BE49-F238E27FC236}">
                <a16:creationId xmlns:a16="http://schemas.microsoft.com/office/drawing/2014/main" id="{6599F092-9E65-428D-916E-6C39C2883373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6" t="16808" r="8414" b="8084"/>
          <a:stretch/>
        </p:blipFill>
        <p:spPr bwMode="auto">
          <a:xfrm>
            <a:off x="1911584" y="1484835"/>
            <a:ext cx="5138221" cy="2796650"/>
          </a:xfrm>
          <a:prstGeom prst="rect">
            <a:avLst/>
          </a:prstGeom>
          <a:noFill/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55A547A2-5E19-43DA-B4E6-7158FAD070A9}"/>
              </a:ext>
            </a:extLst>
          </p:cNvPr>
          <p:cNvSpPr txBox="1">
            <a:spLocks/>
          </p:cNvSpPr>
          <p:nvPr/>
        </p:nvSpPr>
        <p:spPr>
          <a:xfrm>
            <a:off x="7179017" y="980728"/>
            <a:ext cx="1820805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Graf 3: Srovnání bazénové technologie s využitím nebo bez využití odpadní vody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 Autor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82801113-B507-4B23-99A4-3233E575719E}"/>
              </a:ext>
            </a:extLst>
          </p:cNvPr>
          <p:cNvSpPr/>
          <p:nvPr/>
        </p:nvSpPr>
        <p:spPr>
          <a:xfrm>
            <a:off x="4932040" y="5877272"/>
            <a:ext cx="936104" cy="2205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824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pic>
        <p:nvPicPr>
          <p:cNvPr id="5" name="Obrázek 4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Nadpis 1"/>
          <p:cNvSpPr txBox="1">
            <a:spLocks/>
          </p:cNvSpPr>
          <p:nvPr/>
        </p:nvSpPr>
        <p:spPr>
          <a:xfrm>
            <a:off x="482199" y="3015352"/>
            <a:ext cx="7992888" cy="578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 4: Cenová nákladnost temperované bazénové vody bez deskového výměníku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 Zdroj :  Autor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57E0D39-B76F-4BB3-8891-DE8996A6E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36043"/>
              </p:ext>
            </p:extLst>
          </p:nvPr>
        </p:nvGraphicFramePr>
        <p:xfrm>
          <a:off x="615203" y="1552580"/>
          <a:ext cx="7053140" cy="1315088"/>
        </p:xfrm>
        <a:graphic>
          <a:graphicData uri="http://schemas.openxmlformats.org/drawingml/2006/table">
            <a:tbl>
              <a:tblPr firstRow="1" firstCol="1" bandRow="1">
                <a:tableStyleId>{37CE84F3-28C3-443E-9E96-99CF82512B78}</a:tableStyleId>
              </a:tblPr>
              <a:tblGrid>
                <a:gridCol w="3526570">
                  <a:extLst>
                    <a:ext uri="{9D8B030D-6E8A-4147-A177-3AD203B41FA5}">
                      <a16:colId xmlns:a16="http://schemas.microsoft.com/office/drawing/2014/main" val="1862864197"/>
                    </a:ext>
                  </a:extLst>
                </a:gridCol>
                <a:gridCol w="3526570">
                  <a:extLst>
                    <a:ext uri="{9D8B030D-6E8A-4147-A177-3AD203B41FA5}">
                      <a16:colId xmlns:a16="http://schemas.microsoft.com/office/drawing/2014/main" val="3590395338"/>
                    </a:ext>
                  </a:extLst>
                </a:gridCol>
              </a:tblGrid>
              <a:tr h="3287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Časový horizont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Cena [ Kč 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4452118"/>
                  </a:ext>
                </a:extLst>
              </a:tr>
              <a:tr h="3287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5859646"/>
                  </a:ext>
                </a:extLst>
              </a:tr>
              <a:tr h="3287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Měsíc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630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400177"/>
                  </a:ext>
                </a:extLst>
              </a:tr>
              <a:tr h="3287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Rok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7 665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0898619"/>
                  </a:ext>
                </a:extLst>
              </a:tr>
            </a:tbl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2A1E723-75B4-4063-AADA-27054452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981533"/>
              </p:ext>
            </p:extLst>
          </p:nvPr>
        </p:nvGraphicFramePr>
        <p:xfrm>
          <a:off x="611558" y="3648550"/>
          <a:ext cx="7080704" cy="1142624"/>
        </p:xfrm>
        <a:graphic>
          <a:graphicData uri="http://schemas.openxmlformats.org/drawingml/2006/table">
            <a:tbl>
              <a:tblPr firstRow="1" firstCol="1" bandRow="1">
                <a:tableStyleId>{E8034E78-7F5D-4C2E-B375-FC64B27BC917}</a:tableStyleId>
              </a:tblPr>
              <a:tblGrid>
                <a:gridCol w="3540352">
                  <a:extLst>
                    <a:ext uri="{9D8B030D-6E8A-4147-A177-3AD203B41FA5}">
                      <a16:colId xmlns:a16="http://schemas.microsoft.com/office/drawing/2014/main" val="3387338420"/>
                    </a:ext>
                  </a:extLst>
                </a:gridCol>
                <a:gridCol w="3540352">
                  <a:extLst>
                    <a:ext uri="{9D8B030D-6E8A-4147-A177-3AD203B41FA5}">
                      <a16:colId xmlns:a16="http://schemas.microsoft.com/office/drawing/2014/main" val="3223757828"/>
                    </a:ext>
                  </a:extLst>
                </a:gridCol>
              </a:tblGrid>
              <a:tr h="285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Časový horizont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Cena [ Kč 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402591"/>
                  </a:ext>
                </a:extLst>
              </a:tr>
              <a:tr h="285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Den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10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20601"/>
                  </a:ext>
                </a:extLst>
              </a:tr>
              <a:tr h="285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Měsíc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300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171847"/>
                  </a:ext>
                </a:extLst>
              </a:tr>
              <a:tr h="285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</a:rPr>
                        <a:t>Rok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</a:rPr>
                        <a:t>3 650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0308595"/>
                  </a:ext>
                </a:extLst>
              </a:tr>
            </a:tbl>
          </a:graphicData>
        </a:graphic>
      </p:graphicFrame>
      <p:sp>
        <p:nvSpPr>
          <p:cNvPr id="15" name="Nadpis 1">
            <a:extLst>
              <a:ext uri="{FF2B5EF4-FFF2-40B4-BE49-F238E27FC236}">
                <a16:creationId xmlns:a16="http://schemas.microsoft.com/office/drawing/2014/main" id="{7C4FB77E-7EB0-4980-A90F-1E9E54A80394}"/>
              </a:ext>
            </a:extLst>
          </p:cNvPr>
          <p:cNvSpPr txBox="1">
            <a:spLocks/>
          </p:cNvSpPr>
          <p:nvPr/>
        </p:nvSpPr>
        <p:spPr>
          <a:xfrm>
            <a:off x="597459" y="4926259"/>
            <a:ext cx="7992888" cy="578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 5: Cenová nákladnost temperované bazénové vody s deskovým výměníkem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 Zdroj :  Autor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97D6B425-8F35-494C-AA51-84F405A54F0B}"/>
              </a:ext>
            </a:extLst>
          </p:cNvPr>
          <p:cNvSpPr/>
          <p:nvPr/>
        </p:nvSpPr>
        <p:spPr>
          <a:xfrm>
            <a:off x="5436096" y="2605251"/>
            <a:ext cx="936104" cy="2205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23E02C5E-086B-4744-9F7F-CC8AC583E43A}"/>
              </a:ext>
            </a:extLst>
          </p:cNvPr>
          <p:cNvSpPr/>
          <p:nvPr/>
        </p:nvSpPr>
        <p:spPr>
          <a:xfrm>
            <a:off x="5436096" y="4559917"/>
            <a:ext cx="936104" cy="22050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098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EDA7BFA-FEA2-4DF9-9990-689280649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pic>
        <p:nvPicPr>
          <p:cNvPr id="5" name="Obrázek 4" descr="https://upload.wikimedia.org/wikipedia/commons/b/b0/Logo_V%C5%A1te.jpg">
            <a:extLst>
              <a:ext uri="{FF2B5EF4-FFF2-40B4-BE49-F238E27FC236}">
                <a16:creationId xmlns:a16="http://schemas.microsoft.com/office/drawing/2014/main" id="{3DD7FBAD-B9E9-4590-B58D-10426003EB3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9EA684DC-CA0D-4FE6-84F3-63FD6E7A84B5}"/>
              </a:ext>
            </a:extLst>
          </p:cNvPr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D56F441-0BBC-44F5-829E-37C88B2561FC}"/>
              </a:ext>
            </a:extLst>
          </p:cNvPr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Nadpis 1">
            <a:extLst>
              <a:ext uri="{FF2B5EF4-FFF2-40B4-BE49-F238E27FC236}">
                <a16:creationId xmlns:a16="http://schemas.microsoft.com/office/drawing/2014/main" id="{6BD8565B-BA22-42F0-B673-5358F1FECB47}"/>
              </a:ext>
            </a:extLst>
          </p:cNvPr>
          <p:cNvSpPr txBox="1">
            <a:spLocks/>
          </p:cNvSpPr>
          <p:nvPr/>
        </p:nvSpPr>
        <p:spPr>
          <a:xfrm>
            <a:off x="683541" y="3517086"/>
            <a:ext cx="7992888" cy="578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 6: Návratnost pořizovací ceny systému pro využití odpadního tepla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 Zdroj :  Autor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1BA062F5-C268-466B-A63F-6033B01FF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656968"/>
              </p:ext>
            </p:extLst>
          </p:nvPr>
        </p:nvGraphicFramePr>
        <p:xfrm>
          <a:off x="715311" y="1660956"/>
          <a:ext cx="7992887" cy="1856128"/>
        </p:xfrm>
        <a:graphic>
          <a:graphicData uri="http://schemas.openxmlformats.org/drawingml/2006/table">
            <a:tbl>
              <a:tblPr firstRow="1" firstCol="1" bandRow="1">
                <a:tableStyleId>{37CE84F3-28C3-443E-9E96-99CF82512B78}</a:tableStyleId>
              </a:tblPr>
              <a:tblGrid>
                <a:gridCol w="3996023">
                  <a:extLst>
                    <a:ext uri="{9D8B030D-6E8A-4147-A177-3AD203B41FA5}">
                      <a16:colId xmlns:a16="http://schemas.microsoft.com/office/drawing/2014/main" val="2512404164"/>
                    </a:ext>
                  </a:extLst>
                </a:gridCol>
                <a:gridCol w="3996864">
                  <a:extLst>
                    <a:ext uri="{9D8B030D-6E8A-4147-A177-3AD203B41FA5}">
                      <a16:colId xmlns:a16="http://schemas.microsoft.com/office/drawing/2014/main" val="2578932481"/>
                    </a:ext>
                  </a:extLst>
                </a:gridCol>
              </a:tblGrid>
              <a:tr h="2656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bez využití odpadního tepla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7 665 Kč / rok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495052"/>
                  </a:ext>
                </a:extLst>
              </a:tr>
              <a:tr h="2656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s využitím odpadního tepla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3 650 Kč / rok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1793817"/>
                  </a:ext>
                </a:extLst>
              </a:tr>
              <a:tr h="2656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Cenový rozdíl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4 015 Kč / rok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3424611"/>
                  </a:ext>
                </a:extLst>
              </a:tr>
              <a:tr h="2656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Životnost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deskového výměníku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let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4400918"/>
                  </a:ext>
                </a:extLst>
              </a:tr>
              <a:tr h="5278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Pořizovací cena zařízení pro využití odpadního tepla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70 668 Kč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1958800"/>
                  </a:ext>
                </a:extLst>
              </a:tr>
              <a:tr h="2656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Návratnost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let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072493"/>
                  </a:ext>
                </a:extLst>
              </a:tr>
            </a:tbl>
          </a:graphicData>
        </a:graphic>
      </p:graphicFrame>
      <p:sp>
        <p:nvSpPr>
          <p:cNvPr id="10" name="Obdélník 9">
            <a:extLst>
              <a:ext uri="{FF2B5EF4-FFF2-40B4-BE49-F238E27FC236}">
                <a16:creationId xmlns:a16="http://schemas.microsoft.com/office/drawing/2014/main" id="{CF20521A-D15E-4364-BD24-7E3BC3503614}"/>
              </a:ext>
            </a:extLst>
          </p:cNvPr>
          <p:cNvSpPr/>
          <p:nvPr/>
        </p:nvSpPr>
        <p:spPr>
          <a:xfrm>
            <a:off x="6228184" y="3296583"/>
            <a:ext cx="936104" cy="2205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792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F49199BD-B2D0-414F-9C83-6E4999508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</p:txBody>
      </p:sp>
      <p:pic>
        <p:nvPicPr>
          <p:cNvPr id="10" name="Obrázek 9" descr="https://upload.wikimedia.org/wikipedia/commons/b/b0/Logo_V%C5%A1te.jpg">
            <a:extLst>
              <a:ext uri="{FF2B5EF4-FFF2-40B4-BE49-F238E27FC236}">
                <a16:creationId xmlns:a16="http://schemas.microsoft.com/office/drawing/2014/main" id="{69044A32-5F0F-473A-A3ED-4AC29A7B9BF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2EEC937C-79C2-42A1-B9DE-1DFE6673903E}"/>
              </a:ext>
            </a:extLst>
          </p:cNvPr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F2F2E79-B311-4A0C-AAE9-D58CC2F7D3B1}"/>
              </a:ext>
            </a:extLst>
          </p:cNvPr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Nadpis 1">
            <a:extLst>
              <a:ext uri="{FF2B5EF4-FFF2-40B4-BE49-F238E27FC236}">
                <a16:creationId xmlns:a16="http://schemas.microsoft.com/office/drawing/2014/main" id="{099C3A4E-7089-4FDF-8150-DF757AA344E1}"/>
              </a:ext>
            </a:extLst>
          </p:cNvPr>
          <p:cNvSpPr txBox="1">
            <a:spLocks/>
          </p:cNvSpPr>
          <p:nvPr/>
        </p:nvSpPr>
        <p:spPr>
          <a:xfrm>
            <a:off x="575556" y="2952462"/>
            <a:ext cx="7992888" cy="578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 7: Cenová nákladnost s využitím pitné vody z vrtané studny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 Zdroj :  Autor</a:t>
            </a:r>
          </a:p>
        </p:txBody>
      </p:sp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D89DA671-8C04-4E55-AB82-658A479C0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872843"/>
              </p:ext>
            </p:extLst>
          </p:nvPr>
        </p:nvGraphicFramePr>
        <p:xfrm>
          <a:off x="665007" y="1638428"/>
          <a:ext cx="7363374" cy="1200980"/>
        </p:xfrm>
        <a:graphic>
          <a:graphicData uri="http://schemas.openxmlformats.org/drawingml/2006/table">
            <a:tbl>
              <a:tblPr firstRow="1" firstCol="1" bandRow="1">
                <a:tableStyleId>{37CE84F3-28C3-443E-9E96-99CF82512B78}</a:tableStyleId>
              </a:tblPr>
              <a:tblGrid>
                <a:gridCol w="2454458">
                  <a:extLst>
                    <a:ext uri="{9D8B030D-6E8A-4147-A177-3AD203B41FA5}">
                      <a16:colId xmlns:a16="http://schemas.microsoft.com/office/drawing/2014/main" val="3995685473"/>
                    </a:ext>
                  </a:extLst>
                </a:gridCol>
                <a:gridCol w="2454458">
                  <a:extLst>
                    <a:ext uri="{9D8B030D-6E8A-4147-A177-3AD203B41FA5}">
                      <a16:colId xmlns:a16="http://schemas.microsoft.com/office/drawing/2014/main" val="2610100001"/>
                    </a:ext>
                  </a:extLst>
                </a:gridCol>
                <a:gridCol w="2454458">
                  <a:extLst>
                    <a:ext uri="{9D8B030D-6E8A-4147-A177-3AD203B41FA5}">
                      <a16:colId xmlns:a16="http://schemas.microsoft.com/office/drawing/2014/main" val="1104572609"/>
                    </a:ext>
                  </a:extLst>
                </a:gridCol>
              </a:tblGrid>
              <a:tr h="3002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Časový horizont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Spotřeba [ m</a:t>
                      </a:r>
                      <a:r>
                        <a:rPr lang="en-US" sz="12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[ Kč ]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1725319"/>
                  </a:ext>
                </a:extLst>
              </a:tr>
              <a:tr h="3002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5831113"/>
                  </a:ext>
                </a:extLst>
              </a:tr>
              <a:tr h="3002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Měsíc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6406186"/>
                  </a:ext>
                </a:extLst>
              </a:tr>
              <a:tr h="3002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1825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3523874"/>
                  </a:ext>
                </a:extLst>
              </a:tr>
            </a:tbl>
          </a:graphicData>
        </a:graphic>
      </p:graphicFrame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0A84FFAB-BE34-4607-9DC5-B5F7B556F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31529"/>
              </p:ext>
            </p:extLst>
          </p:nvPr>
        </p:nvGraphicFramePr>
        <p:xfrm>
          <a:off x="700420" y="3549778"/>
          <a:ext cx="7327961" cy="1669794"/>
        </p:xfrm>
        <a:graphic>
          <a:graphicData uri="http://schemas.openxmlformats.org/drawingml/2006/table">
            <a:tbl>
              <a:tblPr firstRow="1" firstCol="1" bandRow="1">
                <a:tableStyleId>{E8034E78-7F5D-4C2E-B375-FC64B27BC917}</a:tableStyleId>
              </a:tblPr>
              <a:tblGrid>
                <a:gridCol w="3663595">
                  <a:extLst>
                    <a:ext uri="{9D8B030D-6E8A-4147-A177-3AD203B41FA5}">
                      <a16:colId xmlns:a16="http://schemas.microsoft.com/office/drawing/2014/main" val="656719940"/>
                    </a:ext>
                  </a:extLst>
                </a:gridCol>
                <a:gridCol w="3664366">
                  <a:extLst>
                    <a:ext uri="{9D8B030D-6E8A-4147-A177-3AD203B41FA5}">
                      <a16:colId xmlns:a16="http://schemas.microsoft.com/office/drawing/2014/main" val="3747634567"/>
                    </a:ext>
                  </a:extLst>
                </a:gridCol>
              </a:tblGrid>
              <a:tr h="2782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za využití 100% pitné vody z řádu 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12 145 Kč / rok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541290"/>
                  </a:ext>
                </a:extLst>
              </a:tr>
              <a:tr h="2782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za využití 33% pitné vody ze studny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1 825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3760827"/>
                  </a:ext>
                </a:extLst>
              </a:tr>
              <a:tr h="2782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Cenový rozdíl 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10 320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601972"/>
                  </a:ext>
                </a:extLst>
              </a:tr>
              <a:tr h="2782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Životnost membránové technologie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let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4198515"/>
                  </a:ext>
                </a:extLst>
              </a:tr>
              <a:tr h="2782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Pořizovací cena membránové technologie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836 067 Kč</a:t>
                      </a:r>
                      <a:endParaRPr lang="cs-CZ" sz="120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682744"/>
                  </a:ext>
                </a:extLst>
              </a:tr>
              <a:tr h="2782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Návratnost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let</a:t>
                      </a:r>
                      <a:endParaRPr lang="cs-CZ" sz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8083221"/>
                  </a:ext>
                </a:extLst>
              </a:tr>
            </a:tbl>
          </a:graphicData>
        </a:graphic>
      </p:graphicFrame>
      <p:sp>
        <p:nvSpPr>
          <p:cNvPr id="16" name="Nadpis 1">
            <a:extLst>
              <a:ext uri="{FF2B5EF4-FFF2-40B4-BE49-F238E27FC236}">
                <a16:creationId xmlns:a16="http://schemas.microsoft.com/office/drawing/2014/main" id="{F965C720-9A76-4AC5-A147-3545776F63D0}"/>
              </a:ext>
            </a:extLst>
          </p:cNvPr>
          <p:cNvSpPr txBox="1">
            <a:spLocks/>
          </p:cNvSpPr>
          <p:nvPr/>
        </p:nvSpPr>
        <p:spPr>
          <a:xfrm>
            <a:off x="567478" y="5245296"/>
            <a:ext cx="7992888" cy="578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Tabulka 8: Návratnost navrhovaných technologií s navrhovanými opatřeními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 Zdroj :  Autor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DFAD6B16-4CA6-4F68-9549-0B41F632A4C0}"/>
              </a:ext>
            </a:extLst>
          </p:cNvPr>
          <p:cNvSpPr/>
          <p:nvPr/>
        </p:nvSpPr>
        <p:spPr>
          <a:xfrm>
            <a:off x="6300192" y="2582299"/>
            <a:ext cx="936104" cy="2205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047D1840-4383-4E6E-816E-2E1B2827A1D4}"/>
              </a:ext>
            </a:extLst>
          </p:cNvPr>
          <p:cNvSpPr/>
          <p:nvPr/>
        </p:nvSpPr>
        <p:spPr>
          <a:xfrm>
            <a:off x="5724128" y="4971297"/>
            <a:ext cx="936104" cy="22050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971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Cíl diplomové práce byl splněn.</a:t>
            </a:r>
          </a:p>
          <a:p>
            <a:pPr marL="0" indent="0"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Výzkumné problémy byly potvrzeny.</a:t>
            </a:r>
          </a:p>
          <a:p>
            <a:pPr marL="0" indent="0"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Diplomová práce zahrnuje: 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Informace o základní terminologii vody a její spotřebě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Informace o využití odpadní vody zpět v systému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Informace o bazénové technologii a úpravě vody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Informace o postupu návrhu jednotlivých technologických zařízení</a:t>
            </a:r>
          </a:p>
        </p:txBody>
      </p:sp>
      <p:pic>
        <p:nvPicPr>
          <p:cNvPr id="4" name="Obrázek 3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555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Odpovědi na otázky vedoucího a oponenta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0245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sz="2000" dirty="0">
                <a:latin typeface="Arial" pitchFamily="34" charset="0"/>
                <a:cs typeface="Arial" pitchFamily="34" charset="0"/>
              </a:rPr>
              <a:t>Jaký je rozdíl mezi TUV a TV? 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Jak velké by muselo být bazénové těleso a předpokládané využití, aby posuzované technologie bylo možné považovat za přínosné a ekonomicky návratné? 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Jakými dalšími opatřeními by šlo snížit energetickou náročnost objektu?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 Jak byly stanoveny ceny v položkovém rozpočtu na bazénovou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technoligii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? (poptáno / veřejně dostupné zdroje jako eshopy / odhadnuto?)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Dalo by se v objektu bazénu pracovat i s dešťovou vodou nebo není pro zvolené technologie vhodná?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Vysvětlete, jak bude vypadat detail napojení ukončení sedlové střechy na střechu pultovou (viz výkres D.1.1.8). 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Do půdorysu základů schematicky zakreslete vedení drenážního potrubí znázorněném na řezu D. 1.1.8. </a:t>
            </a:r>
          </a:p>
        </p:txBody>
      </p:sp>
      <p:pic>
        <p:nvPicPr>
          <p:cNvPr id="4" name="Obrázek 3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812360" y="5445224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5668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572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05805B6-F293-418B-B324-81EDAA0C7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214312"/>
            <a:ext cx="8258175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2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5212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Struktura diplomové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23802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Motivace a důvody k řešení daného problémů</a:t>
            </a:r>
          </a:p>
          <a:p>
            <a:r>
              <a:rPr lang="cs-CZ" sz="2400" dirty="0"/>
              <a:t>Cíl bakalářské práce </a:t>
            </a:r>
          </a:p>
          <a:p>
            <a:r>
              <a:rPr lang="cs-CZ" sz="2400" dirty="0"/>
              <a:t>Stanovené výzkumné problémy</a:t>
            </a:r>
          </a:p>
          <a:p>
            <a:r>
              <a:rPr lang="cs-CZ" sz="2400" dirty="0"/>
              <a:t>Metodika práce</a:t>
            </a:r>
          </a:p>
          <a:p>
            <a:r>
              <a:rPr lang="cs-CZ" sz="2400" dirty="0"/>
              <a:t>Základní terminologie vody</a:t>
            </a:r>
          </a:p>
          <a:p>
            <a:r>
              <a:rPr lang="cs-CZ" sz="2400" dirty="0"/>
              <a:t>Spotřeba vody</a:t>
            </a:r>
          </a:p>
          <a:p>
            <a:r>
              <a:rPr lang="cs-CZ" sz="2400" dirty="0"/>
              <a:t>Problematika zpětného využívání tepla z odpadních vod</a:t>
            </a:r>
          </a:p>
          <a:p>
            <a:r>
              <a:rPr lang="cs-CZ" sz="2400" dirty="0"/>
              <a:t>Využití odpadní vody zpět v systému</a:t>
            </a:r>
          </a:p>
          <a:p>
            <a:r>
              <a:rPr lang="cs-CZ" sz="2400" dirty="0"/>
              <a:t>Navržená opatření pro snížení spotřeby pitné vody</a:t>
            </a:r>
          </a:p>
          <a:p>
            <a:r>
              <a:rPr lang="cs-CZ" sz="2400" dirty="0"/>
              <a:t>Dosažené výsledky a přínos práce </a:t>
            </a:r>
          </a:p>
          <a:p>
            <a:r>
              <a:rPr lang="cs-CZ" sz="2400" dirty="0"/>
              <a:t>Závěrečné shrnutí </a:t>
            </a:r>
          </a:p>
          <a:p>
            <a:r>
              <a:rPr lang="cs-CZ" sz="2400" dirty="0"/>
              <a:t>Odpovědi na otázky vedoucího a oponenta diplomové práce</a:t>
            </a:r>
          </a:p>
          <a:p>
            <a:endParaRPr lang="cs-CZ" dirty="0"/>
          </a:p>
        </p:txBody>
      </p:sp>
      <p:pic>
        <p:nvPicPr>
          <p:cNvPr id="4" name="Obrázek 3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7" name="Přímá spojnice 6"/>
          <p:cNvCxnSpPr>
            <a:stCxn id="2" idx="1"/>
          </p:cNvCxnSpPr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979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5D0A6BF-2EE4-42BB-AB62-4B2E0D65EF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81" t="3934" r="12443" b="5005"/>
          <a:stretch/>
        </p:blipFill>
        <p:spPr>
          <a:xfrm>
            <a:off x="1619672" y="211719"/>
            <a:ext cx="5904656" cy="64345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1304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Děkuji za pozornost</a:t>
            </a:r>
          </a:p>
        </p:txBody>
      </p:sp>
      <p:pic>
        <p:nvPicPr>
          <p:cNvPr id="4" name="Obrázek 3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38016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97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itchFamily="34" charset="0"/>
                <a:cs typeface="Arial" pitchFamily="34" charset="0"/>
              </a:rPr>
              <a:t>Aktuálnost dané problematiky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Znalost nových technologických zařízení pro úpravu vody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Vybrané téma zaměřeno na aktuální přínosnou část v oboru 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Zájem o danou problematiku 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Schopnost návrhu bazénového tělesa</a:t>
            </a: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Obrázek 4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229200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</p:spTree>
    <p:extLst>
      <p:ext uri="{BB962C8B-B14F-4D97-AF65-F5344CB8AC3E}">
        <p14:creationId xmlns:p14="http://schemas.microsoft.com/office/powerpoint/2010/main" val="316537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Cíl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2401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Cíl diplomové práce</a:t>
            </a:r>
          </a:p>
          <a:p>
            <a:r>
              <a:rPr lang="cs-CZ" sz="2000" i="1" dirty="0">
                <a:latin typeface="Arial" pitchFamily="34" charset="0"/>
                <a:cs typeface="Arial" pitchFamily="34" charset="0"/>
              </a:rPr>
              <a:t>„Cílem diplomové práce je návrh konkrétního architektonického a stavebně – konstrukčního řešení objektu wellness. Předpokládá se zpracování architektonicko-stavební části výkresové dokumentace pro provádění stavby navrženého stavebního objektu dle přílohy č. 13 k vyhlášce č. 499/2006 Sb., ve znění novely č. 405/2017 Sb., o dokumentaci staveb. Diplomová práce bude zahrnovat průvodní zprávu (A), souhrnnou technickou zprávu (B), situační výkresy (C) a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architektonicko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 – stavební řešení (D 1.1) zahrnující základy, charakteristické půdorysy, výkresy stropní a střešní konstrukce, příčný a podélný řez, technické pohledy a technickou zprávu. Kromě povinného architektonicko-stavebního řešení bude podrobně zpracována část projektové dokumentace zaměřená na návrh techniky prostředí staveb (D.1.4, zdravotně technické instalace) a posouzení konstrukcí z energetického hlediska. Dále bude zpracována textová část diplomové práce s literární rešerší a řešením vodního hospodářství a návrhem vhodného způsobu zpětného využití vody v kontextu navrhovaného objektu..“ </a:t>
            </a:r>
          </a:p>
          <a:p>
            <a:endParaRPr lang="cs-CZ" sz="20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Obrázek 4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364088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</p:spTree>
    <p:extLst>
      <p:ext uri="{BB962C8B-B14F-4D97-AF65-F5344CB8AC3E}">
        <p14:creationId xmlns:p14="http://schemas.microsoft.com/office/powerpoint/2010/main" val="419760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86D619-371E-4053-A4AA-C4963811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Stanovené výzkumné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A8F3E-79F5-4A0B-9972-2FE8E5E0F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VP 1: Návrh bazénové technologie za účelem využití odpadní vody zpět v systému.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VP 2 : Návrh bazénové technologie za účelem využití odpadního tepla pro ohřev vody.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VP 3: Finanční analýza navrhovaných technologických zařízení.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625F8EF3-07CE-4AFB-B7EB-DF46B70FA63F}"/>
              </a:ext>
            </a:extLst>
          </p:cNvPr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Obrázek 4" descr="https://upload.wikimedia.org/wikipedia/commons/b/b0/Logo_V%C5%A1te.jpg">
            <a:extLst>
              <a:ext uri="{FF2B5EF4-FFF2-40B4-BE49-F238E27FC236}">
                <a16:creationId xmlns:a16="http://schemas.microsoft.com/office/drawing/2014/main" id="{84672B89-ACE7-46C0-B768-B16AB2108BB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364088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6910DD52-E5D6-4821-9D84-EA65464F334D}"/>
              </a:ext>
            </a:extLst>
          </p:cNvPr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</p:spTree>
    <p:extLst>
      <p:ext uri="{BB962C8B-B14F-4D97-AF65-F5344CB8AC3E}">
        <p14:creationId xmlns:p14="http://schemas.microsoft.com/office/powerpoint/2010/main" val="420942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itchFamily="34" charset="0"/>
                <a:cs typeface="Arial" pitchFamily="34" charset="0"/>
              </a:rPr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753" y="121525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Metody sběru dat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Výchozí návrh objektu wellness s krytým bazénem a restaurací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Analýza technologických zařízení pro úpravu odpadní vody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Analýza technologických zařízení pro využití odpadního tepla</a:t>
            </a:r>
          </a:p>
          <a:p>
            <a:pPr marL="457200" lvl="1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Metody vyhodnocování dat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Metoda komparace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Metoda dedukce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Obrázek 5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364088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</p:spTree>
    <p:extLst>
      <p:ext uri="{BB962C8B-B14F-4D97-AF65-F5344CB8AC3E}">
        <p14:creationId xmlns:p14="http://schemas.microsoft.com/office/powerpoint/2010/main" val="267506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Základní terminologie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Rozdělení:</a:t>
            </a:r>
          </a:p>
          <a:p>
            <a:pPr marL="0" indent="0"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Pitné 				 	</a:t>
            </a:r>
          </a:p>
          <a:p>
            <a:pPr marL="0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Užitkové					</a:t>
            </a:r>
          </a:p>
          <a:p>
            <a:pPr marL="800100" lvl="2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Dešťové		</a:t>
            </a:r>
          </a:p>
          <a:p>
            <a:pPr marL="800100" lvl="2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Šedé				 			</a:t>
            </a:r>
          </a:p>
          <a:p>
            <a:pPr marL="800100" lvl="2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Černé			</a:t>
            </a:r>
          </a:p>
          <a:p>
            <a:pPr marL="800100" lvl="2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					</a:t>
            </a:r>
          </a:p>
          <a:p>
            <a:pPr marL="0" indent="0"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800100" lvl="2" indent="0"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Obrázek 4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364088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68462A-6402-492B-BE10-8965B63DEC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683" y="1275061"/>
            <a:ext cx="4104456" cy="348923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737E17D-0609-4D4C-8E1D-96B345DFDFD3}"/>
              </a:ext>
            </a:extLst>
          </p:cNvPr>
          <p:cNvSpPr txBox="1"/>
          <p:nvPr/>
        </p:nvSpPr>
        <p:spPr>
          <a:xfrm>
            <a:off x="4259683" y="4771386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Obrázek 1: Systém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Desar</a:t>
            </a:r>
            <a:endParaRPr lang="cs-CZ" sz="1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	www.tzb-info.cz</a:t>
            </a:r>
          </a:p>
        </p:txBody>
      </p:sp>
    </p:spTree>
    <p:extLst>
      <p:ext uri="{BB962C8B-B14F-4D97-AF65-F5344CB8AC3E}">
        <p14:creationId xmlns:p14="http://schemas.microsoft.com/office/powerpoint/2010/main" val="345417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88E9A-57C0-413C-B6B9-3515E592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Spotřeba</a:t>
            </a:r>
            <a:r>
              <a:rPr lang="cs-CZ" dirty="0"/>
              <a:t>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vody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D9F99CB8-E65F-4FB8-9488-6DE241E4F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8705" y="1417638"/>
            <a:ext cx="5529084" cy="1705852"/>
          </a:xfrm>
        </p:spPr>
      </p:pic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4B4C0B8A-2960-494F-B64A-B0EF59044235}"/>
              </a:ext>
            </a:extLst>
          </p:cNvPr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Obrázek 4" descr="https://upload.wikimedia.org/wikipedia/commons/b/b0/Logo_V%C5%A1te.jpg">
            <a:extLst>
              <a:ext uri="{FF2B5EF4-FFF2-40B4-BE49-F238E27FC236}">
                <a16:creationId xmlns:a16="http://schemas.microsoft.com/office/drawing/2014/main" id="{8CE98F43-0758-46D8-B0D2-9FB3E4D9EE31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364088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75FF53B9-605A-479A-942B-928B615BEFD5}"/>
              </a:ext>
            </a:extLst>
          </p:cNvPr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62AA62D2-00B8-4C55-99BC-938C5AAD96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052" y="3260312"/>
            <a:ext cx="5565937" cy="2198505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F78B1EA-8C30-4930-A7F9-51141C5396C5}"/>
              </a:ext>
            </a:extLst>
          </p:cNvPr>
          <p:cNvSpPr txBox="1"/>
          <p:nvPr/>
        </p:nvSpPr>
        <p:spPr>
          <a:xfrm>
            <a:off x="6597353" y="1407652"/>
            <a:ext cx="2285998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Graf 1: Spotřeba vody za posledních 10 let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 Vlastní zpracování na základě dat získaných z vodohospodářských analýz denní spotřeby vody za rok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A8D1229-EDBB-4B2F-A7A1-71FA6BDA37F7}"/>
              </a:ext>
            </a:extLst>
          </p:cNvPr>
          <p:cNvSpPr txBox="1"/>
          <p:nvPr/>
        </p:nvSpPr>
        <p:spPr>
          <a:xfrm>
            <a:off x="6597353" y="3305089"/>
            <a:ext cx="228599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Graf 2: Ceny vodného a stočného za 10 let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  Vlastní zpracování na základě dat získaných z vodohospodářských analýz prováděných na pohybující se finanční stránku vodného a stočného za uplynulá léta</a:t>
            </a:r>
          </a:p>
        </p:txBody>
      </p:sp>
    </p:spTree>
    <p:extLst>
      <p:ext uri="{BB962C8B-B14F-4D97-AF65-F5344CB8AC3E}">
        <p14:creationId xmlns:p14="http://schemas.microsoft.com/office/powerpoint/2010/main" val="246277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848" y="162336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	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Arial" pitchFamily="34" charset="0"/>
                <a:cs typeface="Arial" pitchFamily="34" charset="0"/>
              </a:rPr>
              <a:t>Problematika zpětného využívání tepla z odpadních vod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836712"/>
            <a:ext cx="0" cy="532859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Obrázek 5" descr="https://upload.wikimedia.org/wikipedia/commons/b/b0/Logo_V%C5%A1t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" t="4967" r="9206" b="7285"/>
          <a:stretch/>
        </p:blipFill>
        <p:spPr bwMode="auto">
          <a:xfrm>
            <a:off x="7740352" y="5364088"/>
            <a:ext cx="1247574" cy="12961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67544" y="5517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Bc. Kateřina Šrainová, červen 2022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444208" y="2417219"/>
            <a:ext cx="2592288" cy="192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Obrázek 2: Schéma připojení tepelného výměníku na centrální sběrné potrubí</a:t>
            </a:r>
          </a:p>
          <a:p>
            <a:pPr algn="l"/>
            <a:r>
              <a:rPr lang="cs-CZ" sz="1400" dirty="0">
                <a:latin typeface="Arial" pitchFamily="34" charset="0"/>
                <a:cs typeface="Arial" pitchFamily="34" charset="0"/>
              </a:rPr>
              <a:t>Zdroj :www.cvut.cz/bakalářská práce Ondřej Opava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1E177C96-8301-46F4-B0B9-13B976A33122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Rozdělení:</a:t>
            </a:r>
          </a:p>
          <a:p>
            <a:pPr marL="0" indent="0">
              <a:buFont typeface="Arial" pitchFamily="34" charset="0"/>
              <a:buNone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Lokální rekuperační systém</a:t>
            </a:r>
          </a:p>
          <a:p>
            <a:pPr marL="0" indent="0">
              <a:buFont typeface="Arial" pitchFamily="34" charset="0"/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Centrální rekuperační systém		</a:t>
            </a:r>
          </a:p>
          <a:p>
            <a:pPr marL="800100" lvl="2" indent="0">
              <a:buFont typeface="Arial" pitchFamily="34" charset="0"/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					</a:t>
            </a:r>
          </a:p>
          <a:p>
            <a:pPr marL="0" indent="0">
              <a:buFont typeface="Arial" pitchFamily="34" charset="0"/>
              <a:buNone/>
            </a:pP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800100" lvl="2" indent="0">
              <a:buFont typeface="Arial" pitchFamily="34" charset="0"/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415A1F8D-7A1A-4F9A-9F59-BB7EF732872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57199" y="2852936"/>
            <a:ext cx="5987009" cy="286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502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1456</Words>
  <Application>Microsoft Office PowerPoint</Application>
  <PresentationFormat>Předvádění na obrazovce (4:3)</PresentationFormat>
  <Paragraphs>245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Motiv systému Office</vt:lpstr>
      <vt:lpstr>Zpětné využití odpadní vody v objektu wellness</vt:lpstr>
      <vt:lpstr>Struktura diplomové práce </vt:lpstr>
      <vt:lpstr>Motivace a důvody k řešení daného problému</vt:lpstr>
      <vt:lpstr>Cíl diplomové práce</vt:lpstr>
      <vt:lpstr>Stanovené výzkumné problémy</vt:lpstr>
      <vt:lpstr>Metodika práce</vt:lpstr>
      <vt:lpstr>Základní terminologie vody</vt:lpstr>
      <vt:lpstr>Spotřeba vody</vt:lpstr>
      <vt:lpstr>Prezentace aplikace PowerPoint</vt:lpstr>
      <vt:lpstr>Prezentace aplikace PowerPoint</vt:lpstr>
      <vt:lpstr>Navržená opatření pro snížení spotřeby pitné vody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Závěrečné shrnutí</vt:lpstr>
      <vt:lpstr>Odpovědi na otázky vedoucího a oponenta bakalářské práce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Vyhodnocení komplexní kvality navrženého rodinného domu s fitness</dc:title>
  <dc:creator>Kateřina Šrainová</dc:creator>
  <cp:lastModifiedBy>Kateřina Šrainová</cp:lastModifiedBy>
  <cp:revision>21</cp:revision>
  <dcterms:created xsi:type="dcterms:W3CDTF">2020-06-08T06:18:38Z</dcterms:created>
  <dcterms:modified xsi:type="dcterms:W3CDTF">2022-05-26T05:12:53Z</dcterms:modified>
</cp:coreProperties>
</file>