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58" r:id="rId4"/>
    <p:sldId id="262" r:id="rId5"/>
    <p:sldId id="263" r:id="rId6"/>
    <p:sldId id="267" r:id="rId7"/>
    <p:sldId id="265" r:id="rId8"/>
    <p:sldId id="266" r:id="rId9"/>
    <p:sldId id="264" r:id="rId10"/>
    <p:sldId id="268" r:id="rId11"/>
    <p:sldId id="269" r:id="rId12"/>
    <p:sldId id="260" r:id="rId13"/>
    <p:sldId id="259" r:id="rId14"/>
    <p:sldId id="25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>
        <p:scale>
          <a:sx n="66" d="100"/>
          <a:sy n="66" d="100"/>
        </p:scale>
        <p:origin x="1099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22B0DB8-26D9-C550-EDA2-FC306E25D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Divadlo s integrací fotovoltaického systému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D48171-8BAE-7467-9904-6DC718175E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62A38-DEA1-44CD-8F43-F09B08E71837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57B24B-175C-466E-0AF4-90A1783412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Vysoká škola technická a ekonomická v Českých Budějovicích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211CE0-BC5F-2CAD-0FE2-D43D90706B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A09D7-C12C-4374-AED5-37DA78ADFF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0117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Divadlo s integrací fotovoltaického systému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01C44-DAA2-4B7B-AD68-4322EE0F4967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Vysoká škola technická a ekonomická v Českých Budějovicích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C13CA-3E54-46B3-9B8D-E67A90CA23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714345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44192-2667-0104-73C1-E22F4FE94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C744D7-7E6E-783F-C1B1-2CDE25CE5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CC9B13-1179-862A-2DB1-3097877A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A4E1-25D0-4306-AD9A-F414D6405499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9AA7A0-08C1-BDEE-E8D7-4B47E79E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266C9-A115-55D4-7A1B-AB0BE349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22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A69D9-C958-7686-D5C4-8809D670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7011F8-4CE4-EB0C-BA35-196839611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D9210A-1C43-11AE-E138-AFF6F10FC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E5-946F-4CD9-93B7-6D0E97E3864E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2D9D36-5A57-B48E-125F-5FA27AE0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E1792-40A7-BFC7-B858-0D73E44E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55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20F506-7992-A791-E90D-B6EE54A7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0CA67C-D3CF-923B-ABBB-8E2F05A9F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C73255-269D-1386-274E-A1A222733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696A-2ED8-4F18-A216-A4E09E6BD750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F393CD-DDA7-3503-C1F6-67EC25B0F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8B644C-2713-1589-F084-8500FB8F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7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71ECC-B301-72BC-5FB2-06E4D51C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44BC2-7E29-2167-2333-BFA4B813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0417C4-D1B2-96DD-7E01-97A76358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DA93-9BEA-48A8-8D22-BE22D435FF37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FC847E-DA6B-D952-679B-28F70C96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F6C4A1-4153-7806-3C3A-ED7AD0C4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11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BC054-AAC3-0C27-1C36-163943F75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EB942D-9BCD-40AF-5785-F775B782D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449087-8190-E986-24A0-FAE0CAB2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63BD-5507-4F6E-88D3-1F7334C6EEE0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C5F683-5468-CA62-38B8-F1312962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E21613-2994-29A4-B79B-BA17EFD83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4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FAC59-3449-EFA7-4139-7BFC94E6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A025DF-10D2-7D16-3B14-50553489F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34D7B7-8D28-5146-3B1F-63F85DA3F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1BC83E-EC27-8F43-9784-E8929749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D8CA-3F84-4607-9997-8B92B21A3C43}" type="datetime1">
              <a:rPr lang="cs-CZ" smtClean="0"/>
              <a:t>29.05.2022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6971BA-AF40-8E2C-9D2D-4E2AAB2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B93DC3-6AB4-AE77-0604-679A86312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72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FF274-DD71-FD21-D74C-15B8BC087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758EF6-1E5E-988F-08C0-2F77CFFAA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9A56E7-F39A-FBD6-3658-599EEA6D7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F5C20F-D63F-A121-CB26-BC57ED8F6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FB712A-C26A-42F5-6405-8EC67F8F1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DE24AF0-0818-33D8-5279-CB7C40DEA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924B-402D-433F-AE7E-6FA3858B1E23}" type="datetime1">
              <a:rPr lang="cs-CZ" smtClean="0"/>
              <a:t>29.05.2022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F39CFF-0BA4-237D-803C-D3328FA3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E1AD20-AD0E-D1F3-B602-30B18E3B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33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A88E6-17A3-2852-CAAA-CD0178FA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75322A-4C6D-C571-2051-C4FEFC22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5C0C-A467-497D-A554-25182487D216}" type="datetime1">
              <a:rPr lang="cs-CZ" smtClean="0"/>
              <a:t>29.05.2022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C37057-FBEB-69AE-D999-21D5534A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1CF26C-043A-E7A6-2F1D-12F7CDC0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79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184C456-9CCE-9870-EBD1-66EA3EA3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A326-A2BD-495C-8667-B7F1A26C32BF}" type="datetime1">
              <a:rPr lang="cs-CZ" smtClean="0"/>
              <a:t>29.05.2022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727642-08D0-4909-F985-A35DD494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72B319-F10B-AF09-2366-AC05D1FCF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3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72E5E-6E7D-205A-4DB8-179C5224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2A45-593C-3361-2FAD-B2B6AB122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5AD574-FBB5-A9A6-623F-7801F60F0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B146B3-F769-860C-4437-73E23B2C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6827-447A-4E83-9905-DA0D29966D99}" type="datetime1">
              <a:rPr lang="cs-CZ" smtClean="0"/>
              <a:t>29.05.2022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59F103-9DFC-2255-7764-97B1137C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4F881C-8DD1-D179-0E84-1975FA7F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70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051D-88A7-3100-7B40-CE3B593D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4A68A9-6693-6823-6695-0F694570C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BE2067-8F0C-308C-787A-C07E0645B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06EEFC-8505-1EE4-76E5-6533AAF3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CA9D-0770-432D-9104-9C92E42B80F2}" type="datetime1">
              <a:rPr lang="cs-CZ" smtClean="0"/>
              <a:t>29.05.2022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11E83F-7516-4382-6CCA-D8851526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AA6458-662B-D19A-F5B2-835B1952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5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525D0B-8E07-AA57-DE87-91FE9032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4D3276-07F5-E579-1193-48B412461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E86E03-0462-5E0B-D5D8-4CF22C9A9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E281C-DF82-4A1B-85CB-0CDB9538F3E8}" type="datetime1">
              <a:rPr lang="cs-CZ" smtClean="0"/>
              <a:t>29.05.2022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35B1E6-396E-B4A1-B997-73B646668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Diplomová práce - Divadlo s integrací fotovoltaického systému - Vysoká škola technická a ekonomická v Českých Budějovicích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3435B5-3BB3-2BB6-3F9A-70CEE91A0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EA18-44B4-4D59-B6CB-ACD67297B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76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B1163-EDB0-66D8-0706-CCDD99ED8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057" y="2060376"/>
            <a:ext cx="9144000" cy="3215639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DIVADLO S INTEGRACÍ FOTOVOLTAICKÉHO SYSTÉMU</a:t>
            </a:r>
            <a:br>
              <a:rPr lang="cs-CZ" sz="6000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ECFB4C-DBB5-AC24-86C8-CC3FC9488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5293678"/>
            <a:ext cx="9144000" cy="1564322"/>
          </a:xfrm>
        </p:spPr>
        <p:txBody>
          <a:bodyPr>
            <a:normAutofit/>
          </a:bodyPr>
          <a:lstStyle/>
          <a:p>
            <a:pPr algn="l"/>
            <a:r>
              <a:rPr lang="cs-CZ" b="1"/>
              <a:t>Autor diplomové práce:	Bc. Hana Sebroňová</a:t>
            </a:r>
          </a:p>
          <a:p>
            <a:pPr algn="l"/>
            <a:r>
              <a:rPr lang="cs-CZ" b="1"/>
              <a:t>Vedoucí diplomové práce: 	Ing. Michal Kraus, Ph.D.</a:t>
            </a:r>
            <a:endParaRPr lang="cs-CZ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8DB3B1-768B-A233-B321-56099B3B281C}"/>
              </a:ext>
            </a:extLst>
          </p:cNvPr>
          <p:cNvSpPr txBox="1"/>
          <p:nvPr/>
        </p:nvSpPr>
        <p:spPr>
          <a:xfrm>
            <a:off x="1600057" y="628430"/>
            <a:ext cx="8991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Vysoká škola technická a ekonomická v Českých Budějovicích</a:t>
            </a:r>
          </a:p>
          <a:p>
            <a:pPr algn="ctr"/>
            <a:r>
              <a:rPr lang="cs-CZ" sz="2800" dirty="0"/>
              <a:t>Katedra stavebnictví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5ACD865-C7DE-40EF-CA27-B7F815093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67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– optimální varianta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D2FB6D7A-9C64-3372-0CED-9EBAB8FC50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9960"/>
              </p:ext>
            </p:extLst>
          </p:nvPr>
        </p:nvGraphicFramePr>
        <p:xfrm>
          <a:off x="667473" y="1458410"/>
          <a:ext cx="10686327" cy="2602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3868">
                  <a:extLst>
                    <a:ext uri="{9D8B030D-6E8A-4147-A177-3AD203B41FA5}">
                      <a16:colId xmlns:a16="http://schemas.microsoft.com/office/drawing/2014/main" val="586572354"/>
                    </a:ext>
                  </a:extLst>
                </a:gridCol>
                <a:gridCol w="1836668">
                  <a:extLst>
                    <a:ext uri="{9D8B030D-6E8A-4147-A177-3AD203B41FA5}">
                      <a16:colId xmlns:a16="http://schemas.microsoft.com/office/drawing/2014/main" val="1442714275"/>
                    </a:ext>
                  </a:extLst>
                </a:gridCol>
                <a:gridCol w="1948147">
                  <a:extLst>
                    <a:ext uri="{9D8B030D-6E8A-4147-A177-3AD203B41FA5}">
                      <a16:colId xmlns:a16="http://schemas.microsoft.com/office/drawing/2014/main" val="1209573062"/>
                    </a:ext>
                  </a:extLst>
                </a:gridCol>
                <a:gridCol w="2107644">
                  <a:extLst>
                    <a:ext uri="{9D8B030D-6E8A-4147-A177-3AD203B41FA5}">
                      <a16:colId xmlns:a16="http://schemas.microsoft.com/office/drawing/2014/main" val="1610646853"/>
                    </a:ext>
                  </a:extLst>
                </a:gridCol>
              </a:tblGrid>
              <a:tr h="39817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Náklady na zřízen FV elektrárny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3 473 200,- 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802880"/>
                  </a:ext>
                </a:extLst>
              </a:tr>
              <a:tr h="731518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Cena 1 kWh (dodávka)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0,30 Kč/kWh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201,0 kWh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-  60,30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4713830"/>
                  </a:ext>
                </a:extLst>
              </a:tr>
              <a:tr h="731518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Náklady na elektrickou energii bez FV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5,88 Kč/ kWh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80 509,00 kWh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473 392,92 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82878"/>
                  </a:ext>
                </a:extLst>
              </a:tr>
              <a:tr h="731518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Náklady na vytápění (původní řešení)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691,-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206,8 GJ/rok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142 298,-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800221"/>
                  </a:ext>
                </a:extLst>
              </a:tr>
            </a:tbl>
          </a:graphicData>
        </a:graphic>
      </p:graphicFrame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374ED3C1-9BB3-78A1-E7E6-DBADF014D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294251"/>
              </p:ext>
            </p:extLst>
          </p:nvPr>
        </p:nvGraphicFramePr>
        <p:xfrm>
          <a:off x="667473" y="4155298"/>
          <a:ext cx="10189580" cy="1505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5894">
                  <a:extLst>
                    <a:ext uri="{9D8B030D-6E8A-4147-A177-3AD203B41FA5}">
                      <a16:colId xmlns:a16="http://schemas.microsoft.com/office/drawing/2014/main" val="1619952906"/>
                    </a:ext>
                  </a:extLst>
                </a:gridCol>
                <a:gridCol w="2123686">
                  <a:extLst>
                    <a:ext uri="{9D8B030D-6E8A-4147-A177-3AD203B41FA5}">
                      <a16:colId xmlns:a16="http://schemas.microsoft.com/office/drawing/2014/main" val="2652895022"/>
                    </a:ext>
                  </a:extLst>
                </a:gridCol>
              </a:tblGrid>
              <a:tr h="50189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Roční úspora díky FV elektrárně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615 690,92 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002688"/>
                  </a:ext>
                </a:extLst>
              </a:tr>
              <a:tr h="50189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Náklady na spotřebu elektrické energie za rok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0,- 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960341"/>
                  </a:ext>
                </a:extLst>
              </a:tr>
              <a:tr h="50189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Předpokládaná návratnost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5,6 let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74561"/>
                  </a:ext>
                </a:extLst>
              </a:tr>
            </a:tbl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B0400684-99E6-BAAE-05F4-063747F54CB2}"/>
              </a:ext>
            </a:extLst>
          </p:cNvPr>
          <p:cNvSpPr txBox="1"/>
          <p:nvPr/>
        </p:nvSpPr>
        <p:spPr>
          <a:xfrm>
            <a:off x="2928728" y="5755010"/>
            <a:ext cx="6136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OSVĚTELNÍ + VYTÁPĚNÍ + POTŘEBA TV</a:t>
            </a:r>
          </a:p>
        </p:txBody>
      </p:sp>
    </p:spTree>
    <p:extLst>
      <p:ext uri="{BB962C8B-B14F-4D97-AF65-F5344CB8AC3E}">
        <p14:creationId xmlns:p14="http://schemas.microsoft.com/office/powerpoint/2010/main" val="267168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diplomové práce byl splněn.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Výpočty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Teoretická část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Instalace 3 typů fotovoltaických systémů s rozdílným způsobem využití přebytečné energie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Maximální výkon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 tepla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Vzestup ceny energií a poptávka po FV systémech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2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byla stanovena aktuální cena 5,88 za kWh?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Vysvětlete princip fungování virtuální baterie.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vliv mají fotovoltaické panely a příslušenství na životní prostředí v rámci celého životního cyklu (těžba materiálu, výroba, provoz, likvidace FV panelů ...)?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Co je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-benefit analýza?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Stručně charakterizujte aktuální situaci a předpokládaný vývoj evropského energetického hospodářství v kontextu ruské invaze na Ukrajinu.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A93985A-A4BA-4AEE-4301-177D45A33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3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Různé návrhy a výpočty k nim jsou velmi vyčerpávající. Jak jste vybírala jednotlivé návrhy?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Uvádíte, že se ceny elektrické energie výrazně mění. Mění se také ceny vybavení a technologií pro fotovoltaické elektrárny?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F8ED8-9FE7-43DE-9F63-6186A80C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3FEC1D6-AC31-3782-9905-C6810D6C8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9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55C72-EBC2-8ACD-1727-756809F3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379C8-4BC5-2233-367A-20AD4D2F8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2719"/>
            <a:ext cx="10515600" cy="274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08740D-1B68-50AE-BBD8-79AA684F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501649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63B3BAE-FB58-6291-8517-4AB8350E3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9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Návrh variantního řešení fotovoltaického systému v kontextu navrhovaného objektu a včetně porovnání a zhodnocení.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Instalace panelů, integrovaného systému, solárních tašek</a:t>
            </a:r>
          </a:p>
          <a:p>
            <a:pPr lvl="3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Přebytek energie do sítě, do baterií, do virtuální baterie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BC12450-AF61-DAB3-3092-092B06375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8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Teoretická část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Popis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Výpočet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Modelování</a:t>
            </a:r>
          </a:p>
          <a:p>
            <a:pPr lvl="2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Komparace</a:t>
            </a:r>
          </a:p>
          <a:p>
            <a:pPr marL="914400" lvl="2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193E539-E134-F2B9-9FDC-255A40AC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3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Vstupní informace pro návrh FV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8395"/>
          </a:xfrm>
        </p:spPr>
        <p:txBody>
          <a:bodyPr>
            <a:normAutofit fontScale="47500" lnSpcReduction="20000"/>
          </a:bodyPr>
          <a:lstStyle/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Užitná plocha objektu </a:t>
            </a:r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4 056 m2</a:t>
            </a:r>
          </a:p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Poloha objektu </a:t>
            </a:r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48.97907; 14.47322</a:t>
            </a:r>
          </a:p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Půdorys střechy a její orientace ke světovým stranám </a:t>
            </a:r>
          </a:p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Sklon střechy a druh střešní krytiny </a:t>
            </a:r>
          </a:p>
          <a:p>
            <a:pPr lvl="1"/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17°, plechová střešní krytina</a:t>
            </a:r>
          </a:p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 Potřeba energie</a:t>
            </a:r>
          </a:p>
          <a:p>
            <a:pPr lvl="1"/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Ohřev TV 171,05 kWh/den = 44 473 kWh</a:t>
            </a:r>
          </a:p>
          <a:p>
            <a:pPr lvl="1"/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Osvětlení 138,6 kWh/ den = 36 036 kWh/rok</a:t>
            </a:r>
          </a:p>
          <a:p>
            <a:pPr lvl="1"/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Vytápění 57,5 </a:t>
            </a:r>
            <a:r>
              <a:rPr lang="cs-CZ" sz="6100" dirty="0" err="1">
                <a:latin typeface="Arial" panose="020B0604020202020204" pitchFamily="34" charset="0"/>
                <a:cs typeface="Arial" panose="020B0604020202020204" pitchFamily="34" charset="0"/>
              </a:rPr>
              <a:t>MWh</a:t>
            </a:r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/ rok </a:t>
            </a:r>
          </a:p>
          <a:p>
            <a:r>
              <a:rPr lang="cs-CZ" sz="6100" b="1" dirty="0">
                <a:latin typeface="Arial" panose="020B0604020202020204" pitchFamily="34" charset="0"/>
                <a:cs typeface="Arial" panose="020B0604020202020204" pitchFamily="34" charset="0"/>
              </a:rPr>
              <a:t>Provozní doba </a:t>
            </a:r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5 dní v týdnu</a:t>
            </a:r>
          </a:p>
          <a:p>
            <a:pPr lvl="1"/>
            <a:r>
              <a:rPr lang="cs-CZ" sz="6100" dirty="0">
                <a:latin typeface="Arial" panose="020B0604020202020204" pitchFamily="34" charset="0"/>
                <a:cs typeface="Arial" panose="020B0604020202020204" pitchFamily="34" charset="0"/>
              </a:rPr>
              <a:t>Diváci 15:00 až 21:00 h, herci 06:00 až 00:00 h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B34578-D1DA-850D-2BB0-D75C00F35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53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– vstupní údaje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019DE4DE-DF8B-0C2A-B1DD-2B8BD55F1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874538"/>
              </p:ext>
            </p:extLst>
          </p:nvPr>
        </p:nvGraphicFramePr>
        <p:xfrm>
          <a:off x="740780" y="1944547"/>
          <a:ext cx="10857054" cy="2581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1772">
                  <a:extLst>
                    <a:ext uri="{9D8B030D-6E8A-4147-A177-3AD203B41FA5}">
                      <a16:colId xmlns:a16="http://schemas.microsoft.com/office/drawing/2014/main" val="3867779562"/>
                    </a:ext>
                  </a:extLst>
                </a:gridCol>
                <a:gridCol w="3007450">
                  <a:extLst>
                    <a:ext uri="{9D8B030D-6E8A-4147-A177-3AD203B41FA5}">
                      <a16:colId xmlns:a16="http://schemas.microsoft.com/office/drawing/2014/main" val="1904138753"/>
                    </a:ext>
                  </a:extLst>
                </a:gridCol>
                <a:gridCol w="4087832">
                  <a:extLst>
                    <a:ext uri="{9D8B030D-6E8A-4147-A177-3AD203B41FA5}">
                      <a16:colId xmlns:a16="http://schemas.microsoft.com/office/drawing/2014/main" val="3049595762"/>
                    </a:ext>
                  </a:extLst>
                </a:gridCol>
              </a:tblGrid>
              <a:tr h="175371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Množství spotřebované energie</a:t>
                      </a:r>
                    </a:p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(osvětlení + ohřev TV)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Cena za kWh (s poplatky)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Celková cena za energii za 1 rok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918100"/>
                  </a:ext>
                </a:extLst>
              </a:tr>
              <a:tr h="82743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80 509 kWh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5,88 Kč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473 393,-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93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56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– FV panely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3143AAC1-2FC9-C437-E0D0-20D15F438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958095"/>
              </p:ext>
            </p:extLst>
          </p:nvPr>
        </p:nvGraphicFramePr>
        <p:xfrm>
          <a:off x="975360" y="1919510"/>
          <a:ext cx="9621520" cy="4161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779">
                  <a:extLst>
                    <a:ext uri="{9D8B030D-6E8A-4147-A177-3AD203B41FA5}">
                      <a16:colId xmlns:a16="http://schemas.microsoft.com/office/drawing/2014/main" val="1902043081"/>
                    </a:ext>
                  </a:extLst>
                </a:gridCol>
                <a:gridCol w="3233644">
                  <a:extLst>
                    <a:ext uri="{9D8B030D-6E8A-4147-A177-3AD203B41FA5}">
                      <a16:colId xmlns:a16="http://schemas.microsoft.com/office/drawing/2014/main" val="487102988"/>
                    </a:ext>
                  </a:extLst>
                </a:gridCol>
                <a:gridCol w="1169817">
                  <a:extLst>
                    <a:ext uri="{9D8B030D-6E8A-4147-A177-3AD203B41FA5}">
                      <a16:colId xmlns:a16="http://schemas.microsoft.com/office/drawing/2014/main" val="3944647086"/>
                    </a:ext>
                  </a:extLst>
                </a:gridCol>
                <a:gridCol w="1505310">
                  <a:extLst>
                    <a:ext uri="{9D8B030D-6E8A-4147-A177-3AD203B41FA5}">
                      <a16:colId xmlns:a16="http://schemas.microsoft.com/office/drawing/2014/main" val="1122419646"/>
                    </a:ext>
                  </a:extLst>
                </a:gridCol>
                <a:gridCol w="1533438">
                  <a:extLst>
                    <a:ext uri="{9D8B030D-6E8A-4147-A177-3AD203B41FA5}">
                      <a16:colId xmlns:a16="http://schemas.microsoft.com/office/drawing/2014/main" val="391218612"/>
                    </a:ext>
                  </a:extLst>
                </a:gridCol>
                <a:gridCol w="1614532">
                  <a:extLst>
                    <a:ext uri="{9D8B030D-6E8A-4147-A177-3AD203B41FA5}">
                      <a16:colId xmlns:a16="http://schemas.microsoft.com/office/drawing/2014/main" val="776359486"/>
                    </a:ext>
                  </a:extLst>
                </a:gridCol>
              </a:tblGrid>
              <a:tr h="139431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Návrh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Výkon [kWp]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Cena [Kč]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Roční úspora [Kč]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Návratnost [roky]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264521"/>
                  </a:ext>
                </a:extLst>
              </a:tr>
              <a:tr h="6780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FV panely – </a:t>
                      </a:r>
                      <a:r>
                        <a:rPr lang="cs-CZ" sz="2000" b="1" dirty="0">
                          <a:effectLst/>
                        </a:rPr>
                        <a:t>přebytek do sítě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157,68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2 853 692,-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226 539,36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12,6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603160"/>
                  </a:ext>
                </a:extLst>
              </a:tr>
              <a:tr h="6780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FV panely – </a:t>
                      </a:r>
                      <a:r>
                        <a:rPr lang="cs-CZ" sz="2000" b="1" dirty="0">
                          <a:effectLst/>
                        </a:rPr>
                        <a:t>přebytek do sítě, virtuální baterie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157,68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2 859 680,-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487 649,5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5,9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651204"/>
                  </a:ext>
                </a:extLst>
              </a:tr>
              <a:tr h="103618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FV panely – </a:t>
                      </a:r>
                      <a:r>
                        <a:rPr lang="cs-CZ" sz="2000" b="1" dirty="0">
                          <a:effectLst/>
                        </a:rPr>
                        <a:t>s přebytkem uloženým do baterií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157,68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4 092 852,-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388 385,94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10,5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60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97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– integrovaný systém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3143AAC1-2FC9-C437-E0D0-20D15F438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556227"/>
              </p:ext>
            </p:extLst>
          </p:nvPr>
        </p:nvGraphicFramePr>
        <p:xfrm>
          <a:off x="609600" y="1774837"/>
          <a:ext cx="10210800" cy="4300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">
                  <a:extLst>
                    <a:ext uri="{9D8B030D-6E8A-4147-A177-3AD203B41FA5}">
                      <a16:colId xmlns:a16="http://schemas.microsoft.com/office/drawing/2014/main" val="1902043081"/>
                    </a:ext>
                  </a:extLst>
                </a:gridCol>
                <a:gridCol w="3615947">
                  <a:extLst>
                    <a:ext uri="{9D8B030D-6E8A-4147-A177-3AD203B41FA5}">
                      <a16:colId xmlns:a16="http://schemas.microsoft.com/office/drawing/2014/main" val="487102988"/>
                    </a:ext>
                  </a:extLst>
                </a:gridCol>
                <a:gridCol w="1235651">
                  <a:extLst>
                    <a:ext uri="{9D8B030D-6E8A-4147-A177-3AD203B41FA5}">
                      <a16:colId xmlns:a16="http://schemas.microsoft.com/office/drawing/2014/main" val="3944647086"/>
                    </a:ext>
                  </a:extLst>
                </a:gridCol>
                <a:gridCol w="1813362">
                  <a:extLst>
                    <a:ext uri="{9D8B030D-6E8A-4147-A177-3AD203B41FA5}">
                      <a16:colId xmlns:a16="http://schemas.microsoft.com/office/drawing/2014/main" val="112241964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391218612"/>
                    </a:ext>
                  </a:extLst>
                </a:gridCol>
                <a:gridCol w="1564640">
                  <a:extLst>
                    <a:ext uri="{9D8B030D-6E8A-4147-A177-3AD203B41FA5}">
                      <a16:colId xmlns:a16="http://schemas.microsoft.com/office/drawing/2014/main" val="776359486"/>
                    </a:ext>
                  </a:extLst>
                </a:gridCol>
              </a:tblGrid>
              <a:tr h="138487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Návrh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Výkon [</a:t>
                      </a:r>
                      <a:r>
                        <a:rPr lang="cs-CZ" sz="2000" dirty="0" err="1">
                          <a:effectLst/>
                        </a:rPr>
                        <a:t>kWp</a:t>
                      </a:r>
                      <a:r>
                        <a:rPr lang="cs-CZ" sz="2000" dirty="0">
                          <a:effectLst/>
                        </a:rPr>
                        <a:t>]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Cena [Kč]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Roční úspora [Kč]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Návratnost [roky]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264521"/>
                  </a:ext>
                </a:extLst>
              </a:tr>
              <a:tr h="8537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Integrovaný systém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přebytek do sítě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4 629 437,11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218 127,10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603160"/>
                  </a:ext>
                </a:extLst>
              </a:tr>
              <a:tr h="102725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Integrovaný systém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přebytek do sítě, virtuální baterie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4 625 560,50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482 532,42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651204"/>
                  </a:ext>
                </a:extLst>
              </a:tr>
              <a:tr h="1029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Integrovaný systém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s přebytkem uložený do baterií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6 273 963,99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375 128,93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60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5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– solární tašky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3143AAC1-2FC9-C437-E0D0-20D15F438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7912"/>
              </p:ext>
            </p:extLst>
          </p:nvPr>
        </p:nvGraphicFramePr>
        <p:xfrm>
          <a:off x="609600" y="1774837"/>
          <a:ext cx="10210800" cy="4358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">
                  <a:extLst>
                    <a:ext uri="{9D8B030D-6E8A-4147-A177-3AD203B41FA5}">
                      <a16:colId xmlns:a16="http://schemas.microsoft.com/office/drawing/2014/main" val="1902043081"/>
                    </a:ext>
                  </a:extLst>
                </a:gridCol>
                <a:gridCol w="3615947">
                  <a:extLst>
                    <a:ext uri="{9D8B030D-6E8A-4147-A177-3AD203B41FA5}">
                      <a16:colId xmlns:a16="http://schemas.microsoft.com/office/drawing/2014/main" val="487102988"/>
                    </a:ext>
                  </a:extLst>
                </a:gridCol>
                <a:gridCol w="1235651">
                  <a:extLst>
                    <a:ext uri="{9D8B030D-6E8A-4147-A177-3AD203B41FA5}">
                      <a16:colId xmlns:a16="http://schemas.microsoft.com/office/drawing/2014/main" val="3944647086"/>
                    </a:ext>
                  </a:extLst>
                </a:gridCol>
                <a:gridCol w="1813362">
                  <a:extLst>
                    <a:ext uri="{9D8B030D-6E8A-4147-A177-3AD203B41FA5}">
                      <a16:colId xmlns:a16="http://schemas.microsoft.com/office/drawing/2014/main" val="112241964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391218612"/>
                    </a:ext>
                  </a:extLst>
                </a:gridCol>
                <a:gridCol w="1564640">
                  <a:extLst>
                    <a:ext uri="{9D8B030D-6E8A-4147-A177-3AD203B41FA5}">
                      <a16:colId xmlns:a16="http://schemas.microsoft.com/office/drawing/2014/main" val="776359486"/>
                    </a:ext>
                  </a:extLst>
                </a:gridCol>
              </a:tblGrid>
              <a:tr h="138487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Návrh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Výkon [</a:t>
                      </a:r>
                      <a:r>
                        <a:rPr lang="cs-CZ" sz="2000" dirty="0" err="1">
                          <a:effectLst/>
                        </a:rPr>
                        <a:t>kWp</a:t>
                      </a:r>
                      <a:r>
                        <a:rPr lang="cs-CZ" sz="2000" dirty="0">
                          <a:effectLst/>
                        </a:rPr>
                        <a:t>]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Cena [Kč]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Roční úspora [Kč]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Návratnost [roky]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264521"/>
                  </a:ext>
                </a:extLst>
              </a:tr>
              <a:tr h="8537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Solární tašky –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přebytek do sítě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16 233 113,70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200 112,74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603160"/>
                  </a:ext>
                </a:extLst>
              </a:tr>
              <a:tr h="108512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Solární tašky </a:t>
                      </a: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přebytek do sítě, virtuální baterie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16 239 101,70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487 270,38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651204"/>
                  </a:ext>
                </a:extLst>
              </a:tr>
              <a:tr h="1029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Solární tašky </a:t>
                      </a:r>
                      <a:r>
                        <a:rPr lang="cs-C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s přebytkem uloženým do baterie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17 883 416,10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377 968,-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60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73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328D-06C7-B078-7DB2-A2FD5C07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748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Změna zdroje vytápění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BDC22-92C2-93C5-1331-48AE0AD4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Původní řešení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Teplovzdušné a větrání s rekuperací tepla</a:t>
            </a: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návrh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Tepelné čerpadlo vzduch – voda</a:t>
            </a:r>
          </a:p>
          <a:p>
            <a:pPr lvl="2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0DAA1-215F-4E96-E19A-C04D14D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</p:spPr>
        <p:txBody>
          <a:bodyPr/>
          <a:lstStyle/>
          <a:p>
            <a:r>
              <a:rPr lang="cs-CZ" sz="1400" dirty="0"/>
              <a:t>Diplomová práce - Divadlo s integrací fotovoltaického systému - Vysoká škola technická a ekonomická v Českých Budějovicích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9BEF3A-8E4B-58B7-272F-D0DDCB981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04" y="5575350"/>
            <a:ext cx="1269196" cy="128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22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904</Words>
  <Application>Microsoft Office PowerPoint</Application>
  <PresentationFormat>Širokoúhlá obrazovka</PresentationFormat>
  <Paragraphs>176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DIVADLO S INTEGRACÍ FOTOVOLTAICKÉHO SYSTÉMU </vt:lpstr>
      <vt:lpstr>Cíl práce</vt:lpstr>
      <vt:lpstr>Metodika práce</vt:lpstr>
      <vt:lpstr>Vstupní informace pro návrh FV systém</vt:lpstr>
      <vt:lpstr>Dosažené výsledky – vstupní údaje</vt:lpstr>
      <vt:lpstr>Dosažené výsledky – FV panely</vt:lpstr>
      <vt:lpstr>Dosažené výsledky – integrovaný systém</vt:lpstr>
      <vt:lpstr>Dosažené výsledky – solární tašky</vt:lpstr>
      <vt:lpstr>Změna zdroje vytápění</vt:lpstr>
      <vt:lpstr>Dosažené výsledky – optimální varianta</vt:lpstr>
      <vt:lpstr>Závěr</vt:lpstr>
      <vt:lpstr>Doplňující dotazy od vedoucího práce</vt:lpstr>
      <vt:lpstr>Doplňující dotazy od oponenta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DIVADLO S INTEGRACÍ FOTOVOLTAICKÉHO SYSTÉMU </dc:title>
  <dc:creator>Hana Sebroňová</dc:creator>
  <cp:lastModifiedBy>Hana Sebroňová</cp:lastModifiedBy>
  <cp:revision>5</cp:revision>
  <dcterms:created xsi:type="dcterms:W3CDTF">2022-05-29T16:19:21Z</dcterms:created>
  <dcterms:modified xsi:type="dcterms:W3CDTF">2022-05-29T18:10:01Z</dcterms:modified>
</cp:coreProperties>
</file>