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0" r:id="rId10"/>
    <p:sldId id="268" r:id="rId11"/>
    <p:sldId id="269" r:id="rId12"/>
    <p:sldId id="271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902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650941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00C53-47C3-4B0A-A0C0-85471921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355398"/>
            <a:ext cx="7354262" cy="1091953"/>
          </a:xfrm>
        </p:spPr>
        <p:txBody>
          <a:bodyPr>
            <a:noAutofit/>
          </a:bodyPr>
          <a:lstStyle/>
          <a:p>
            <a:r>
              <a:rPr lang="en-US" sz="4000" dirty="0" err="1"/>
              <a:t>Aplikace</a:t>
            </a:r>
            <a:r>
              <a:rPr lang="en-US" sz="4000" dirty="0"/>
              <a:t> </a:t>
            </a:r>
            <a:r>
              <a:rPr lang="en-US" sz="4000" dirty="0" err="1"/>
              <a:t>metody</a:t>
            </a:r>
            <a:r>
              <a:rPr lang="en-US" sz="4000" dirty="0"/>
              <a:t> FMEA </a:t>
            </a:r>
            <a:r>
              <a:rPr lang="en-US" sz="4000" dirty="0" err="1"/>
              <a:t>ve</a:t>
            </a:r>
            <a:r>
              <a:rPr lang="en-US" sz="4000" dirty="0"/>
              <a:t> </a:t>
            </a:r>
            <a:r>
              <a:rPr lang="en-US" sz="4000" dirty="0" err="1"/>
              <a:t>výrobním</a:t>
            </a:r>
            <a:r>
              <a:rPr lang="en-US" sz="4000" dirty="0"/>
              <a:t> </a:t>
            </a:r>
            <a:r>
              <a:rPr lang="en-US" sz="4000" dirty="0" err="1"/>
              <a:t>procesu</a:t>
            </a:r>
            <a:r>
              <a:rPr lang="en-US" sz="4000" dirty="0"/>
              <a:t> </a:t>
            </a:r>
            <a:r>
              <a:rPr lang="en-US" sz="4000" dirty="0" err="1"/>
              <a:t>zvolené</a:t>
            </a:r>
            <a:r>
              <a:rPr lang="en-US" sz="4000" dirty="0"/>
              <a:t> </a:t>
            </a:r>
            <a:r>
              <a:rPr lang="en-US" sz="4000" dirty="0" err="1"/>
              <a:t>společnosti</a:t>
            </a:r>
            <a:endParaRPr lang="en-US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274C79-A0D6-431D-93EC-53D0740FA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071" y="3816427"/>
            <a:ext cx="10236733" cy="2202759"/>
          </a:xfrm>
        </p:spPr>
        <p:txBody>
          <a:bodyPr>
            <a:noAutofit/>
          </a:bodyPr>
          <a:lstStyle/>
          <a:p>
            <a:r>
              <a:rPr lang="cs-CZ" sz="2000" cap="none" dirty="0">
                <a:solidFill>
                  <a:schemeClr val="tx1"/>
                </a:solidFill>
              </a:rPr>
              <a:t>Vysoká škola technická a ekonomická v Českých Budějovicích</a:t>
            </a:r>
          </a:p>
          <a:p>
            <a:r>
              <a:rPr lang="cs-CZ" sz="2000" b="1" cap="none" dirty="0">
                <a:solidFill>
                  <a:schemeClr val="tx1"/>
                </a:solidFill>
              </a:rPr>
              <a:t>Autor práce:</a:t>
            </a:r>
            <a:r>
              <a:rPr lang="cs-CZ" sz="2000" cap="none" dirty="0">
                <a:solidFill>
                  <a:schemeClr val="tx1"/>
                </a:solidFill>
              </a:rPr>
              <a:t> 			Bc. Martin Šatera</a:t>
            </a:r>
          </a:p>
          <a:p>
            <a:r>
              <a:rPr lang="cs-CZ" sz="2000" b="1" cap="none" dirty="0">
                <a:solidFill>
                  <a:schemeClr val="tx1"/>
                </a:solidFill>
              </a:rPr>
              <a:t>Vedoucí diplomové práce:</a:t>
            </a:r>
            <a:r>
              <a:rPr lang="cs-CZ" sz="2000" cap="none" dirty="0">
                <a:solidFill>
                  <a:schemeClr val="tx1"/>
                </a:solidFill>
              </a:rPr>
              <a:t>	doc. Ing. Rudolf Kampf, Ph.D., MBA</a:t>
            </a:r>
          </a:p>
          <a:p>
            <a:r>
              <a:rPr lang="cs-CZ" sz="2000" b="1" cap="none" dirty="0">
                <a:solidFill>
                  <a:schemeClr val="tx1"/>
                </a:solidFill>
              </a:rPr>
              <a:t>Oponent diplomové práce:</a:t>
            </a:r>
            <a:r>
              <a:rPr lang="cs-CZ" sz="2000" cap="none" dirty="0">
                <a:solidFill>
                  <a:schemeClr val="tx1"/>
                </a:solidFill>
              </a:rPr>
              <a:t> 	prof. Ing. Gabriel </a:t>
            </a:r>
            <a:r>
              <a:rPr lang="cs-CZ" sz="2000" cap="none" dirty="0" err="1">
                <a:solidFill>
                  <a:schemeClr val="tx1"/>
                </a:solidFill>
              </a:rPr>
              <a:t>Fedorko</a:t>
            </a:r>
            <a:r>
              <a:rPr lang="cs-CZ" sz="2000" cap="none" dirty="0">
                <a:solidFill>
                  <a:schemeClr val="tx1"/>
                </a:solidFill>
              </a:rPr>
              <a:t>, Ph.D.</a:t>
            </a:r>
          </a:p>
          <a:p>
            <a:r>
              <a:rPr lang="cs-CZ" sz="2000" b="1" cap="none" dirty="0">
                <a:solidFill>
                  <a:schemeClr val="tx1"/>
                </a:solidFill>
              </a:rPr>
              <a:t>České Budějovice 2022</a:t>
            </a:r>
            <a:endParaRPr lang="en-US" sz="2000" b="1" cap="none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AD38BE-2D6D-4436-9D1C-9FA69FF8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598" y="838814"/>
            <a:ext cx="2125122" cy="21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Interpretace výsledků</a:t>
            </a:r>
            <a:endParaRPr lang="en-US" sz="4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BD2FE7-ECF5-446A-8513-5C68E6E0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63" y="2633997"/>
            <a:ext cx="8524800" cy="317700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D83D850-937B-49F3-8B6E-2A99CE70D474}"/>
              </a:ext>
            </a:extLst>
          </p:cNvPr>
          <p:cNvSpPr/>
          <p:nvPr/>
        </p:nvSpPr>
        <p:spPr>
          <a:xfrm>
            <a:off x="8087262" y="4312623"/>
            <a:ext cx="1394460" cy="8001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DF778481-FBE5-45F9-87A5-325AAFE2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0741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FMEA analýza po aplikaci opatření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9844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Interpretace výsledků</a:t>
            </a:r>
            <a:endParaRPr lang="en-US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E77CE9-C309-4F9A-A4D5-C3B0470E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85" y="1946859"/>
            <a:ext cx="9264446" cy="31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6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Závěr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Použitím FMEA analýzy bylo dosaženo požadovaného výsledku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Navržená nápravná opatření jsou funkční a realizovatelná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Cíle práce bylo dosaženo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4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4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1859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Doplňující otázky vedoucího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Vysvětlete využití metody 8D v práci.</a:t>
            </a:r>
          </a:p>
          <a:p>
            <a:pPr marL="492678" lvl="2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Metoda 8D byla využita v pozadí v rámci celkového postupu řešení problému – popis problému, okamžité řešení, hledání kořenové příčiny, stanovení nápravných opatření a jejich aplikace pro zamezení opakovaného výskytu problému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Bude Váš návrh realizovaný?</a:t>
            </a:r>
          </a:p>
          <a:p>
            <a:pPr lvl="2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Návrhy 1 a 2 ano</a:t>
            </a:r>
          </a:p>
          <a:p>
            <a:pPr lvl="2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Návrh 3 je pro výrobní společnost komplikovaný z kapacitních důvodů měrové laboratoře – v řešení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9635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Doplňující otázky oponenta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 </a:t>
            </a:r>
            <a:r>
              <a:rPr lang="cs-CZ" sz="2000" dirty="0" err="1"/>
              <a:t>Existujú</a:t>
            </a:r>
            <a:r>
              <a:rPr lang="cs-CZ" sz="2000" dirty="0"/>
              <a:t> komponenty, na </a:t>
            </a:r>
            <a:r>
              <a:rPr lang="cs-CZ" sz="2000" dirty="0" err="1"/>
              <a:t>ktoré</a:t>
            </a:r>
            <a:r>
              <a:rPr lang="cs-CZ" sz="2000" dirty="0"/>
              <a:t> </a:t>
            </a:r>
            <a:r>
              <a:rPr lang="cs-CZ" sz="2000" dirty="0" err="1"/>
              <a:t>nie</a:t>
            </a:r>
            <a:r>
              <a:rPr lang="cs-CZ" sz="2000" dirty="0"/>
              <a:t> je možné </a:t>
            </a:r>
            <a:r>
              <a:rPr lang="cs-CZ" sz="2000" dirty="0" err="1"/>
              <a:t>metódu</a:t>
            </a:r>
            <a:r>
              <a:rPr lang="cs-CZ" sz="2000" dirty="0"/>
              <a:t> FMEA </a:t>
            </a:r>
            <a:r>
              <a:rPr lang="cs-CZ" sz="2000" dirty="0" err="1"/>
              <a:t>aplikovať</a:t>
            </a:r>
            <a:r>
              <a:rPr lang="cs-CZ" sz="2000" dirty="0"/>
              <a:t> ? Uveďte </a:t>
            </a:r>
            <a:r>
              <a:rPr lang="cs-CZ" sz="2000" dirty="0" err="1"/>
              <a:t>dôvody</a:t>
            </a:r>
            <a:endParaRPr lang="cs-CZ" sz="2000" dirty="0"/>
          </a:p>
          <a:p>
            <a:pPr lvl="2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Metodu FMEA lze aplikovat na všechny komponenty, jejichž výroba je řízená (vady lze předpokládat, ohodnotit, atd.)</a:t>
            </a:r>
          </a:p>
          <a:p>
            <a:pPr lvl="2" indent="-36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/>
              <a:t>Nelze aplikovat na přírodní neřízené výrobní procesy (například fotosyntéza)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8983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C500C53-47C3-4B0A-A0C0-854719214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8820130" cy="3566160"/>
          </a:xfrm>
        </p:spPr>
        <p:txBody>
          <a:bodyPr>
            <a:normAutofit/>
          </a:bodyPr>
          <a:lstStyle/>
          <a:p>
            <a:r>
              <a:rPr lang="cs-CZ" sz="6000" dirty="0"/>
              <a:t>Děkuji za pozornost!</a:t>
            </a:r>
            <a:endParaRPr lang="en-US" sz="6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B4C449-5090-49E8-AC9E-6969424E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821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Důvody k řešení daného problému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Příležitost k analýze reálné zákaznické reklamace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Nabytí zkušeností z nové oblasti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Zaměstnání v dané společnosti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885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a motivace práce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Cílem práce je na základě analýzy současného stavu za pomoci metody FMEA racionalizovat proces výroby ve zvoleném podniku.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Motivací práce je pomocí FMEA metody zamezit výskytu opakované vysoko nákladové reklamace.</a:t>
            </a:r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309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Použité metody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FMEA metoda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Sběr a analýza dat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err="1"/>
              <a:t>Paretovo</a:t>
            </a:r>
            <a:r>
              <a:rPr lang="cs-CZ" sz="2000" dirty="0"/>
              <a:t> pravidlo</a:t>
            </a:r>
          </a:p>
        </p:txBody>
      </p:sp>
    </p:spTree>
    <p:extLst>
      <p:ext uri="{BB962C8B-B14F-4D97-AF65-F5344CB8AC3E}">
        <p14:creationId xmlns:p14="http://schemas.microsoft.com/office/powerpoint/2010/main" val="365709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Reklamace palivového filtru Ford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1965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Netěsnost palivového ústrojí v oblasti palivového filtru vyráběného společností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Nebezpečí zranění nebo požáru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Potenciální náklady na reklamaci 20 000 000 Kč (stahovací akce)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Kořenová příčina: špatně zvolený surový materiál nátrubku a následně zvolená špatná metoda měření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C66C585-A51E-431A-8173-C863F7915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0" t="23123" r="54719" b="32939"/>
          <a:stretch/>
        </p:blipFill>
        <p:spPr>
          <a:xfrm>
            <a:off x="1097280" y="4045149"/>
            <a:ext cx="2429637" cy="20246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89217C-D519-4E95-9EEA-82D99384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242" y="4045149"/>
            <a:ext cx="4695111" cy="202465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571424-AB9B-46AD-BE59-D19AB040D052}"/>
              </a:ext>
            </a:extLst>
          </p:cNvPr>
          <p:cNvSpPr/>
          <p:nvPr/>
        </p:nvSpPr>
        <p:spPr>
          <a:xfrm>
            <a:off x="1457325" y="4329993"/>
            <a:ext cx="2069592" cy="8572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1473B3-1B68-49A2-82C9-4467F936F8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3" r="4658"/>
          <a:stretch/>
        </p:blipFill>
        <p:spPr>
          <a:xfrm>
            <a:off x="8850678" y="4050605"/>
            <a:ext cx="3028951" cy="14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9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Aplikace vybraných metod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0741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Aktualizace existující FMEA analýzy produktu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9F5CCD-D07F-4E2F-A345-A6011822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42924"/>
            <a:ext cx="8521534" cy="318913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0A7210A-4F2F-4382-BCB7-423555EEAA7C}"/>
              </a:ext>
            </a:extLst>
          </p:cNvPr>
          <p:cNvSpPr/>
          <p:nvPr/>
        </p:nvSpPr>
        <p:spPr>
          <a:xfrm>
            <a:off x="8016240" y="4099560"/>
            <a:ext cx="1394460" cy="80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C641794E-8E4A-4CD5-84A1-1A3BF4A51247}"/>
              </a:ext>
            </a:extLst>
          </p:cNvPr>
          <p:cNvSpPr txBox="1">
            <a:spLocks/>
          </p:cNvSpPr>
          <p:nvPr/>
        </p:nvSpPr>
        <p:spPr>
          <a:xfrm>
            <a:off x="9686331" y="4082922"/>
            <a:ext cx="2237657" cy="8333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48" lvl="1" indent="0">
              <a:buNone/>
            </a:pPr>
            <a:r>
              <a:rPr lang="cs-CZ" dirty="0"/>
              <a:t>5 vad s hodnotou RPN vyšší než kritická hranice 106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ABD0307-2402-402E-B840-0D40FD63BB19}"/>
              </a:ext>
            </a:extLst>
          </p:cNvPr>
          <p:cNvSpPr/>
          <p:nvPr/>
        </p:nvSpPr>
        <p:spPr>
          <a:xfrm>
            <a:off x="9410700" y="4380131"/>
            <a:ext cx="208114" cy="2389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5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Aplikace vybraných metod</a:t>
            </a:r>
            <a:endParaRPr lang="en-US" sz="4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62553F2-6292-4B41-82D6-2FA81C41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34" y="2024955"/>
            <a:ext cx="10080000" cy="28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Návrhy opatření</a:t>
            </a:r>
            <a:endParaRPr lang="en-US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086B2F-BCE4-4E49-9358-F779BF4C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21258"/>
            <a:ext cx="10058400" cy="3347836"/>
          </a:xfrm>
        </p:spPr>
        <p:txBody>
          <a:bodyPr>
            <a:normAutofit/>
          </a:bodyPr>
          <a:lstStyle/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změna průměru trubky pro výrobu menšího nátrubku 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nový nástroj pro výrobu menšího nátrubku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/>
              <a:t>změna metody a frekvence měření pro průměr malého nátrubku a plochu prstence 0,25 mm</a:t>
            </a:r>
          </a:p>
          <a:p>
            <a:pPr lvl="1" indent="-3600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 indent="-3600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629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5180D-B767-4F65-B3E2-DF7268F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Interpretace výsledků</a:t>
            </a:r>
            <a:endParaRPr lang="en-US" sz="40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B9CE45B-F7C4-4BFF-906A-42DA4103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1" y="1999364"/>
            <a:ext cx="1008365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658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374</Words>
  <Application>Microsoft Office PowerPoint</Application>
  <PresentationFormat>Širokoúhlá obrazovka</PresentationFormat>
  <Paragraphs>56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Retrospektiva</vt:lpstr>
      <vt:lpstr>Aplikace metody FMEA ve výrobním procesu zvolené společnosti</vt:lpstr>
      <vt:lpstr>Důvody k řešení daného problému</vt:lpstr>
      <vt:lpstr>Cíl a motivace práce</vt:lpstr>
      <vt:lpstr>Použité metody</vt:lpstr>
      <vt:lpstr>Reklamace palivového filtru Ford</vt:lpstr>
      <vt:lpstr>Aplikace vybraných metod</vt:lpstr>
      <vt:lpstr>Aplikace vybraných metod</vt:lpstr>
      <vt:lpstr>Návrhy opatření</vt:lpstr>
      <vt:lpstr>Interpretace výsledků</vt:lpstr>
      <vt:lpstr>Interpretace výsledků</vt:lpstr>
      <vt:lpstr>Interpretace výsledků</vt:lpstr>
      <vt:lpstr>Závěr</vt:lpstr>
      <vt:lpstr>Doplňující otázky vedoucího</vt:lpstr>
      <vt:lpstr>Doplňující otázky oponenta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Šatera, Martin</dc:creator>
  <cp:lastModifiedBy>Šatera, Martin</cp:lastModifiedBy>
  <cp:revision>49</cp:revision>
  <dcterms:created xsi:type="dcterms:W3CDTF">2022-05-14T12:43:09Z</dcterms:created>
  <dcterms:modified xsi:type="dcterms:W3CDTF">2022-05-27T09:05:32Z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fbf02b-c51e-4a04-b787-9d2574e87591_Enabled">
    <vt:lpwstr>true</vt:lpwstr>
  </property>
  <property fmtid="{D5CDD505-2E9C-101B-9397-08002B2CF9AE}" pid="3" name="MSIP_Label_bffbf02b-c51e-4a04-b787-9d2574e87591_SetDate">
    <vt:lpwstr>2022-05-14T12:43:12Z</vt:lpwstr>
  </property>
  <property fmtid="{D5CDD505-2E9C-101B-9397-08002B2CF9AE}" pid="4" name="MSIP_Label_bffbf02b-c51e-4a04-b787-9d2574e87591_Method">
    <vt:lpwstr>Standard</vt:lpwstr>
  </property>
  <property fmtid="{D5CDD505-2E9C-101B-9397-08002B2CF9AE}" pid="5" name="MSIP_Label_bffbf02b-c51e-4a04-b787-9d2574e87591_Name">
    <vt:lpwstr>Internal - Normal [C-L2)</vt:lpwstr>
  </property>
  <property fmtid="{D5CDD505-2E9C-101B-9397-08002B2CF9AE}" pid="6" name="MSIP_Label_bffbf02b-c51e-4a04-b787-9d2574e87591_SiteId">
    <vt:lpwstr>23bf2ff5-a6d4-41d1-9e7b-2f86544e44a4</vt:lpwstr>
  </property>
  <property fmtid="{D5CDD505-2E9C-101B-9397-08002B2CF9AE}" pid="7" name="MSIP_Label_bffbf02b-c51e-4a04-b787-9d2574e87591_ActionId">
    <vt:lpwstr>430fa4d6-b82d-48ab-925e-44f546ccb7a5</vt:lpwstr>
  </property>
  <property fmtid="{D5CDD505-2E9C-101B-9397-08002B2CF9AE}" pid="8" name="MSIP_Label_bffbf02b-c51e-4a04-b787-9d2574e87591_ContentBits">
    <vt:lpwstr>0</vt:lpwstr>
  </property>
</Properties>
</file>