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D9DCCB-3159-4B2A-A760-9182A85A71CD}" type="doc">
      <dgm:prSet loTypeId="urn:microsoft.com/office/officeart/2005/8/layout/chevron1" loCatId="process" qsTypeId="urn:microsoft.com/office/officeart/2005/8/quickstyle/simple5" qsCatId="simple" csTypeId="urn:microsoft.com/office/officeart/2005/8/colors/accent6_2" csCatId="accent6" phldr="1"/>
      <dgm:spPr/>
    </dgm:pt>
    <dgm:pt modelId="{8C80C34D-F41C-452C-89B4-5F0CD87F6B0A}">
      <dgm:prSet phldrT="[Text]"/>
      <dgm:spPr/>
      <dgm:t>
        <a:bodyPr/>
        <a:lstStyle/>
        <a:p>
          <a:r>
            <a:rPr lang="cs-CZ" dirty="0"/>
            <a:t>Pořízení materiálu</a:t>
          </a:r>
        </a:p>
      </dgm:t>
    </dgm:pt>
    <dgm:pt modelId="{91DA47C7-7D1F-4771-AC6D-51AC8FE70B28}" type="parTrans" cxnId="{159D5C23-C481-46CE-88A7-19E16BCCB8EE}">
      <dgm:prSet/>
      <dgm:spPr/>
      <dgm:t>
        <a:bodyPr/>
        <a:lstStyle/>
        <a:p>
          <a:endParaRPr lang="cs-CZ"/>
        </a:p>
      </dgm:t>
    </dgm:pt>
    <dgm:pt modelId="{813DA746-5A14-4280-8704-12EE7D50756B}" type="sibTrans" cxnId="{159D5C23-C481-46CE-88A7-19E16BCCB8EE}">
      <dgm:prSet/>
      <dgm:spPr/>
      <dgm:t>
        <a:bodyPr/>
        <a:lstStyle/>
        <a:p>
          <a:endParaRPr lang="cs-CZ"/>
        </a:p>
      </dgm:t>
    </dgm:pt>
    <dgm:pt modelId="{F615F5BC-1688-4BDC-B0EF-722D4BCF3F33}">
      <dgm:prSet phldrT="[Text]"/>
      <dgm:spPr/>
      <dgm:t>
        <a:bodyPr/>
        <a:lstStyle/>
        <a:p>
          <a:r>
            <a:rPr lang="cs-CZ"/>
            <a:t>Výroba jednotlivých komponentů</a:t>
          </a:r>
        </a:p>
      </dgm:t>
    </dgm:pt>
    <dgm:pt modelId="{9E68ABDD-7D5E-4C79-970D-4BD2A4EF3A03}" type="parTrans" cxnId="{B24E3F1F-FD0B-43F5-A8D1-B80715A48679}">
      <dgm:prSet/>
      <dgm:spPr/>
      <dgm:t>
        <a:bodyPr/>
        <a:lstStyle/>
        <a:p>
          <a:endParaRPr lang="cs-CZ"/>
        </a:p>
      </dgm:t>
    </dgm:pt>
    <dgm:pt modelId="{EBBE4585-B516-4D78-A6D7-0715D1547457}" type="sibTrans" cxnId="{B24E3F1F-FD0B-43F5-A8D1-B80715A48679}">
      <dgm:prSet/>
      <dgm:spPr/>
      <dgm:t>
        <a:bodyPr/>
        <a:lstStyle/>
        <a:p>
          <a:endParaRPr lang="cs-CZ"/>
        </a:p>
      </dgm:t>
    </dgm:pt>
    <dgm:pt modelId="{E038FDCA-388A-43C0-821A-BEA019393A03}">
      <dgm:prSet phldrT="[Text]"/>
      <dgm:spPr/>
      <dgm:t>
        <a:bodyPr/>
        <a:lstStyle/>
        <a:p>
          <a:r>
            <a:rPr lang="cs-CZ" dirty="0"/>
            <a:t>Kompletace trampolín</a:t>
          </a:r>
        </a:p>
      </dgm:t>
    </dgm:pt>
    <dgm:pt modelId="{61F01BCB-1501-4B0D-A65D-DED01D526035}" type="parTrans" cxnId="{3FA3FF29-530B-48AC-816A-8D7883C5F89F}">
      <dgm:prSet/>
      <dgm:spPr/>
      <dgm:t>
        <a:bodyPr/>
        <a:lstStyle/>
        <a:p>
          <a:endParaRPr lang="cs-CZ"/>
        </a:p>
      </dgm:t>
    </dgm:pt>
    <dgm:pt modelId="{F7A25277-7045-4951-AD1D-6DC66AA9ABEA}" type="sibTrans" cxnId="{3FA3FF29-530B-48AC-816A-8D7883C5F89F}">
      <dgm:prSet/>
      <dgm:spPr/>
      <dgm:t>
        <a:bodyPr/>
        <a:lstStyle/>
        <a:p>
          <a:endParaRPr lang="cs-CZ"/>
        </a:p>
      </dgm:t>
    </dgm:pt>
    <dgm:pt modelId="{FDB0C39F-1AF0-4948-A779-B23E9C0260AA}">
      <dgm:prSet/>
      <dgm:spPr/>
      <dgm:t>
        <a:bodyPr/>
        <a:lstStyle/>
        <a:p>
          <a:r>
            <a:rPr lang="cs-CZ"/>
            <a:t>Expedice</a:t>
          </a:r>
        </a:p>
      </dgm:t>
    </dgm:pt>
    <dgm:pt modelId="{F54D9B61-C192-4019-828B-32257B85CAA0}" type="parTrans" cxnId="{FDD6CD8E-7465-44C4-A912-E9CF3C6B5A2E}">
      <dgm:prSet/>
      <dgm:spPr/>
      <dgm:t>
        <a:bodyPr/>
        <a:lstStyle/>
        <a:p>
          <a:endParaRPr lang="cs-CZ"/>
        </a:p>
      </dgm:t>
    </dgm:pt>
    <dgm:pt modelId="{6CADA713-850E-402D-B07F-84210A0F6144}" type="sibTrans" cxnId="{FDD6CD8E-7465-44C4-A912-E9CF3C6B5A2E}">
      <dgm:prSet/>
      <dgm:spPr/>
      <dgm:t>
        <a:bodyPr/>
        <a:lstStyle/>
        <a:p>
          <a:endParaRPr lang="cs-CZ"/>
        </a:p>
      </dgm:t>
    </dgm:pt>
    <dgm:pt modelId="{7FD738A6-720F-4577-8303-DD8BC359DD92}" type="pres">
      <dgm:prSet presAssocID="{F2D9DCCB-3159-4B2A-A760-9182A85A71CD}" presName="Name0" presStyleCnt="0">
        <dgm:presLayoutVars>
          <dgm:dir/>
          <dgm:animLvl val="lvl"/>
          <dgm:resizeHandles val="exact"/>
        </dgm:presLayoutVars>
      </dgm:prSet>
      <dgm:spPr/>
    </dgm:pt>
    <dgm:pt modelId="{7677D5DA-70E1-4916-B585-483F146631AF}" type="pres">
      <dgm:prSet presAssocID="{8C80C34D-F41C-452C-89B4-5F0CD87F6B0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41E0AAE-46E1-4E22-A9EE-3BC07ADB9907}" type="pres">
      <dgm:prSet presAssocID="{813DA746-5A14-4280-8704-12EE7D50756B}" presName="parTxOnlySpace" presStyleCnt="0"/>
      <dgm:spPr/>
    </dgm:pt>
    <dgm:pt modelId="{6874509D-F698-4FAD-95B6-91E2A177A5AA}" type="pres">
      <dgm:prSet presAssocID="{F615F5BC-1688-4BDC-B0EF-722D4BCF3F3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347C51E-A9D8-4E0A-A8A1-440F88011D26}" type="pres">
      <dgm:prSet presAssocID="{EBBE4585-B516-4D78-A6D7-0715D1547457}" presName="parTxOnlySpace" presStyleCnt="0"/>
      <dgm:spPr/>
    </dgm:pt>
    <dgm:pt modelId="{502396FC-E3E5-481A-BE24-4618BC2606E0}" type="pres">
      <dgm:prSet presAssocID="{E038FDCA-388A-43C0-821A-BEA019393A03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1313FE5-86ED-4E79-B34F-BAE78D7D75C7}" type="pres">
      <dgm:prSet presAssocID="{F7A25277-7045-4951-AD1D-6DC66AA9ABEA}" presName="parTxOnlySpace" presStyleCnt="0"/>
      <dgm:spPr/>
    </dgm:pt>
    <dgm:pt modelId="{D4DA582D-FF60-4E20-A260-486309B3F7FC}" type="pres">
      <dgm:prSet presAssocID="{FDB0C39F-1AF0-4948-A779-B23E9C0260AA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8DFCA0B-3373-4F92-8CFC-EF3D79CCF20A}" type="presOf" srcId="{F615F5BC-1688-4BDC-B0EF-722D4BCF3F33}" destId="{6874509D-F698-4FAD-95B6-91E2A177A5AA}" srcOrd="0" destOrd="0" presId="urn:microsoft.com/office/officeart/2005/8/layout/chevron1"/>
    <dgm:cxn modelId="{B24E3F1F-FD0B-43F5-A8D1-B80715A48679}" srcId="{F2D9DCCB-3159-4B2A-A760-9182A85A71CD}" destId="{F615F5BC-1688-4BDC-B0EF-722D4BCF3F33}" srcOrd="1" destOrd="0" parTransId="{9E68ABDD-7D5E-4C79-970D-4BD2A4EF3A03}" sibTransId="{EBBE4585-B516-4D78-A6D7-0715D1547457}"/>
    <dgm:cxn modelId="{159D5C23-C481-46CE-88A7-19E16BCCB8EE}" srcId="{F2D9DCCB-3159-4B2A-A760-9182A85A71CD}" destId="{8C80C34D-F41C-452C-89B4-5F0CD87F6B0A}" srcOrd="0" destOrd="0" parTransId="{91DA47C7-7D1F-4771-AC6D-51AC8FE70B28}" sibTransId="{813DA746-5A14-4280-8704-12EE7D50756B}"/>
    <dgm:cxn modelId="{3FA3FF29-530B-48AC-816A-8D7883C5F89F}" srcId="{F2D9DCCB-3159-4B2A-A760-9182A85A71CD}" destId="{E038FDCA-388A-43C0-821A-BEA019393A03}" srcOrd="2" destOrd="0" parTransId="{61F01BCB-1501-4B0D-A65D-DED01D526035}" sibTransId="{F7A25277-7045-4951-AD1D-6DC66AA9ABEA}"/>
    <dgm:cxn modelId="{8AB5F041-2224-4D13-A1ED-B1155220BE6E}" type="presOf" srcId="{FDB0C39F-1AF0-4948-A779-B23E9C0260AA}" destId="{D4DA582D-FF60-4E20-A260-486309B3F7FC}" srcOrd="0" destOrd="0" presId="urn:microsoft.com/office/officeart/2005/8/layout/chevron1"/>
    <dgm:cxn modelId="{FDD6CD8E-7465-44C4-A912-E9CF3C6B5A2E}" srcId="{F2D9DCCB-3159-4B2A-A760-9182A85A71CD}" destId="{FDB0C39F-1AF0-4948-A779-B23E9C0260AA}" srcOrd="3" destOrd="0" parTransId="{F54D9B61-C192-4019-828B-32257B85CAA0}" sibTransId="{6CADA713-850E-402D-B07F-84210A0F6144}"/>
    <dgm:cxn modelId="{FE755AAA-D359-428F-AF7F-3F1D0BB52BD0}" type="presOf" srcId="{F2D9DCCB-3159-4B2A-A760-9182A85A71CD}" destId="{7FD738A6-720F-4577-8303-DD8BC359DD92}" srcOrd="0" destOrd="0" presId="urn:microsoft.com/office/officeart/2005/8/layout/chevron1"/>
    <dgm:cxn modelId="{0B92B9AD-70BF-4258-B86F-294397E22C6C}" type="presOf" srcId="{8C80C34D-F41C-452C-89B4-5F0CD87F6B0A}" destId="{7677D5DA-70E1-4916-B585-483F146631AF}" srcOrd="0" destOrd="0" presId="urn:microsoft.com/office/officeart/2005/8/layout/chevron1"/>
    <dgm:cxn modelId="{E0F80FAE-8C34-4B52-9249-41903F30E19C}" type="presOf" srcId="{E038FDCA-388A-43C0-821A-BEA019393A03}" destId="{502396FC-E3E5-481A-BE24-4618BC2606E0}" srcOrd="0" destOrd="0" presId="urn:microsoft.com/office/officeart/2005/8/layout/chevron1"/>
    <dgm:cxn modelId="{3EB69D27-AB24-49BD-8277-91B1C9F0E9CD}" type="presParOf" srcId="{7FD738A6-720F-4577-8303-DD8BC359DD92}" destId="{7677D5DA-70E1-4916-B585-483F146631AF}" srcOrd="0" destOrd="0" presId="urn:microsoft.com/office/officeart/2005/8/layout/chevron1"/>
    <dgm:cxn modelId="{E2B10918-516D-40FC-8231-7A670AFE5BEF}" type="presParOf" srcId="{7FD738A6-720F-4577-8303-DD8BC359DD92}" destId="{141E0AAE-46E1-4E22-A9EE-3BC07ADB9907}" srcOrd="1" destOrd="0" presId="urn:microsoft.com/office/officeart/2005/8/layout/chevron1"/>
    <dgm:cxn modelId="{0E8474FB-857E-4458-86B9-079EC9F4CE1C}" type="presParOf" srcId="{7FD738A6-720F-4577-8303-DD8BC359DD92}" destId="{6874509D-F698-4FAD-95B6-91E2A177A5AA}" srcOrd="2" destOrd="0" presId="urn:microsoft.com/office/officeart/2005/8/layout/chevron1"/>
    <dgm:cxn modelId="{FAA9F6BE-37F0-4BA1-B9D6-0448C73D4170}" type="presParOf" srcId="{7FD738A6-720F-4577-8303-DD8BC359DD92}" destId="{E347C51E-A9D8-4E0A-A8A1-440F88011D26}" srcOrd="3" destOrd="0" presId="urn:microsoft.com/office/officeart/2005/8/layout/chevron1"/>
    <dgm:cxn modelId="{8381BD01-9DFE-4341-B9AB-213F5BA8ADCA}" type="presParOf" srcId="{7FD738A6-720F-4577-8303-DD8BC359DD92}" destId="{502396FC-E3E5-481A-BE24-4618BC2606E0}" srcOrd="4" destOrd="0" presId="urn:microsoft.com/office/officeart/2005/8/layout/chevron1"/>
    <dgm:cxn modelId="{AFCFA3E0-1FB2-420A-A66C-CA6785C88C60}" type="presParOf" srcId="{7FD738A6-720F-4577-8303-DD8BC359DD92}" destId="{61313FE5-86ED-4E79-B34F-BAE78D7D75C7}" srcOrd="5" destOrd="0" presId="urn:microsoft.com/office/officeart/2005/8/layout/chevron1"/>
    <dgm:cxn modelId="{FAF0C37D-52FF-4568-A8C8-875B9A8D7DBA}" type="presParOf" srcId="{7FD738A6-720F-4577-8303-DD8BC359DD92}" destId="{D4DA582D-FF60-4E20-A260-486309B3F7FC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7D5DA-70E1-4916-B585-483F146631AF}">
      <dsp:nvSpPr>
        <dsp:cNvPr id="0" name=""/>
        <dsp:cNvSpPr/>
      </dsp:nvSpPr>
      <dsp:spPr>
        <a:xfrm>
          <a:off x="4665" y="1468169"/>
          <a:ext cx="2715964" cy="108638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Pořízení materiálu</a:t>
          </a:r>
        </a:p>
      </dsp:txBody>
      <dsp:txXfrm>
        <a:off x="547858" y="1468169"/>
        <a:ext cx="1629579" cy="1086385"/>
      </dsp:txXfrm>
    </dsp:sp>
    <dsp:sp modelId="{6874509D-F698-4FAD-95B6-91E2A177A5AA}">
      <dsp:nvSpPr>
        <dsp:cNvPr id="0" name=""/>
        <dsp:cNvSpPr/>
      </dsp:nvSpPr>
      <dsp:spPr>
        <a:xfrm>
          <a:off x="2449033" y="1468169"/>
          <a:ext cx="2715964" cy="108638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Výroba jednotlivých komponentů</a:t>
          </a:r>
        </a:p>
      </dsp:txBody>
      <dsp:txXfrm>
        <a:off x="2992226" y="1468169"/>
        <a:ext cx="1629579" cy="1086385"/>
      </dsp:txXfrm>
    </dsp:sp>
    <dsp:sp modelId="{502396FC-E3E5-481A-BE24-4618BC2606E0}">
      <dsp:nvSpPr>
        <dsp:cNvPr id="0" name=""/>
        <dsp:cNvSpPr/>
      </dsp:nvSpPr>
      <dsp:spPr>
        <a:xfrm>
          <a:off x="4893401" y="1468169"/>
          <a:ext cx="2715964" cy="108638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Kompletace trampolín</a:t>
          </a:r>
        </a:p>
      </dsp:txBody>
      <dsp:txXfrm>
        <a:off x="5436594" y="1468169"/>
        <a:ext cx="1629579" cy="1086385"/>
      </dsp:txXfrm>
    </dsp:sp>
    <dsp:sp modelId="{D4DA582D-FF60-4E20-A260-486309B3F7FC}">
      <dsp:nvSpPr>
        <dsp:cNvPr id="0" name=""/>
        <dsp:cNvSpPr/>
      </dsp:nvSpPr>
      <dsp:spPr>
        <a:xfrm>
          <a:off x="7337769" y="1468169"/>
          <a:ext cx="2715964" cy="108638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Expedice</a:t>
          </a:r>
        </a:p>
      </dsp:txBody>
      <dsp:txXfrm>
        <a:off x="7880962" y="1468169"/>
        <a:ext cx="1629579" cy="1086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852-8E6F-4D43-BB9F-E29F6B8E3DDE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0EFA-80C6-431B-8EFF-6D39E5BDB4D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18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852-8E6F-4D43-BB9F-E29F6B8E3DDE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0EFA-80C6-431B-8EFF-6D39E5BDB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96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852-8E6F-4D43-BB9F-E29F6B8E3DDE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0EFA-80C6-431B-8EFF-6D39E5BDB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14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852-8E6F-4D43-BB9F-E29F6B8E3DDE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0EFA-80C6-431B-8EFF-6D39E5BDB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93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852-8E6F-4D43-BB9F-E29F6B8E3DDE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0EFA-80C6-431B-8EFF-6D39E5BDB4D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46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852-8E6F-4D43-BB9F-E29F6B8E3DDE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0EFA-80C6-431B-8EFF-6D39E5BDB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85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852-8E6F-4D43-BB9F-E29F6B8E3DDE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0EFA-80C6-431B-8EFF-6D39E5BDB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21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852-8E6F-4D43-BB9F-E29F6B8E3DDE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0EFA-80C6-431B-8EFF-6D39E5BDB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08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852-8E6F-4D43-BB9F-E29F6B8E3DDE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0EFA-80C6-431B-8EFF-6D39E5BDB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55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D92B852-8E6F-4D43-BB9F-E29F6B8E3DDE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EB0EFA-80C6-431B-8EFF-6D39E5BDB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484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852-8E6F-4D43-BB9F-E29F6B8E3DDE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0EFA-80C6-431B-8EFF-6D39E5BDB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16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92B852-8E6F-4D43-BB9F-E29F6B8E3DDE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EB0EFA-80C6-431B-8EFF-6D39E5BDB4D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4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F8BB01-0A8A-5B58-E1B0-899B48C7A1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pPr algn="ctr"/>
            <a:r>
              <a:rPr lang="cs-CZ" sz="6600" dirty="0"/>
              <a:t>Aplikace metody FMEA </a:t>
            </a:r>
            <a:br>
              <a:rPr lang="cs-CZ" sz="6600" dirty="0"/>
            </a:br>
            <a:r>
              <a:rPr lang="cs-CZ" sz="6600" dirty="0"/>
              <a:t>na výrobní proces </a:t>
            </a:r>
            <a:br>
              <a:rPr lang="cs-CZ" sz="6600" dirty="0"/>
            </a:br>
            <a:r>
              <a:rPr lang="cs-CZ" sz="6600" dirty="0"/>
              <a:t>ve zvolené společnosti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EE44AE-55C0-0BCA-49D1-A154F7C60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Autor: Jan Radoš</a:t>
            </a:r>
          </a:p>
          <a:p>
            <a:r>
              <a:rPr lang="cs-CZ" dirty="0">
                <a:solidFill>
                  <a:srgbClr val="FFFFFF"/>
                </a:solidFill>
              </a:rPr>
              <a:t>Vedoucí práce: doc. Ing. Rudolf Kampf, Ph.D., MBA</a:t>
            </a:r>
          </a:p>
          <a:p>
            <a:r>
              <a:rPr lang="cs-CZ" dirty="0">
                <a:solidFill>
                  <a:srgbClr val="FFFFFF"/>
                </a:solidFill>
              </a:rPr>
              <a:t>Oponent: prof. Ing. Gabriel </a:t>
            </a:r>
            <a:r>
              <a:rPr lang="cs-CZ" dirty="0" err="1">
                <a:solidFill>
                  <a:srgbClr val="FFFFFF"/>
                </a:solidFill>
              </a:rPr>
              <a:t>Fedorko</a:t>
            </a:r>
            <a:r>
              <a:rPr lang="cs-CZ" dirty="0">
                <a:solidFill>
                  <a:srgbClr val="FFFFFF"/>
                </a:solidFill>
              </a:rPr>
              <a:t>, PhD.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7" name="Obrázek 36">
            <a:extLst>
              <a:ext uri="{FF2B5EF4-FFF2-40B4-BE49-F238E27FC236}">
                <a16:creationId xmlns:a16="http://schemas.microsoft.com/office/drawing/2014/main" id="{23E67F0F-5AF4-E6B0-9A66-14D582AD3B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30" y="104444"/>
            <a:ext cx="1456864" cy="14568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534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356BC-3110-FB07-64C9-205AC8784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/>
              <a:t>Přínosy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82C1C6-31F7-583B-356B-8060674CF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• Úspory po zavedení – v prvním roce přibližně 117 000 Kč</a:t>
            </a:r>
          </a:p>
          <a:p>
            <a:r>
              <a:rPr lang="cs-CZ" sz="2800" dirty="0"/>
              <a:t>• Eliminace vzniku chyb v budoucnu</a:t>
            </a:r>
          </a:p>
          <a:p>
            <a:r>
              <a:rPr lang="cs-CZ" sz="2800" dirty="0"/>
              <a:t>• Větší přehled o skladových zásobách</a:t>
            </a:r>
          </a:p>
          <a:p>
            <a:r>
              <a:rPr lang="cs-CZ" sz="2800" dirty="0"/>
              <a:t>• Rychlejší vyřízení zakázek</a:t>
            </a:r>
          </a:p>
          <a:p>
            <a:r>
              <a:rPr lang="cs-CZ" sz="2800" dirty="0"/>
              <a:t>• Svědomitější přístup zaměstnanců</a:t>
            </a:r>
          </a:p>
        </p:txBody>
      </p:sp>
    </p:spTree>
    <p:extLst>
      <p:ext uri="{BB962C8B-B14F-4D97-AF65-F5344CB8AC3E}">
        <p14:creationId xmlns:p14="http://schemas.microsoft.com/office/powerpoint/2010/main" val="2975835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06A5F-7F85-5F87-F307-0CE5CEF2C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Doplňující dotazy – vedoucí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36B238-D9AB-41E3-A57A-CAF5DF7F3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Vysvětlete důvody použití metod: FMEA a 5 Whys</a:t>
            </a:r>
          </a:p>
          <a:p>
            <a:endParaRPr lang="cs-CZ" sz="2800" dirty="0"/>
          </a:p>
          <a:p>
            <a:r>
              <a:rPr lang="cs-CZ" sz="2800" dirty="0"/>
              <a:t>Bude váš návrh realizovaný? </a:t>
            </a:r>
          </a:p>
        </p:txBody>
      </p:sp>
    </p:spTree>
    <p:extLst>
      <p:ext uri="{BB962C8B-B14F-4D97-AF65-F5344CB8AC3E}">
        <p14:creationId xmlns:p14="http://schemas.microsoft.com/office/powerpoint/2010/main" val="425578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8AFAC-C10C-BBB0-4B7E-5168E92C8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Doplňující dotazy – oponent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CC22E9-CFB0-39A9-CAD0-0F38305C3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Bolo by možné na základe </a:t>
            </a:r>
            <a:r>
              <a:rPr lang="cs-CZ" sz="2800" dirty="0" err="1"/>
              <a:t>Vašej</a:t>
            </a:r>
            <a:r>
              <a:rPr lang="cs-CZ" sz="2800" dirty="0"/>
              <a:t> </a:t>
            </a:r>
            <a:r>
              <a:rPr lang="cs-CZ" sz="2800" dirty="0" err="1"/>
              <a:t>diplomovej</a:t>
            </a:r>
            <a:r>
              <a:rPr lang="cs-CZ" sz="2800" dirty="0"/>
              <a:t> práce </a:t>
            </a:r>
            <a:r>
              <a:rPr lang="cs-CZ" sz="2800" dirty="0" err="1"/>
              <a:t>vytvoriť</a:t>
            </a:r>
            <a:r>
              <a:rPr lang="cs-CZ" sz="2800" dirty="0"/>
              <a:t> </a:t>
            </a:r>
            <a:r>
              <a:rPr lang="cs-CZ" sz="2800" dirty="0" err="1"/>
              <a:t>všeobecnú</a:t>
            </a:r>
            <a:r>
              <a:rPr lang="cs-CZ" sz="2800" dirty="0"/>
              <a:t> metodiku a </a:t>
            </a:r>
            <a:r>
              <a:rPr lang="cs-CZ" sz="2800" dirty="0" err="1"/>
              <a:t>následne</a:t>
            </a:r>
            <a:r>
              <a:rPr lang="cs-CZ" sz="2800" dirty="0"/>
              <a:t> </a:t>
            </a:r>
            <a:r>
              <a:rPr lang="cs-CZ" sz="2800" dirty="0" err="1"/>
              <a:t>ju</a:t>
            </a:r>
            <a:r>
              <a:rPr lang="cs-CZ" sz="2800" dirty="0"/>
              <a:t> </a:t>
            </a:r>
            <a:r>
              <a:rPr lang="cs-CZ" sz="2800" dirty="0" err="1"/>
              <a:t>aplikovať</a:t>
            </a:r>
            <a:r>
              <a:rPr lang="cs-CZ" sz="2800" dirty="0"/>
              <a:t> na </a:t>
            </a:r>
            <a:r>
              <a:rPr lang="cs-CZ" sz="2800" dirty="0" err="1"/>
              <a:t>podmienky</a:t>
            </a:r>
            <a:r>
              <a:rPr lang="cs-CZ" sz="2800" dirty="0"/>
              <a:t> </a:t>
            </a:r>
            <a:r>
              <a:rPr lang="cs-CZ" sz="2800" dirty="0" err="1"/>
              <a:t>iných</a:t>
            </a:r>
            <a:r>
              <a:rPr lang="cs-CZ" sz="2800" dirty="0"/>
              <a:t> </a:t>
            </a:r>
            <a:r>
              <a:rPr lang="cs-CZ" sz="2800" dirty="0" err="1"/>
              <a:t>firiem</a:t>
            </a:r>
            <a:r>
              <a:rPr lang="cs-CZ" sz="28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269834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E1881A-B5B9-0FCF-AABB-C93F1C4C71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351667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1F153-179C-6E58-FD69-F112D2A04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Motivace a důvody k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DAB8DF-01FE-B855-5AB0-DC3DE4F0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• Působení autora v podniku</a:t>
            </a:r>
          </a:p>
          <a:p>
            <a:r>
              <a:rPr lang="cs-CZ" sz="2800" dirty="0"/>
              <a:t>• Chybovost a ztrátovost ve výrobním procesu podniku</a:t>
            </a:r>
          </a:p>
          <a:p>
            <a:r>
              <a:rPr lang="cs-CZ" sz="2800" dirty="0"/>
              <a:t>• Propojení nabytých vědomostí během studia s praxí</a:t>
            </a:r>
          </a:p>
        </p:txBody>
      </p:sp>
    </p:spTree>
    <p:extLst>
      <p:ext uri="{BB962C8B-B14F-4D97-AF65-F5344CB8AC3E}">
        <p14:creationId xmlns:p14="http://schemas.microsoft.com/office/powerpoint/2010/main" val="152555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2A73B-CE99-7EA1-C49C-ABF38ED10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/>
              <a:t>Cíl</a:t>
            </a:r>
            <a:r>
              <a:rPr lang="cs-CZ" dirty="0"/>
              <a:t> </a:t>
            </a:r>
            <a:r>
              <a:rPr lang="cs-CZ" sz="4000" dirty="0"/>
              <a:t>práce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8417C3-C8BD-885F-B04B-E119B0A1A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Cílem práce je analyzovat výrobní procesy ve zvoleném podniku. </a:t>
            </a:r>
            <a:br>
              <a:rPr lang="cs-CZ" sz="2800" dirty="0"/>
            </a:br>
            <a:r>
              <a:rPr lang="cs-CZ" sz="2800" dirty="0"/>
              <a:t>Na základě provedené analýzy aplikovat metodu FMEA, která povede ke snížení ztrát při výrobě.</a:t>
            </a:r>
          </a:p>
        </p:txBody>
      </p:sp>
    </p:spTree>
    <p:extLst>
      <p:ext uri="{BB962C8B-B14F-4D97-AF65-F5344CB8AC3E}">
        <p14:creationId xmlns:p14="http://schemas.microsoft.com/office/powerpoint/2010/main" val="144777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AD3B55-989A-DA24-CB36-3CF1ADEC9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/>
              <a:t>Metodika</a:t>
            </a:r>
            <a:r>
              <a:rPr lang="cs-CZ" dirty="0"/>
              <a:t> </a:t>
            </a:r>
            <a:r>
              <a:rPr lang="cs-CZ" sz="4000" dirty="0"/>
              <a:t>práce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75160D-3CA0-5F10-76D9-4268641D7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• Pozorování a dotazování</a:t>
            </a:r>
          </a:p>
          <a:p>
            <a:r>
              <a:rPr lang="cs-CZ" sz="2800" dirty="0"/>
              <a:t>• Metoda FMEA</a:t>
            </a:r>
          </a:p>
          <a:p>
            <a:r>
              <a:rPr lang="cs-CZ" sz="2800" dirty="0"/>
              <a:t>• Ishikawa diagram</a:t>
            </a:r>
          </a:p>
          <a:p>
            <a:r>
              <a:rPr lang="cs-CZ" sz="2800" dirty="0"/>
              <a:t>• Metoda 5 Whys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716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F5203-BD2E-F11F-6DC7-88B6C1378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/>
              <a:t>Hlavní výrobek podniku</a:t>
            </a:r>
            <a:endParaRPr lang="cs-CZ" sz="4000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2F354E70-E61B-183C-BF1F-C351C98FA5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4" t="16632" r="19543" b="10603"/>
          <a:stretch/>
        </p:blipFill>
        <p:spPr bwMode="auto">
          <a:xfrm>
            <a:off x="3930556" y="1869743"/>
            <a:ext cx="4242158" cy="4354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87EE65C-65F0-6BBE-D736-72D4FC5B9693}"/>
              </a:ext>
            </a:extLst>
          </p:cNvPr>
          <p:cNvSpPr txBox="1"/>
          <p:nvPr/>
        </p:nvSpPr>
        <p:spPr>
          <a:xfrm>
            <a:off x="4983650" y="6417508"/>
            <a:ext cx="2135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Zdroj: jumping-fitness.com</a:t>
            </a:r>
          </a:p>
        </p:txBody>
      </p:sp>
    </p:spTree>
    <p:extLst>
      <p:ext uri="{BB962C8B-B14F-4D97-AF65-F5344CB8AC3E}">
        <p14:creationId xmlns:p14="http://schemas.microsoft.com/office/powerpoint/2010/main" val="1897986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B5DC22-A292-1EB1-CF64-806EE48D1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Průběh výrobních procesů v podniku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2CBC72A-C3C4-289E-B67D-F87BB25AF1A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1B892471-3A9D-6820-06BE-9A83ECC9A925}"/>
              </a:ext>
            </a:extLst>
          </p:cNvPr>
          <p:cNvSpPr txBox="1"/>
          <p:nvPr/>
        </p:nvSpPr>
        <p:spPr>
          <a:xfrm>
            <a:off x="1036637" y="4558353"/>
            <a:ext cx="19425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Zdroj: vlastní zpracování</a:t>
            </a:r>
          </a:p>
        </p:txBody>
      </p:sp>
    </p:spTree>
    <p:extLst>
      <p:ext uri="{BB962C8B-B14F-4D97-AF65-F5344CB8AC3E}">
        <p14:creationId xmlns:p14="http://schemas.microsoft.com/office/powerpoint/2010/main" val="1541313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82646A-BF9D-C538-E1BB-292A54170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2089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4000" kern="1200" dirty="0">
                <a:latin typeface="+mj-lt"/>
                <a:ea typeface="+mj-ea"/>
                <a:cs typeface="+mj-cs"/>
              </a:rPr>
              <a:t>Metoda FMEA – kritické vady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2F32FEE-D9F8-ACD4-CF6F-81B4A2F3D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008079"/>
              </p:ext>
            </p:extLst>
          </p:nvPr>
        </p:nvGraphicFramePr>
        <p:xfrm>
          <a:off x="1792212" y="1863801"/>
          <a:ext cx="8607576" cy="4440747"/>
        </p:xfrm>
        <a:graphic>
          <a:graphicData uri="http://schemas.openxmlformats.org/drawingml/2006/table">
            <a:tbl>
              <a:tblPr firstRow="1" firstCol="1" bandRow="1"/>
              <a:tblGrid>
                <a:gridCol w="2285540">
                  <a:extLst>
                    <a:ext uri="{9D8B030D-6E8A-4147-A177-3AD203B41FA5}">
                      <a16:colId xmlns:a16="http://schemas.microsoft.com/office/drawing/2014/main" val="917822391"/>
                    </a:ext>
                  </a:extLst>
                </a:gridCol>
                <a:gridCol w="1419788">
                  <a:extLst>
                    <a:ext uri="{9D8B030D-6E8A-4147-A177-3AD203B41FA5}">
                      <a16:colId xmlns:a16="http://schemas.microsoft.com/office/drawing/2014/main" val="3909867393"/>
                    </a:ext>
                  </a:extLst>
                </a:gridCol>
                <a:gridCol w="1599761">
                  <a:extLst>
                    <a:ext uri="{9D8B030D-6E8A-4147-A177-3AD203B41FA5}">
                      <a16:colId xmlns:a16="http://schemas.microsoft.com/office/drawing/2014/main" val="2695122574"/>
                    </a:ext>
                  </a:extLst>
                </a:gridCol>
                <a:gridCol w="1850311">
                  <a:extLst>
                    <a:ext uri="{9D8B030D-6E8A-4147-A177-3AD203B41FA5}">
                      <a16:colId xmlns:a16="http://schemas.microsoft.com/office/drawing/2014/main" val="2731179930"/>
                    </a:ext>
                  </a:extLst>
                </a:gridCol>
                <a:gridCol w="1452176">
                  <a:extLst>
                    <a:ext uri="{9D8B030D-6E8A-4147-A177-3AD203B41FA5}">
                      <a16:colId xmlns:a16="http://schemas.microsoft.com/office/drawing/2014/main" val="2483627712"/>
                    </a:ext>
                  </a:extLst>
                </a:gridCol>
              </a:tblGrid>
              <a:tr h="44252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 vady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Význam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Výskyt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Odhalitelnost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RPN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699486"/>
                  </a:ext>
                </a:extLst>
              </a:tr>
              <a:tr h="799645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Nedostatečné balení zvenčí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986643"/>
                  </a:ext>
                </a:extLst>
              </a:tr>
              <a:tr h="799645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Chybně zvolené výrobky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216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39439"/>
                  </a:ext>
                </a:extLst>
              </a:tr>
              <a:tr h="799645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Nedostatečné balení uvnitř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431378"/>
                  </a:ext>
                </a:extLst>
              </a:tr>
              <a:tr h="799645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Příliš silný lak</a:t>
                      </a:r>
                      <a:br>
                        <a:rPr lang="cs-CZ" sz="2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opěrného madla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35040"/>
                  </a:ext>
                </a:extLst>
              </a:tr>
              <a:tr h="799645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Chybějící výrobky či jednotlivé díly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cs-CZ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341" marR="82341" marT="176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59076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48915348-E029-CC8D-A58D-851A050A5BE5}"/>
              </a:ext>
            </a:extLst>
          </p:cNvPr>
          <p:cNvSpPr txBox="1"/>
          <p:nvPr/>
        </p:nvSpPr>
        <p:spPr>
          <a:xfrm>
            <a:off x="1695735" y="6382244"/>
            <a:ext cx="60937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Zdroj: vlastní zpracování</a:t>
            </a:r>
          </a:p>
        </p:txBody>
      </p:sp>
    </p:spTree>
    <p:extLst>
      <p:ext uri="{BB962C8B-B14F-4D97-AF65-F5344CB8AC3E}">
        <p14:creationId xmlns:p14="http://schemas.microsoft.com/office/powerpoint/2010/main" val="304394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3E5E6B-353F-6BAD-534B-38610C611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Ishikawa diagram – finální podoba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AA8E1D2-5E16-0752-2FE6-D8931CF9E3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2225" y="1876425"/>
            <a:ext cx="10273157" cy="42104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0E52CCC-B671-8A3A-DF73-2631F6FFEE99}"/>
              </a:ext>
            </a:extLst>
          </p:cNvPr>
          <p:cNvSpPr txBox="1"/>
          <p:nvPr/>
        </p:nvSpPr>
        <p:spPr>
          <a:xfrm>
            <a:off x="1292225" y="6417508"/>
            <a:ext cx="60937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Zdroj: vlastní zpracování</a:t>
            </a:r>
          </a:p>
        </p:txBody>
      </p:sp>
    </p:spTree>
    <p:extLst>
      <p:ext uri="{BB962C8B-B14F-4D97-AF65-F5344CB8AC3E}">
        <p14:creationId xmlns:p14="http://schemas.microsoft.com/office/powerpoint/2010/main" val="1818421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694734-D9E7-A482-960F-136D4A4D9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/>
              <a:t>Návrhy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6B3BE4-359B-8B84-1399-355D94EAC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• Skladování dle analýzy ABC</a:t>
            </a:r>
          </a:p>
          <a:p>
            <a:r>
              <a:rPr lang="cs-CZ" sz="2800" dirty="0"/>
              <a:t>• Mobilní skladový terminál</a:t>
            </a:r>
          </a:p>
          <a:p>
            <a:r>
              <a:rPr lang="cs-CZ" sz="2800" dirty="0"/>
              <a:t>• Použití přepravních etiket</a:t>
            </a:r>
          </a:p>
          <a:p>
            <a:r>
              <a:rPr lang="cs-CZ" sz="2800" dirty="0"/>
              <a:t>• Úprava pracovního postupu – kontrola opěrných madel</a:t>
            </a:r>
          </a:p>
        </p:txBody>
      </p:sp>
    </p:spTree>
    <p:extLst>
      <p:ext uri="{BB962C8B-B14F-4D97-AF65-F5344CB8AC3E}">
        <p14:creationId xmlns:p14="http://schemas.microsoft.com/office/powerpoint/2010/main" val="71513816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637</TotalTime>
  <Words>305</Words>
  <Application>Microsoft Office PowerPoint</Application>
  <PresentationFormat>Širokoúhlá obrazovka</PresentationFormat>
  <Paragraphs>75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Retrospektiva</vt:lpstr>
      <vt:lpstr>Aplikace metody FMEA  na výrobní proces  ve zvolené společnosti</vt:lpstr>
      <vt:lpstr>Motivace a důvody k řešení daného problému</vt:lpstr>
      <vt:lpstr>Cíl práce</vt:lpstr>
      <vt:lpstr>Metodika práce</vt:lpstr>
      <vt:lpstr>Hlavní výrobek podniku</vt:lpstr>
      <vt:lpstr>Průběh výrobních procesů v podniku</vt:lpstr>
      <vt:lpstr>Metoda FMEA – kritické vady</vt:lpstr>
      <vt:lpstr>Ishikawa diagram – finální podoba</vt:lpstr>
      <vt:lpstr>Návrhy</vt:lpstr>
      <vt:lpstr>Přínosy</vt:lpstr>
      <vt:lpstr>Doplňující dotazy – vedoucí práce</vt:lpstr>
      <vt:lpstr>Doplňující dotazy – oponent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Aplikace metody FMEA  na výrobní proces  ve zvolené společnosti</dc:title>
  <dc:creator>Jan Radoš</dc:creator>
  <cp:lastModifiedBy>Jan Radoš</cp:lastModifiedBy>
  <cp:revision>5</cp:revision>
  <dcterms:created xsi:type="dcterms:W3CDTF">2022-05-27T07:53:15Z</dcterms:created>
  <dcterms:modified xsi:type="dcterms:W3CDTF">2022-05-27T18:30:29Z</dcterms:modified>
</cp:coreProperties>
</file>