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7" r:id="rId8"/>
    <p:sldId id="264" r:id="rId9"/>
    <p:sldId id="262" r:id="rId10"/>
    <p:sldId id="263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97F15AE4-45F8-4384-A5B7-983A718FEF42}">
          <p14:sldIdLst>
            <p14:sldId id="256"/>
            <p14:sldId id="258"/>
            <p14:sldId id="257"/>
            <p14:sldId id="259"/>
            <p14:sldId id="260"/>
            <p14:sldId id="261"/>
            <p14:sldId id="267"/>
            <p14:sldId id="264"/>
            <p14:sldId id="262"/>
            <p14:sldId id="263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EE90-FF3C-4D21-810B-22DD84131BBA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16F8-A3D4-48AC-A852-7BB2F39B4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093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EE90-FF3C-4D21-810B-22DD84131BBA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16F8-A3D4-48AC-A852-7BB2F39B4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886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EE90-FF3C-4D21-810B-22DD84131BBA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16F8-A3D4-48AC-A852-7BB2F39B4EEC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41944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EE90-FF3C-4D21-810B-22DD84131BBA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16F8-A3D4-48AC-A852-7BB2F39B4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00719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EE90-FF3C-4D21-810B-22DD84131BBA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16F8-A3D4-48AC-A852-7BB2F39B4EEC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2734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EE90-FF3C-4D21-810B-22DD84131BBA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16F8-A3D4-48AC-A852-7BB2F39B4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877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EE90-FF3C-4D21-810B-22DD84131BBA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16F8-A3D4-48AC-A852-7BB2F39B4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65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EE90-FF3C-4D21-810B-22DD84131BBA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16F8-A3D4-48AC-A852-7BB2F39B4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206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EE90-FF3C-4D21-810B-22DD84131BBA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16F8-A3D4-48AC-A852-7BB2F39B4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761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EE90-FF3C-4D21-810B-22DD84131BBA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16F8-A3D4-48AC-A852-7BB2F39B4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709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EE90-FF3C-4D21-810B-22DD84131BBA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16F8-A3D4-48AC-A852-7BB2F39B4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02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EE90-FF3C-4D21-810B-22DD84131BBA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16F8-A3D4-48AC-A852-7BB2F39B4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715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EE90-FF3C-4D21-810B-22DD84131BBA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16F8-A3D4-48AC-A852-7BB2F39B4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7010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EE90-FF3C-4D21-810B-22DD84131BBA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16F8-A3D4-48AC-A852-7BB2F39B4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675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EE90-FF3C-4D21-810B-22DD84131BBA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16F8-A3D4-48AC-A852-7BB2F39B4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2166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EE90-FF3C-4D21-810B-22DD84131BBA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16F8-A3D4-48AC-A852-7BB2F39B4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4890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FEE90-FF3C-4D21-810B-22DD84131BBA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26016F8-A3D4-48AC-A852-7BB2F39B4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830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2A6544-63C9-F96A-2F8A-49C8EE03AB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106" y="685801"/>
            <a:ext cx="8001000" cy="874060"/>
          </a:xfrm>
        </p:spPr>
        <p:txBody>
          <a:bodyPr>
            <a:normAutofit fontScale="90000"/>
          </a:bodyPr>
          <a:lstStyle/>
          <a:p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B439234-7933-4765-2760-5312E4EEE9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1106" y="3720111"/>
            <a:ext cx="10387199" cy="2452088"/>
          </a:xfrm>
        </p:spPr>
        <p:txBody>
          <a:bodyPr>
            <a:normAutofit/>
          </a:bodyPr>
          <a:lstStyle/>
          <a:p>
            <a:pPr algn="l"/>
            <a:r>
              <a:rPr lang="cs-CZ" sz="2400" cap="none" dirty="0">
                <a:solidFill>
                  <a:schemeClr val="tx1"/>
                </a:solidFill>
              </a:rPr>
              <a:t>Vysoká škola technická a ekonomická v Českých Budějovicích</a:t>
            </a:r>
          </a:p>
          <a:p>
            <a:pPr algn="l"/>
            <a:r>
              <a:rPr lang="cs-CZ" sz="2400" b="1" cap="none" dirty="0">
                <a:solidFill>
                  <a:schemeClr val="tx1"/>
                </a:solidFill>
              </a:rPr>
              <a:t>Autor práce:</a:t>
            </a:r>
            <a:r>
              <a:rPr lang="cs-CZ" sz="2400" cap="none" dirty="0">
                <a:solidFill>
                  <a:schemeClr val="tx1"/>
                </a:solidFill>
              </a:rPr>
              <a:t> 					Bc. Vojtěch Pustějovský</a:t>
            </a:r>
          </a:p>
          <a:p>
            <a:pPr algn="l"/>
            <a:r>
              <a:rPr lang="cs-CZ" sz="2400" b="1" cap="none" dirty="0">
                <a:solidFill>
                  <a:schemeClr val="tx1"/>
                </a:solidFill>
              </a:rPr>
              <a:t>Vedoucí diplomové práce:</a:t>
            </a:r>
            <a:r>
              <a:rPr lang="cs-CZ" sz="2400" cap="none" dirty="0">
                <a:solidFill>
                  <a:schemeClr val="tx1"/>
                </a:solidFill>
              </a:rPr>
              <a:t>	doc. Ing. Rudolf Kampf, Ph.D., MBA</a:t>
            </a:r>
          </a:p>
          <a:p>
            <a:pPr algn="l"/>
            <a:r>
              <a:rPr lang="cs-CZ" sz="2400" b="1" cap="none" dirty="0">
                <a:solidFill>
                  <a:schemeClr val="tx1"/>
                </a:solidFill>
              </a:rPr>
              <a:t>Oponent diplomové práce:</a:t>
            </a:r>
            <a:r>
              <a:rPr lang="cs-CZ" sz="2400" cap="none" dirty="0">
                <a:solidFill>
                  <a:schemeClr val="tx1"/>
                </a:solidFill>
              </a:rPr>
              <a:t> 	</a:t>
            </a:r>
            <a:r>
              <a:rPr lang="cs-CZ" sz="2400" dirty="0">
                <a:solidFill>
                  <a:schemeClr val="tx1"/>
                </a:solidFill>
              </a:rPr>
              <a:t>prof. Ing. Václav </a:t>
            </a:r>
            <a:r>
              <a:rPr lang="cs-CZ" sz="2400" dirty="0" err="1">
                <a:solidFill>
                  <a:schemeClr val="tx1"/>
                </a:solidFill>
              </a:rPr>
              <a:t>Cempírek</a:t>
            </a:r>
            <a:r>
              <a:rPr lang="cs-CZ" sz="2400" dirty="0">
                <a:solidFill>
                  <a:schemeClr val="tx1"/>
                </a:solidFill>
              </a:rPr>
              <a:t>, Ph.D.</a:t>
            </a:r>
          </a:p>
          <a:p>
            <a:pPr algn="l"/>
            <a:r>
              <a:rPr lang="cs-CZ" sz="2400" b="1" cap="none" dirty="0">
                <a:solidFill>
                  <a:schemeClr val="tx1"/>
                </a:solidFill>
              </a:rPr>
              <a:t>České Budějovice  červen 2022</a:t>
            </a:r>
            <a:endParaRPr lang="en-US" sz="2400" b="1" cap="none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DAD38BE-2D6D-4436-9D1C-9FA69FF880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6822" y="327211"/>
            <a:ext cx="2411507" cy="2363211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5CB7EEA5-A897-3BB5-3A9F-9835EC7E19F4}"/>
              </a:ext>
            </a:extLst>
          </p:cNvPr>
          <p:cNvSpPr txBox="1"/>
          <p:nvPr/>
        </p:nvSpPr>
        <p:spPr>
          <a:xfrm>
            <a:off x="711106" y="327212"/>
            <a:ext cx="7715717" cy="2363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ctr">
              <a:lnSpc>
                <a:spcPct val="115000"/>
              </a:lnSpc>
              <a:spcAft>
                <a:spcPts val="2400"/>
              </a:spcAft>
            </a:pPr>
            <a:r>
              <a:rPr lang="cs-CZ" sz="4400" b="1" u="sng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Reverzní logistiky obalového hospodářství ve společnosti KIII s r.o. </a:t>
            </a:r>
          </a:p>
        </p:txBody>
      </p:sp>
    </p:spTree>
    <p:extLst>
      <p:ext uri="{BB962C8B-B14F-4D97-AF65-F5344CB8AC3E}">
        <p14:creationId xmlns:p14="http://schemas.microsoft.com/office/powerpoint/2010/main" val="4105534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06B7CA-EEFF-2A52-B851-5EF14404A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400" b="1" u="sng" dirty="0"/>
              <a:t>Doplňující dotazy vedoucího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2B0E70-9F5C-3AB7-F6FC-F9DA75281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Procento shody.</a:t>
            </a:r>
          </a:p>
          <a:p>
            <a:r>
              <a:rPr lang="pt-BR" sz="2400" dirty="0"/>
              <a:t>Bude Váš návrh ve firmě realizovaný?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03387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7D73C3-063A-C11C-88AD-E0A0A0E7B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b="1" u="sng" dirty="0"/>
              <a:t>Doplňující dotazy oponenta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4F6CE2-11A8-57AD-E01C-5C939A3CC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Může ”zelená logistika” ovlivnit hospodárnost ve Vámi zvolené firmě?</a:t>
            </a:r>
          </a:p>
          <a:p>
            <a:r>
              <a:rPr lang="cs-CZ" sz="2400" dirty="0"/>
              <a:t> Je dle Vašeho názoru ”zpětná logistika” dostatečně využívána? Můžete uvést srovnání s firmou, kterou jste hodnotil?</a:t>
            </a:r>
          </a:p>
        </p:txBody>
      </p:sp>
    </p:spTree>
    <p:extLst>
      <p:ext uri="{BB962C8B-B14F-4D97-AF65-F5344CB8AC3E}">
        <p14:creationId xmlns:p14="http://schemas.microsoft.com/office/powerpoint/2010/main" val="3310654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276C2C-9610-E545-AC99-AD084138E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309038"/>
            <a:ext cx="10031506" cy="1510798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Vysoká škola technická a ekonomická</a:t>
            </a:r>
            <a:br>
              <a:rPr lang="cs-CZ" sz="36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cs-CZ" sz="36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 Českých Budějovicích</a:t>
            </a:r>
            <a:br>
              <a:rPr lang="cs-CZ" sz="36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849A5CE-5959-DA71-F3E9-42AA831579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0" y="4121775"/>
            <a:ext cx="10183906" cy="2584449"/>
          </a:xfrm>
        </p:spPr>
        <p:txBody>
          <a:bodyPr/>
          <a:lstStyle/>
          <a:p>
            <a:r>
              <a:rPr lang="cs-CZ" sz="44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						</a:t>
            </a:r>
            <a:r>
              <a:rPr lang="cs-CZ" sz="4400" b="1" u="sng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Děkuji za pozornost.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0D42EBD4-62EC-8B21-C995-2F56B30B1E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1506" y="309037"/>
            <a:ext cx="18288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92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FBB06D7-75B8-8370-E4C7-22E2B9E84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941" y="609600"/>
            <a:ext cx="9950824" cy="1900518"/>
          </a:xfrm>
        </p:spPr>
        <p:txBody>
          <a:bodyPr/>
          <a:lstStyle/>
          <a:p>
            <a:r>
              <a:rPr lang="cs-CZ" b="1" u="sng" dirty="0"/>
              <a:t>Důvody pro vypracování této práce</a:t>
            </a:r>
            <a:br>
              <a:rPr lang="cs-CZ" sz="3200" b="1" u="sng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69FBBA-83A3-1CE9-87D1-4CC4F86AAA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5600" y="2770093"/>
            <a:ext cx="8535988" cy="3594847"/>
          </a:xfrm>
        </p:spPr>
        <p:txBody>
          <a:bodyPr>
            <a:normAutofit lnSpcReduction="10000"/>
          </a:bodyPr>
          <a:lstStyle/>
          <a:p>
            <a:r>
              <a:rPr lang="cs-CZ" sz="2600" dirty="0"/>
              <a:t>Osobní zkušenosti s firmou KIII s.r.o. </a:t>
            </a:r>
          </a:p>
          <a:p>
            <a:endParaRPr lang="cs-CZ" sz="2600" dirty="0"/>
          </a:p>
          <a:p>
            <a:r>
              <a:rPr lang="cs-CZ" sz="2600" dirty="0"/>
              <a:t>Nedostatky v reverzní logistice.</a:t>
            </a:r>
          </a:p>
          <a:p>
            <a:endParaRPr lang="cs-CZ" sz="2600" dirty="0"/>
          </a:p>
          <a:p>
            <a:r>
              <a:rPr lang="cs-CZ" sz="2600" dirty="0"/>
              <a:t>Zájem o téma </a:t>
            </a:r>
            <a:r>
              <a:rPr lang="cs-CZ" sz="2600"/>
              <a:t>reverzní logistika.</a:t>
            </a:r>
            <a:endParaRPr lang="cs-CZ" sz="2600" dirty="0"/>
          </a:p>
          <a:p>
            <a:endParaRPr lang="cs-CZ" sz="2600" dirty="0"/>
          </a:p>
          <a:p>
            <a:r>
              <a:rPr lang="cs-CZ" sz="2600" dirty="0"/>
              <a:t>Aktuální problém při stoupajících fixních nákladech.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5831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6FB556-EF21-CC67-6B2D-9F40BB27F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b="1" u="sng" dirty="0"/>
              <a:t>Cíl práce</a:t>
            </a:r>
            <a:br>
              <a:rPr lang="cs-CZ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802156-2B7B-2F2E-2311-B10D6F85B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cs-CZ" sz="2400" dirty="0"/>
              <a:t>Cílem práce je na základě analýzy současného stavu společnosti KIII s.r.o. zpracovat návrh řešení reverzní logistiky obalové hospodářství. Součásti řešení bude také ekonomické zhodnocení návrhu.</a:t>
            </a:r>
          </a:p>
        </p:txBody>
      </p:sp>
    </p:spTree>
    <p:extLst>
      <p:ext uri="{BB962C8B-B14F-4D97-AF65-F5344CB8AC3E}">
        <p14:creationId xmlns:p14="http://schemas.microsoft.com/office/powerpoint/2010/main" val="251161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3FC2EA-E75D-4792-BBE6-ED9C66635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400" b="1" u="sng" dirty="0"/>
              <a:t>Metodika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339DF1-F11E-5061-C73C-283254908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533466" cy="3880773"/>
          </a:xfrm>
        </p:spPr>
        <p:txBody>
          <a:bodyPr/>
          <a:lstStyle/>
          <a:p>
            <a:r>
              <a:rPr lang="cs-CZ" sz="2400" dirty="0"/>
              <a:t>Literární rešerše.</a:t>
            </a:r>
          </a:p>
          <a:p>
            <a:r>
              <a:rPr lang="cs-CZ" sz="2400" dirty="0"/>
              <a:t>Průzkum společnosti a rozhovory s vedením společnosti.</a:t>
            </a:r>
          </a:p>
          <a:p>
            <a:r>
              <a:rPr lang="cs-CZ" sz="2400" dirty="0"/>
              <a:t>SWOT analýza.</a:t>
            </a:r>
          </a:p>
          <a:p>
            <a:r>
              <a:rPr lang="cs-CZ" sz="2400" dirty="0"/>
              <a:t>STEP analýza.</a:t>
            </a:r>
          </a:p>
          <a:p>
            <a:r>
              <a:rPr lang="cs-CZ" sz="2400" dirty="0"/>
              <a:t>Multikriteriální analýza.</a:t>
            </a:r>
          </a:p>
          <a:p>
            <a:r>
              <a:rPr lang="cs-CZ" sz="2400" dirty="0"/>
              <a:t>Metoda návratnosti investic.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8517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E6ACDC-4EA3-784A-A1F2-C09A82460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400" b="1" u="sng" dirty="0"/>
              <a:t>Porovnávané metody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DED35F-1933-0C5B-6282-E7E101A31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685866" cy="3880773"/>
          </a:xfrm>
        </p:spPr>
        <p:txBody>
          <a:bodyPr/>
          <a:lstStyle/>
          <a:p>
            <a:r>
              <a:rPr lang="cs-CZ" sz="2400" dirty="0"/>
              <a:t>Žádné nové opatření.</a:t>
            </a:r>
          </a:p>
          <a:p>
            <a:r>
              <a:rPr lang="cs-CZ" sz="2400" dirty="0"/>
              <a:t>Zavést důkladnější kontroly návratu přes obchodní zástupce.</a:t>
            </a:r>
          </a:p>
          <a:p>
            <a:r>
              <a:rPr lang="cs-CZ" sz="2400" dirty="0"/>
              <a:t>Zavést papírovou evidenci.</a:t>
            </a:r>
          </a:p>
          <a:p>
            <a:r>
              <a:rPr lang="cs-CZ" sz="2400" dirty="0"/>
              <a:t>Zavést zálohu na přepravky.</a:t>
            </a:r>
          </a:p>
          <a:p>
            <a:r>
              <a:rPr lang="cs-CZ" sz="2400" dirty="0"/>
              <a:t>Zavést ve firmě formu skenování čárových kódů.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0175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9E25D-6991-8F42-0D90-46FFC5489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400" b="1" u="sng" dirty="0"/>
              <a:t>Ekonomické porovnání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9F677B02-0ED1-699E-E7A4-88D0248400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7700209"/>
              </p:ext>
            </p:extLst>
          </p:nvPr>
        </p:nvGraphicFramePr>
        <p:xfrm>
          <a:off x="421341" y="1930401"/>
          <a:ext cx="8677835" cy="46683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8561">
                  <a:extLst>
                    <a:ext uri="{9D8B030D-6E8A-4147-A177-3AD203B41FA5}">
                      <a16:colId xmlns:a16="http://schemas.microsoft.com/office/drawing/2014/main" val="4292148628"/>
                    </a:ext>
                  </a:extLst>
                </a:gridCol>
                <a:gridCol w="1512888">
                  <a:extLst>
                    <a:ext uri="{9D8B030D-6E8A-4147-A177-3AD203B41FA5}">
                      <a16:colId xmlns:a16="http://schemas.microsoft.com/office/drawing/2014/main" val="348366816"/>
                    </a:ext>
                  </a:extLst>
                </a:gridCol>
                <a:gridCol w="1512888">
                  <a:extLst>
                    <a:ext uri="{9D8B030D-6E8A-4147-A177-3AD203B41FA5}">
                      <a16:colId xmlns:a16="http://schemas.microsoft.com/office/drawing/2014/main" val="2711287918"/>
                    </a:ext>
                  </a:extLst>
                </a:gridCol>
                <a:gridCol w="1559582">
                  <a:extLst>
                    <a:ext uri="{9D8B030D-6E8A-4147-A177-3AD203B41FA5}">
                      <a16:colId xmlns:a16="http://schemas.microsoft.com/office/drawing/2014/main" val="1202197471"/>
                    </a:ext>
                  </a:extLst>
                </a:gridCol>
                <a:gridCol w="1623916">
                  <a:extLst>
                    <a:ext uri="{9D8B030D-6E8A-4147-A177-3AD203B41FA5}">
                      <a16:colId xmlns:a16="http://schemas.microsoft.com/office/drawing/2014/main" val="2719364911"/>
                    </a:ext>
                  </a:extLst>
                </a:gridCol>
              </a:tblGrid>
              <a:tr h="10258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500" dirty="0">
                          <a:effectLst/>
                        </a:rPr>
                        <a:t>Metoda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500" dirty="0">
                          <a:effectLst/>
                        </a:rPr>
                        <a:t>Vstupní náklady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500" dirty="0">
                          <a:effectLst/>
                        </a:rPr>
                        <a:t>Náklady po roce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500" dirty="0">
                          <a:effectLst/>
                        </a:rPr>
                        <a:t>Náklady po 5 letech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500" dirty="0">
                          <a:effectLst/>
                        </a:rPr>
                        <a:t>Po 5 letech přepočteno na roční náklady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1236574"/>
                  </a:ext>
                </a:extLst>
              </a:tr>
              <a:tr h="49877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500">
                          <a:effectLst/>
                        </a:rPr>
                        <a:t>Žádné</a:t>
                      </a:r>
                      <a:endParaRPr lang="cs-CZ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500" dirty="0">
                          <a:effectLst/>
                        </a:rPr>
                        <a:t>1 080 000,00 Kč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500" dirty="0">
                          <a:effectLst/>
                        </a:rPr>
                        <a:t>1 080 000,00 Kč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500">
                          <a:effectLst/>
                        </a:rPr>
                        <a:t>5 400 000,00 Kč</a:t>
                      </a:r>
                      <a:endParaRPr lang="cs-CZ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500">
                          <a:effectLst/>
                        </a:rPr>
                        <a:t>1 080 000,00 Kč</a:t>
                      </a:r>
                      <a:endParaRPr lang="cs-CZ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93763329"/>
                  </a:ext>
                </a:extLst>
              </a:tr>
              <a:tr h="11190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500" dirty="0">
                          <a:effectLst/>
                        </a:rPr>
                        <a:t>Zavést důkladnější kontroly návratu přes obchodní zástupce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500" dirty="0">
                          <a:effectLst/>
                        </a:rPr>
                        <a:t>0,00 Kč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500" dirty="0">
                          <a:effectLst/>
                        </a:rPr>
                        <a:t>2 106 000,00 Kč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500" dirty="0">
                          <a:effectLst/>
                        </a:rPr>
                        <a:t>10 530 000,00 Kč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500">
                          <a:effectLst/>
                        </a:rPr>
                        <a:t>2 106 000,00 Kč</a:t>
                      </a:r>
                      <a:endParaRPr lang="cs-CZ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15514314"/>
                  </a:ext>
                </a:extLst>
              </a:tr>
              <a:tr h="5440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500">
                          <a:effectLst/>
                        </a:rPr>
                        <a:t>Zavést papírovou evidenci</a:t>
                      </a:r>
                      <a:endParaRPr lang="cs-CZ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500">
                          <a:effectLst/>
                        </a:rPr>
                        <a:t>0,00 Kč</a:t>
                      </a:r>
                      <a:endParaRPr lang="cs-CZ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500">
                          <a:effectLst/>
                        </a:rPr>
                        <a:t>1 344 000,00 Kč</a:t>
                      </a:r>
                      <a:endParaRPr lang="cs-CZ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500" dirty="0">
                          <a:effectLst/>
                        </a:rPr>
                        <a:t>6 720 000,00 Kč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500" dirty="0">
                          <a:effectLst/>
                        </a:rPr>
                        <a:t>1 344 000,00 Kč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2746574"/>
                  </a:ext>
                </a:extLst>
              </a:tr>
              <a:tr h="64825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500">
                          <a:effectLst/>
                        </a:rPr>
                        <a:t>Zavést zálohu na přepravky</a:t>
                      </a:r>
                      <a:endParaRPr lang="cs-CZ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500">
                          <a:effectLst/>
                        </a:rPr>
                        <a:t>0,00 Kč</a:t>
                      </a:r>
                      <a:endParaRPr lang="cs-CZ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500">
                          <a:effectLst/>
                        </a:rPr>
                        <a:t>300 000,00 Kč</a:t>
                      </a:r>
                      <a:endParaRPr lang="cs-CZ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500">
                          <a:effectLst/>
                        </a:rPr>
                        <a:t>300 000,00 Kč</a:t>
                      </a:r>
                      <a:endParaRPr lang="cs-CZ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500" dirty="0">
                          <a:effectLst/>
                        </a:rPr>
                        <a:t>300 000,00 Kč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41849929"/>
                  </a:ext>
                </a:extLst>
              </a:tr>
              <a:tr h="8315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500" dirty="0">
                          <a:effectLst/>
                        </a:rPr>
                        <a:t>Zavést ve firmě formu skenování čárových kódů 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500">
                          <a:effectLst/>
                        </a:rPr>
                        <a:t>600 000,00 Kč</a:t>
                      </a:r>
                      <a:endParaRPr lang="cs-CZ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500">
                          <a:effectLst/>
                        </a:rPr>
                        <a:t>1 236 000,00 Kč</a:t>
                      </a:r>
                      <a:endParaRPr lang="cs-CZ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500">
                          <a:effectLst/>
                        </a:rPr>
                        <a:t>3 780 000,00 Kč</a:t>
                      </a:r>
                      <a:endParaRPr lang="cs-CZ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500" dirty="0">
                          <a:effectLst/>
                        </a:rPr>
                        <a:t>756 000,00 Kč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42286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3914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D0AD0D-A746-00AE-08DA-C4075067B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b="1" u="sng" dirty="0"/>
              <a:t>Multikriteriální analýza</a:t>
            </a:r>
            <a:b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0D50674E-5D43-497C-98E5-5D7B169342D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40235739"/>
              </p:ext>
            </p:extLst>
          </p:nvPr>
        </p:nvGraphicFramePr>
        <p:xfrm>
          <a:off x="139452" y="1821328"/>
          <a:ext cx="4181537" cy="32153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44686">
                  <a:extLst>
                    <a:ext uri="{9D8B030D-6E8A-4147-A177-3AD203B41FA5}">
                      <a16:colId xmlns:a16="http://schemas.microsoft.com/office/drawing/2014/main" val="2216327485"/>
                    </a:ext>
                  </a:extLst>
                </a:gridCol>
                <a:gridCol w="1636851">
                  <a:extLst>
                    <a:ext uri="{9D8B030D-6E8A-4147-A177-3AD203B41FA5}">
                      <a16:colId xmlns:a16="http://schemas.microsoft.com/office/drawing/2014/main" val="762383071"/>
                    </a:ext>
                  </a:extLst>
                </a:gridCol>
              </a:tblGrid>
              <a:tr h="6504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1500" u="sng" dirty="0">
                          <a:effectLst/>
                        </a:rPr>
                        <a:t>Opatření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1500" u="sng" dirty="0">
                          <a:effectLst/>
                        </a:rPr>
                        <a:t>Hodnocení celkové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444950699"/>
                  </a:ext>
                </a:extLst>
              </a:tr>
              <a:tr h="3067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1500">
                          <a:effectLst/>
                        </a:rPr>
                        <a:t>Žádné</a:t>
                      </a:r>
                      <a:endParaRPr lang="cs-CZ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cs-CZ" sz="1500" dirty="0">
                          <a:effectLst/>
                        </a:rPr>
                        <a:t>152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54509818"/>
                  </a:ext>
                </a:extLst>
              </a:tr>
              <a:tr h="99413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1500" dirty="0">
                          <a:effectLst/>
                        </a:rPr>
                        <a:t>Zavést důkladnější kontroly návratu přes obchodní zástupce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cs-CZ" sz="1500" dirty="0">
                          <a:effectLst/>
                        </a:rPr>
                        <a:t>83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994079844"/>
                  </a:ext>
                </a:extLst>
              </a:tr>
              <a:tr h="3067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1500">
                          <a:effectLst/>
                        </a:rPr>
                        <a:t>Zavést papírovou evidenci</a:t>
                      </a:r>
                      <a:endParaRPr lang="cs-CZ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cs-CZ" sz="1500">
                          <a:effectLst/>
                        </a:rPr>
                        <a:t>150</a:t>
                      </a:r>
                      <a:endParaRPr lang="cs-CZ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147482896"/>
                  </a:ext>
                </a:extLst>
              </a:tr>
              <a:tr h="3067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1500">
                          <a:effectLst/>
                        </a:rPr>
                        <a:t>Zavést zálohování obalů</a:t>
                      </a:r>
                      <a:endParaRPr lang="cs-CZ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cs-CZ" sz="1500">
                          <a:effectLst/>
                        </a:rPr>
                        <a:t>181</a:t>
                      </a:r>
                      <a:endParaRPr lang="cs-CZ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87514679"/>
                  </a:ext>
                </a:extLst>
              </a:tr>
              <a:tr h="6504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1500" dirty="0">
                          <a:effectLst/>
                        </a:rPr>
                        <a:t>Zavést ve firmě formu skenování čárových kódů 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cs-CZ" sz="1500" dirty="0">
                          <a:effectLst/>
                        </a:rPr>
                        <a:t>181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63353221"/>
                  </a:ext>
                </a:extLst>
              </a:tr>
            </a:tbl>
          </a:graphicData>
        </a:graphic>
      </p:graphicFrame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FC71A1A-3C50-2471-6324-7558AF3922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87946" y="1821328"/>
            <a:ext cx="5542171" cy="3541059"/>
          </a:xfrm>
        </p:spPr>
        <p:txBody>
          <a:bodyPr>
            <a:normAutofit lnSpcReduction="10000"/>
          </a:bodyPr>
          <a:lstStyle/>
          <a:p>
            <a:r>
              <a:rPr lang="cs-CZ" sz="1600" dirty="0"/>
              <a:t>Hodnotící parametry:</a:t>
            </a:r>
          </a:p>
          <a:p>
            <a:r>
              <a:rPr lang="cs-CZ" sz="1600" dirty="0"/>
              <a:t>Dostupnost.</a:t>
            </a:r>
          </a:p>
          <a:p>
            <a:r>
              <a:rPr lang="cs-CZ" sz="1600" dirty="0"/>
              <a:t>Technologické zavedení.</a:t>
            </a:r>
          </a:p>
          <a:p>
            <a:r>
              <a:rPr lang="cs-CZ" sz="1600" dirty="0"/>
              <a:t>Přímé náklady.</a:t>
            </a:r>
          </a:p>
          <a:p>
            <a:r>
              <a:rPr lang="cs-CZ" sz="1600" dirty="0"/>
              <a:t>Servis.</a:t>
            </a:r>
          </a:p>
          <a:p>
            <a:r>
              <a:rPr lang="cs-CZ" sz="1600" dirty="0"/>
              <a:t>Nábor.</a:t>
            </a:r>
          </a:p>
          <a:p>
            <a:r>
              <a:rPr lang="cs-CZ" sz="1600" dirty="0"/>
              <a:t>Zhodnocení z hlediska krátkodobého ročního horizontu.</a:t>
            </a:r>
          </a:p>
          <a:p>
            <a:r>
              <a:rPr lang="cs-CZ" sz="1600" dirty="0"/>
              <a:t>Zhodnocení zabránění ztráty přepravek.</a:t>
            </a:r>
          </a:p>
          <a:p>
            <a:r>
              <a:rPr lang="cs-CZ" sz="1600" dirty="0"/>
              <a:t>Zhodnocené z hlediska střednědobého horizontu.</a:t>
            </a:r>
          </a:p>
          <a:p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0648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7F92D4-9342-A4B4-8B39-7AC602F79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b="1" u="sng" dirty="0"/>
              <a:t>Vybraná metoda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1CBD46-12CC-B0F9-9BD4-8499C6574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Zavést ve firmě formu skenování čárových kódů. </a:t>
            </a:r>
          </a:p>
          <a:p>
            <a:r>
              <a:rPr lang="cs-CZ" sz="2400" dirty="0"/>
              <a:t>Návratnost 21 měsíců 17 dnů.</a:t>
            </a:r>
          </a:p>
          <a:p>
            <a:r>
              <a:rPr lang="cs-CZ" sz="2400" dirty="0"/>
              <a:t>Skenery </a:t>
            </a:r>
            <a:r>
              <a:rPr lang="cs-CZ" sz="2400" dirty="0" err="1"/>
              <a:t>Datalogic</a:t>
            </a:r>
            <a:r>
              <a:rPr lang="cs-CZ" sz="2400" dirty="0"/>
              <a:t> </a:t>
            </a:r>
            <a:r>
              <a:rPr lang="cs-CZ" sz="2400" dirty="0" err="1"/>
              <a:t>Power</a:t>
            </a:r>
            <a:r>
              <a:rPr lang="cs-CZ" sz="2400" dirty="0"/>
              <a:t> </a:t>
            </a:r>
            <a:r>
              <a:rPr lang="cs-CZ" sz="2400" dirty="0" err="1"/>
              <a:t>scan</a:t>
            </a:r>
            <a:r>
              <a:rPr lang="cs-CZ" sz="2400" dirty="0"/>
              <a:t> PM 9500.</a:t>
            </a:r>
          </a:p>
          <a:p>
            <a:r>
              <a:rPr lang="cs-CZ" sz="2400" dirty="0"/>
              <a:t>Systém STORMWARE s.r.o.</a:t>
            </a:r>
          </a:p>
        </p:txBody>
      </p:sp>
    </p:spTree>
    <p:extLst>
      <p:ext uri="{BB962C8B-B14F-4D97-AF65-F5344CB8AC3E}">
        <p14:creationId xmlns:p14="http://schemas.microsoft.com/office/powerpoint/2010/main" val="1315034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282471-82B3-1DC5-FBD2-35E2DA23B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b="1" u="sng" dirty="0"/>
              <a:t>Přínos práce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DD9672-D34C-4BDE-48FA-3CB4523DF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Vybrána nejlepší metoda pro vyřešení problematiky.</a:t>
            </a:r>
          </a:p>
          <a:p>
            <a:r>
              <a:rPr lang="cs-CZ" sz="2400" dirty="0"/>
              <a:t>Komplexní návrh vytvořený pro vybranou společnost. </a:t>
            </a:r>
          </a:p>
          <a:p>
            <a:r>
              <a:rPr lang="cs-CZ" sz="2400" dirty="0"/>
              <a:t>Technického řešení včetně výběru komponentů.</a:t>
            </a:r>
          </a:p>
          <a:p>
            <a:r>
              <a:rPr lang="cs-CZ" sz="2400" dirty="0"/>
              <a:t>Zhodnocení návratnosti investice.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9255074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110</TotalTime>
  <Words>501</Words>
  <Application>Microsoft Office PowerPoint</Application>
  <PresentationFormat>Širokoúhlá obrazovka</PresentationFormat>
  <Paragraphs>102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Wingdings 3</vt:lpstr>
      <vt:lpstr>Fazeta</vt:lpstr>
      <vt:lpstr> </vt:lpstr>
      <vt:lpstr>Důvody pro vypracování této práce </vt:lpstr>
      <vt:lpstr>Cíl práce </vt:lpstr>
      <vt:lpstr>Metodika práce</vt:lpstr>
      <vt:lpstr>Porovnávané metody </vt:lpstr>
      <vt:lpstr>Ekonomické porovnání</vt:lpstr>
      <vt:lpstr>Multikriteriální analýza </vt:lpstr>
      <vt:lpstr>Vybraná metoda</vt:lpstr>
      <vt:lpstr>Přínos práce </vt:lpstr>
      <vt:lpstr>Doplňující dotazy vedoucího práce</vt:lpstr>
      <vt:lpstr>Doplňující dotazy oponenta</vt:lpstr>
      <vt:lpstr>Vysoká škola technická a ekonomická v Českých Budějovicích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vojtech.pustejovsky@seznam.cz</dc:creator>
  <cp:lastModifiedBy>vojtech.pustejovsky@seznam.cz</cp:lastModifiedBy>
  <cp:revision>4</cp:revision>
  <dcterms:created xsi:type="dcterms:W3CDTF">2022-05-29T09:56:57Z</dcterms:created>
  <dcterms:modified xsi:type="dcterms:W3CDTF">2022-05-29T12:40:00Z</dcterms:modified>
</cp:coreProperties>
</file>