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2" r:id="rId1"/>
  </p:sldMasterIdLst>
  <p:sldIdLst>
    <p:sldId id="256" r:id="rId2"/>
    <p:sldId id="270" r:id="rId3"/>
    <p:sldId id="258" r:id="rId4"/>
    <p:sldId id="271" r:id="rId5"/>
    <p:sldId id="273" r:id="rId6"/>
    <p:sldId id="272" r:id="rId7"/>
    <p:sldId id="269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omáš Medek" initials="TM" lastIdx="1" clrIdx="0">
    <p:extLst>
      <p:ext uri="{19B8F6BF-5375-455C-9EA6-DF929625EA0E}">
        <p15:presenceInfo xmlns:p15="http://schemas.microsoft.com/office/powerpoint/2012/main" userId="38715a05f772d27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19" autoAdjust="0"/>
    <p:restoredTop sz="94660"/>
  </p:normalViewPr>
  <p:slideViewPr>
    <p:cSldViewPr snapToGrid="0">
      <p:cViewPr varScale="1">
        <p:scale>
          <a:sx n="85" d="100"/>
          <a:sy n="85" d="100"/>
        </p:scale>
        <p:origin x="36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81E5-23A9-446D-92E3-40AD83668D08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83E0-2F4C-4AE0-A1E5-C5703E4AC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748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81E5-23A9-446D-92E3-40AD83668D08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83E0-2F4C-4AE0-A1E5-C5703E4AC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163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81E5-23A9-446D-92E3-40AD83668D08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83E0-2F4C-4AE0-A1E5-C5703E4AC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17679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81E5-23A9-446D-92E3-40AD83668D08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83E0-2F4C-4AE0-A1E5-C5703E4AC784}" type="slidenum">
              <a:rPr lang="cs-CZ" smtClean="0"/>
              <a:t>‹#›</a:t>
            </a:fld>
            <a:endParaRPr lang="cs-CZ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38344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81E5-23A9-446D-92E3-40AD83668D08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83E0-2F4C-4AE0-A1E5-C5703E4AC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2225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81E5-23A9-446D-92E3-40AD83668D08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83E0-2F4C-4AE0-A1E5-C5703E4AC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84312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81E5-23A9-446D-92E3-40AD83668D08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83E0-2F4C-4AE0-A1E5-C5703E4AC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5492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81E5-23A9-446D-92E3-40AD83668D08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83E0-2F4C-4AE0-A1E5-C5703E4AC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05451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81E5-23A9-446D-92E3-40AD83668D08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83E0-2F4C-4AE0-A1E5-C5703E4AC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7049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81E5-23A9-446D-92E3-40AD83668D08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83E0-2F4C-4AE0-A1E5-C5703E4AC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6140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81E5-23A9-446D-92E3-40AD83668D08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83E0-2F4C-4AE0-A1E5-C5703E4AC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4035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81E5-23A9-446D-92E3-40AD83668D08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83E0-2F4C-4AE0-A1E5-C5703E4AC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5183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81E5-23A9-446D-92E3-40AD83668D08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83E0-2F4C-4AE0-A1E5-C5703E4AC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065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81E5-23A9-446D-92E3-40AD83668D08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83E0-2F4C-4AE0-A1E5-C5703E4AC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0336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81E5-23A9-446D-92E3-40AD83668D08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83E0-2F4C-4AE0-A1E5-C5703E4AC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05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81E5-23A9-446D-92E3-40AD83668D08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83E0-2F4C-4AE0-A1E5-C5703E4AC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233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81E5-23A9-446D-92E3-40AD83668D08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83E0-2F4C-4AE0-A1E5-C5703E4AC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8488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DB781E5-23A9-446D-92E3-40AD83668D08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F83E0-2F4C-4AE0-A1E5-C5703E4AC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12609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43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  <p:sldLayoutId id="2147483950" r:id="rId8"/>
    <p:sldLayoutId id="2147483951" r:id="rId9"/>
    <p:sldLayoutId id="2147483952" r:id="rId10"/>
    <p:sldLayoutId id="2147483953" r:id="rId11"/>
    <p:sldLayoutId id="2147483954" r:id="rId12"/>
    <p:sldLayoutId id="2147483955" r:id="rId13"/>
    <p:sldLayoutId id="2147483956" r:id="rId14"/>
    <p:sldLayoutId id="2147483957" r:id="rId15"/>
    <p:sldLayoutId id="2147483958" r:id="rId16"/>
    <p:sldLayoutId id="21474839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B58275-0D39-4CB6-BC36-C0BF64371B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2799" y="5159658"/>
            <a:ext cx="9144000" cy="1381968"/>
          </a:xfrm>
        </p:spPr>
        <p:txBody>
          <a:bodyPr anchor="ctr">
            <a:noAutofit/>
          </a:bodyPr>
          <a:lstStyle/>
          <a:p>
            <a:pPr algn="ctr" fontAlgn="ctr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Autor: Bc. Tomáš Medek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Vedoucí práce: </a:t>
            </a:r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Ing. Jiří Čejka, Ph.D.</a:t>
            </a:r>
            <a:b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Oponent: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Ing. Tereza Širhalová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České Budějovice, červen 2022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49A2636-B05B-4344-BF62-8410C9637029}"/>
              </a:ext>
            </a:extLst>
          </p:cNvPr>
          <p:cNvSpPr txBox="1"/>
          <p:nvPr/>
        </p:nvSpPr>
        <p:spPr>
          <a:xfrm>
            <a:off x="1754842" y="235697"/>
            <a:ext cx="9029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Vysoká škola technická a ekonomická</a:t>
            </a:r>
            <a:br>
              <a:rPr lang="cs-CZ" sz="24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 Českých Budějovicích</a:t>
            </a:r>
            <a:endParaRPr lang="cs-CZ" sz="4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A7565A2-690C-4AB9-9707-E10FD03858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728" y="118114"/>
            <a:ext cx="1580227" cy="1580227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588B65A6-EF13-0208-AED5-EB6E6A382E5E}"/>
              </a:ext>
            </a:extLst>
          </p:cNvPr>
          <p:cNvSpPr txBox="1"/>
          <p:nvPr/>
        </p:nvSpPr>
        <p:spPr>
          <a:xfrm>
            <a:off x="652662" y="1859339"/>
            <a:ext cx="10224273" cy="3139321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40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Posouzení vzájemné návaznosti </a:t>
            </a:r>
          </a:p>
          <a:p>
            <a:pPr algn="ctr">
              <a:lnSpc>
                <a:spcPct val="150000"/>
              </a:lnSpc>
            </a:pPr>
            <a:r>
              <a:rPr lang="cs-CZ" sz="40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osobní veřejné silniční a železniční dopravy </a:t>
            </a:r>
          </a:p>
          <a:p>
            <a:pPr algn="ctr">
              <a:lnSpc>
                <a:spcPct val="150000"/>
              </a:lnSpc>
            </a:pPr>
            <a:r>
              <a:rPr lang="cs-CZ" sz="40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 návaznosti na uživatele</a:t>
            </a:r>
          </a:p>
          <a:p>
            <a:pPr algn="ctr"/>
            <a:endParaRPr lang="cs-CZ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16250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8CE0CB-02B2-7D9D-3442-66E97C41C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0434918" cy="1853248"/>
          </a:xfrm>
        </p:spPr>
        <p:txBody>
          <a:bodyPr anchor="ctr"/>
          <a:lstStyle/>
          <a:p>
            <a:pPr algn="ctr"/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Motivace a důvody k řešení daného tématu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E872DF-C2E9-55EA-1912-28BDC72A7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9"/>
            <a:ext cx="10075676" cy="3738282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Zaměstnání v koordinátorovi dopravy </a:t>
            </a:r>
            <a:r>
              <a:rPr 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JčK</a:t>
            </a: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Optimalizace veřejné dopravy</a:t>
            </a:r>
          </a:p>
          <a:p>
            <a:pPr>
              <a:lnSpc>
                <a:spcPct val="150000"/>
              </a:lnSpc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Rozvoj IDS</a:t>
            </a:r>
          </a:p>
        </p:txBody>
      </p:sp>
    </p:spTree>
    <p:extLst>
      <p:ext uri="{BB962C8B-B14F-4D97-AF65-F5344CB8AC3E}">
        <p14:creationId xmlns:p14="http://schemas.microsoft.com/office/powerpoint/2010/main" val="3037939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A90318-A7B9-4E61-B1F9-11BF92CD7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146" y="243476"/>
            <a:ext cx="9404723" cy="1400530"/>
          </a:xfrm>
        </p:spPr>
        <p:txBody>
          <a:bodyPr anchor="ctr">
            <a:normAutofit/>
          </a:bodyPr>
          <a:lstStyle/>
          <a:p>
            <a:pPr algn="ctr"/>
            <a:r>
              <a:rPr lang="cs-CZ" sz="4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37F0F7-C39F-476B-9891-59202891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9562" y="1832872"/>
            <a:ext cx="10532876" cy="4081387"/>
          </a:xfrm>
        </p:spPr>
        <p:txBody>
          <a:bodyPr anchor="ctr">
            <a:normAutofit/>
          </a:bodyPr>
          <a:lstStyle/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Cílem práce je posouzení současného stavu návaznosti veřejné osobní a železniční dopravy ve vybrané oblasti (město, mikroregion nebo vyšší samosprávný celek). </a:t>
            </a: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 základě zjištění určitých skutečností, pomocí matematických metod, dojde k návrhu na zlepšení.</a:t>
            </a:r>
          </a:p>
        </p:txBody>
      </p:sp>
    </p:spTree>
    <p:extLst>
      <p:ext uri="{BB962C8B-B14F-4D97-AF65-F5344CB8AC3E}">
        <p14:creationId xmlns:p14="http://schemas.microsoft.com/office/powerpoint/2010/main" val="757357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595032-8BEB-326C-D0B8-2E3D75FE7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Struktura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64634E-462B-9043-18A7-C12B25057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3638" y="1853248"/>
            <a:ext cx="9404723" cy="426719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Analýza území z pohledu dopravní obslužnosti</a:t>
            </a:r>
          </a:p>
          <a:p>
            <a:pPr>
              <a:lnSpc>
                <a:spcPct val="150000"/>
              </a:lnSpc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Identifikace vhodných přestupních uzlů</a:t>
            </a:r>
          </a:p>
          <a:p>
            <a:pPr>
              <a:lnSpc>
                <a:spcPct val="150000"/>
              </a:lnSpc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Návrhy na vybavenost přestupních uzlů</a:t>
            </a:r>
          </a:p>
          <a:p>
            <a:pPr>
              <a:lnSpc>
                <a:spcPct val="150000"/>
              </a:lnSpc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Návrhy optimalizace jízdních řádů</a:t>
            </a:r>
          </a:p>
        </p:txBody>
      </p:sp>
    </p:spTree>
    <p:extLst>
      <p:ext uri="{BB962C8B-B14F-4D97-AF65-F5344CB8AC3E}">
        <p14:creationId xmlns:p14="http://schemas.microsoft.com/office/powerpoint/2010/main" val="3852422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C1FD3B-513B-9954-96EC-9C663ED75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076" y="372035"/>
            <a:ext cx="9404723" cy="1400530"/>
          </a:xfrm>
        </p:spPr>
        <p:txBody>
          <a:bodyPr/>
          <a:lstStyle/>
          <a:p>
            <a:pPr algn="ctr"/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Řešené přestupní uzly</a:t>
            </a:r>
            <a:endParaRPr lang="cs-CZ" sz="4000" dirty="0"/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7CA0F72F-006A-5C85-8EE3-49EB70146E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0999835"/>
              </p:ext>
            </p:extLst>
          </p:nvPr>
        </p:nvGraphicFramePr>
        <p:xfrm>
          <a:off x="1176617" y="2004228"/>
          <a:ext cx="9838765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1657">
                  <a:extLst>
                    <a:ext uri="{9D8B030D-6E8A-4147-A177-3AD203B41FA5}">
                      <a16:colId xmlns:a16="http://schemas.microsoft.com/office/drawing/2014/main" val="2058919792"/>
                    </a:ext>
                  </a:extLst>
                </a:gridCol>
                <a:gridCol w="4157108">
                  <a:extLst>
                    <a:ext uri="{9D8B030D-6E8A-4147-A177-3AD203B41FA5}">
                      <a16:colId xmlns:a16="http://schemas.microsoft.com/office/drawing/2014/main" val="37462098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Železniční trať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Stanice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11402998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196 České Budějovice – Summerau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Velešín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515208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Kaplice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0750813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199 České Budějovice – České Velenice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Borovany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1584277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Jílovice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02628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Nové Hrady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993573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České Velenice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09219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0296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916A4E-FA61-168B-A7BE-58931364B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005" y="273424"/>
            <a:ext cx="9404723" cy="1400530"/>
          </a:xfrm>
        </p:spPr>
        <p:txBody>
          <a:bodyPr/>
          <a:lstStyle/>
          <a:p>
            <a:pPr algn="ctr"/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Dosažené výsledky a přínos práce</a:t>
            </a: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4B74BED1-87C0-463E-E3E1-3D1ED5DA12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9069107"/>
              </p:ext>
            </p:extLst>
          </p:nvPr>
        </p:nvGraphicFramePr>
        <p:xfrm>
          <a:off x="1447800" y="1532685"/>
          <a:ext cx="929640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7327">
                  <a:extLst>
                    <a:ext uri="{9D8B030D-6E8A-4147-A177-3AD203B41FA5}">
                      <a16:colId xmlns:a16="http://schemas.microsoft.com/office/drawing/2014/main" val="155227251"/>
                    </a:ext>
                  </a:extLst>
                </a:gridCol>
                <a:gridCol w="4649073">
                  <a:extLst>
                    <a:ext uri="{9D8B030D-6E8A-4147-A177-3AD203B41FA5}">
                      <a16:colId xmlns:a16="http://schemas.microsoft.com/office/drawing/2014/main" val="637060423"/>
                    </a:ext>
                  </a:extLst>
                </a:gridCol>
              </a:tblGrid>
              <a:tr h="762280"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 navržených návazných vazeb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92538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Velešín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5751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Kaplice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7686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Borovany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3749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Jílovice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5131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Nové Hrady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306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České Velenice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4328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 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11679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7133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A90318-A7B9-4E61-B1F9-11BF92CD7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116235" cy="1690688"/>
          </a:xfrm>
        </p:spPr>
        <p:txBody>
          <a:bodyPr anchor="ctr">
            <a:normAutofit/>
          </a:bodyPr>
          <a:lstStyle/>
          <a:p>
            <a:pPr algn="ctr"/>
            <a:r>
              <a:rPr lang="cs-CZ" sz="4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Doplňující dotazy vedoucího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37F0F7-C39F-476B-9891-59202891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9"/>
            <a:ext cx="10568735" cy="3182470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Je váš postup univerzální? Lze jej aplikovat i na jiné rozhodovací problémy?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Ano, postup je univerzální a lze jej aplikovat na různé rozhodovací problémy</a:t>
            </a:r>
          </a:p>
        </p:txBody>
      </p:sp>
    </p:spTree>
    <p:extLst>
      <p:ext uri="{BB962C8B-B14F-4D97-AF65-F5344CB8AC3E}">
        <p14:creationId xmlns:p14="http://schemas.microsoft.com/office/powerpoint/2010/main" val="2449804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A90318-A7B9-4E61-B1F9-11BF92CD7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-26895"/>
            <a:ext cx="10443881" cy="1766047"/>
          </a:xfrm>
        </p:spPr>
        <p:txBody>
          <a:bodyPr anchor="ctr">
            <a:normAutofit/>
          </a:bodyPr>
          <a:lstStyle/>
          <a:p>
            <a:pPr algn="ctr"/>
            <a:r>
              <a:rPr lang="cs-CZ" sz="4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Doplňující dotazy oponenta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37F0F7-C39F-476B-9891-59202891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494" y="2052918"/>
            <a:ext cx="11412071" cy="3809999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32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Měly by navržené změny vliv na cenu jízdného?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 rámci IDS JK – NE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Mimo IDS JK – ANO</a:t>
            </a:r>
          </a:p>
        </p:txBody>
      </p:sp>
    </p:spTree>
    <p:extLst>
      <p:ext uri="{BB962C8B-B14F-4D97-AF65-F5344CB8AC3E}">
        <p14:creationId xmlns:p14="http://schemas.microsoft.com/office/powerpoint/2010/main" val="1683525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37F0F7-C39F-476B-9891-59202891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5244353"/>
          </a:xfrm>
        </p:spPr>
        <p:txBody>
          <a:bodyPr anchor="ctr"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cs-CZ" sz="40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cs-CZ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Děkuji za pozornost.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D42EBD4-62EC-8B21-C995-2F56B30B1E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0814" y="5063839"/>
            <a:ext cx="1580227" cy="158022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DA252367-F6F0-F74E-C1C6-61E340F77172}"/>
              </a:ext>
            </a:extLst>
          </p:cNvPr>
          <p:cNvSpPr txBox="1"/>
          <p:nvPr/>
        </p:nvSpPr>
        <p:spPr>
          <a:xfrm>
            <a:off x="0" y="5720736"/>
            <a:ext cx="121919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Vysoká škola technická a ekonomická</a:t>
            </a:r>
            <a:br>
              <a:rPr lang="cs-CZ" sz="24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 Českých Budějovicích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76501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Modrá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418</TotalTime>
  <Words>254</Words>
  <Application>Microsoft Office PowerPoint</Application>
  <PresentationFormat>Širokoúhlá obrazovka</PresentationFormat>
  <Paragraphs>55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Century Gothic</vt:lpstr>
      <vt:lpstr>Verdana</vt:lpstr>
      <vt:lpstr>Wingdings</vt:lpstr>
      <vt:lpstr>Wingdings 3</vt:lpstr>
      <vt:lpstr>Ion</vt:lpstr>
      <vt:lpstr>Autor: Bc. Tomáš Medek Vedoucí práce: Ing. Jiří Čejka, Ph.D. Oponent: Ing. Tereza Širhalová  České Budějovice, červen 2022</vt:lpstr>
      <vt:lpstr>Motivace a důvody k řešení daného tématu</vt:lpstr>
      <vt:lpstr>Cíl práce</vt:lpstr>
      <vt:lpstr>Struktura práce</vt:lpstr>
      <vt:lpstr>Řešené přestupní uzly</vt:lpstr>
      <vt:lpstr>Dosažené výsledky a přínos práce</vt:lpstr>
      <vt:lpstr>Doplňující dotazy vedoucího práce</vt:lpstr>
      <vt:lpstr>Doplňující dotazy oponenta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Problematika fyzické bezpečnosti letišť</dc:title>
  <dc:creator>Jan Plocha</dc:creator>
  <cp:lastModifiedBy>Tomáš Medek</cp:lastModifiedBy>
  <cp:revision>38</cp:revision>
  <dcterms:created xsi:type="dcterms:W3CDTF">2020-06-07T05:46:26Z</dcterms:created>
  <dcterms:modified xsi:type="dcterms:W3CDTF">2022-05-29T09:53:20Z</dcterms:modified>
</cp:coreProperties>
</file>