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3402A8-4EFA-9BE1-D03F-6A30589356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Racionalizace dopravy ve zvolené společnosti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F85AEF-2D5E-C11A-F0C8-44084908B4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Autor: Bc. Jan Vašák</a:t>
            </a:r>
          </a:p>
          <a:p>
            <a:r>
              <a:rPr lang="cs-CZ" dirty="0"/>
              <a:t>Vedoucí práce: doc. Ing. Rudolf Kampf, Ph.D., MBA</a:t>
            </a:r>
          </a:p>
        </p:txBody>
      </p:sp>
    </p:spTree>
    <p:extLst>
      <p:ext uri="{BB962C8B-B14F-4D97-AF65-F5344CB8AC3E}">
        <p14:creationId xmlns:p14="http://schemas.microsoft.com/office/powerpoint/2010/main" val="82188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790F3-CC52-029C-BA73-23A1DA912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E7B697-BE8F-3DF4-EB32-2308DCBBA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Cílem práce bylo provést analýzu rizik, škod a úrazů v oblasti dopravy a servisních prací zařízení ministerstva vnitra. Stanovit návrhy a zásady pro zajištění bezpečnosti v areálech.</a:t>
            </a:r>
          </a:p>
        </p:txBody>
      </p:sp>
    </p:spTree>
    <p:extLst>
      <p:ext uri="{BB962C8B-B14F-4D97-AF65-F5344CB8AC3E}">
        <p14:creationId xmlns:p14="http://schemas.microsoft.com/office/powerpoint/2010/main" val="224583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D75D3-24BB-4B09-5837-C77E323C1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4CECD-E789-EB41-DC71-518A5E176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Jednoduchá pětibodová metoda.</a:t>
            </a:r>
          </a:p>
          <a:p>
            <a:r>
              <a:rPr lang="cs-CZ" dirty="0" err="1"/>
              <a:t>What</a:t>
            </a:r>
            <a:r>
              <a:rPr lang="cs-CZ" dirty="0"/>
              <a:t> – </a:t>
            </a:r>
            <a:r>
              <a:rPr lang="cs-CZ" dirty="0" err="1"/>
              <a:t>If</a:t>
            </a:r>
            <a:r>
              <a:rPr lang="cs-CZ" dirty="0"/>
              <a:t> (Co se stane když).</a:t>
            </a:r>
          </a:p>
          <a:p>
            <a:r>
              <a:rPr lang="cs-CZ" dirty="0"/>
              <a:t>Dopravně –provozní řád (jeho náležitosti).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7235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0D3FFD-9295-D5C0-DED0-F4A8087AC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9D3D80FF-8175-B02F-D315-1E315B14F5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7000336"/>
              </p:ext>
            </p:extLst>
          </p:nvPr>
        </p:nvGraphicFramePr>
        <p:xfrm>
          <a:off x="4233780" y="747902"/>
          <a:ext cx="7034294" cy="53530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163">
                  <a:extLst>
                    <a:ext uri="{9D8B030D-6E8A-4147-A177-3AD203B41FA5}">
                      <a16:colId xmlns:a16="http://schemas.microsoft.com/office/drawing/2014/main" val="3623587216"/>
                    </a:ext>
                  </a:extLst>
                </a:gridCol>
                <a:gridCol w="1112527">
                  <a:extLst>
                    <a:ext uri="{9D8B030D-6E8A-4147-A177-3AD203B41FA5}">
                      <a16:colId xmlns:a16="http://schemas.microsoft.com/office/drawing/2014/main" val="3181356439"/>
                    </a:ext>
                  </a:extLst>
                </a:gridCol>
                <a:gridCol w="1395716">
                  <a:extLst>
                    <a:ext uri="{9D8B030D-6E8A-4147-A177-3AD203B41FA5}">
                      <a16:colId xmlns:a16="http://schemas.microsoft.com/office/drawing/2014/main" val="370432471"/>
                    </a:ext>
                  </a:extLst>
                </a:gridCol>
                <a:gridCol w="1355260">
                  <a:extLst>
                    <a:ext uri="{9D8B030D-6E8A-4147-A177-3AD203B41FA5}">
                      <a16:colId xmlns:a16="http://schemas.microsoft.com/office/drawing/2014/main" val="3182854203"/>
                    </a:ext>
                  </a:extLst>
                </a:gridCol>
                <a:gridCol w="1377961">
                  <a:extLst>
                    <a:ext uri="{9D8B030D-6E8A-4147-A177-3AD203B41FA5}">
                      <a16:colId xmlns:a16="http://schemas.microsoft.com/office/drawing/2014/main" val="896041884"/>
                    </a:ext>
                  </a:extLst>
                </a:gridCol>
                <a:gridCol w="98667">
                  <a:extLst>
                    <a:ext uri="{9D8B030D-6E8A-4147-A177-3AD203B41FA5}">
                      <a16:colId xmlns:a16="http://schemas.microsoft.com/office/drawing/2014/main" val="504508512"/>
                    </a:ext>
                  </a:extLst>
                </a:gridCol>
              </a:tblGrid>
              <a:tr h="374161">
                <a:tc row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Středisko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Pracovní úrazy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Mimořádné události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9385754"/>
                  </a:ext>
                </a:extLst>
              </a:tr>
              <a:tr h="11045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2020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2021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2020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2021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142227"/>
                  </a:ext>
                </a:extLst>
              </a:tr>
              <a:tr h="25828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Hotel 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340699"/>
                  </a:ext>
                </a:extLst>
              </a:tr>
              <a:tr h="25828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Hotel 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307934"/>
                  </a:ext>
                </a:extLst>
              </a:tr>
              <a:tr h="25828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Hotel 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720555"/>
                  </a:ext>
                </a:extLst>
              </a:tr>
              <a:tr h="25828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Hotel 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959687"/>
                  </a:ext>
                </a:extLst>
              </a:tr>
              <a:tr h="25828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Hotel 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821577"/>
                  </a:ext>
                </a:extLst>
              </a:tr>
              <a:tr h="25828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Lovecká chata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259514"/>
                  </a:ext>
                </a:extLst>
              </a:tr>
              <a:tr h="25828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Lázeňský dům 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587424"/>
                  </a:ext>
                </a:extLst>
              </a:tr>
              <a:tr h="25828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Lázeňský dům 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723012"/>
                  </a:ext>
                </a:extLst>
              </a:tr>
              <a:tr h="25828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Lázeňský dům 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665030"/>
                  </a:ext>
                </a:extLst>
              </a:tr>
              <a:tr h="25828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Areál 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509362"/>
                  </a:ext>
                </a:extLst>
              </a:tr>
              <a:tr h="25828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Areál 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332201"/>
                  </a:ext>
                </a:extLst>
              </a:tr>
              <a:tr h="25828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Areál 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16459"/>
                  </a:ext>
                </a:extLst>
              </a:tr>
              <a:tr h="25828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Areál D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64833"/>
                  </a:ext>
                </a:extLst>
              </a:tr>
              <a:tr h="25828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Areál 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091456"/>
                  </a:ext>
                </a:extLst>
              </a:tr>
              <a:tr h="25828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Areál F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22" marR="6752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701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35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07463D-65A1-B0DD-1D68-C3A7107BF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rizik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70694D-BE39-3F66-C7DE-CD9A7789E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Události vzniklé pohybem osob a vozidel na vnějších plochách.</a:t>
            </a:r>
          </a:p>
          <a:p>
            <a:r>
              <a:rPr lang="cs-CZ" dirty="0"/>
              <a:t>Události vzniklé v souvislosti s pohybem osob.</a:t>
            </a:r>
          </a:p>
          <a:p>
            <a:r>
              <a:rPr lang="cs-CZ" dirty="0"/>
              <a:t>Události vzniklé při manipulaci s materiálem.</a:t>
            </a:r>
          </a:p>
          <a:p>
            <a:r>
              <a:rPr lang="cs-CZ" dirty="0"/>
              <a:t>Události vzniklé v přímé souvislosti se skladováním.</a:t>
            </a:r>
          </a:p>
          <a:p>
            <a:r>
              <a:rPr lang="cs-CZ" dirty="0"/>
              <a:t>Události vzniklé s provozem čerpací stanice.</a:t>
            </a:r>
          </a:p>
          <a:p>
            <a:r>
              <a:rPr lang="cs-CZ" dirty="0"/>
              <a:t>Události vzniklé s provozem dobíjecí stanice.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8429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5218E4-6D6D-4D9E-CFC4-1D98B20BA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a výstupy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3144C0-5997-026F-0478-ECDCCE90A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Sestavení dopravně-provozního řádu.</a:t>
            </a:r>
          </a:p>
          <a:p>
            <a:pPr marL="0" indent="0">
              <a:buNone/>
            </a:pPr>
            <a:r>
              <a:rPr lang="cs-CZ" dirty="0"/>
              <a:t>Úspora:</a:t>
            </a:r>
          </a:p>
          <a:p>
            <a:r>
              <a:rPr lang="cs-CZ" dirty="0"/>
              <a:t>Legislativní výdaje při nedodržení – 5 600 </a:t>
            </a:r>
            <a:r>
              <a:rPr lang="cs-CZ"/>
              <a:t>000 Kč.</a:t>
            </a:r>
            <a:endParaRPr lang="cs-CZ" dirty="0"/>
          </a:p>
          <a:p>
            <a:r>
              <a:rPr lang="cs-CZ" dirty="0"/>
              <a:t>Výdaje dle DPŘ – 171 000 Kč.</a:t>
            </a:r>
          </a:p>
          <a:p>
            <a:r>
              <a:rPr lang="cs-CZ" dirty="0"/>
              <a:t>Celková úspora: 5 429 000 Kč.</a:t>
            </a:r>
          </a:p>
        </p:txBody>
      </p:sp>
    </p:spTree>
    <p:extLst>
      <p:ext uri="{BB962C8B-B14F-4D97-AF65-F5344CB8AC3E}">
        <p14:creationId xmlns:p14="http://schemas.microsoft.com/office/powerpoint/2010/main" val="2738978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545F1D-9591-F4FE-3FC1-C3DAF703D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0325EF-C135-7052-7A5A-C5548C759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97287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F047-7FB7-9546-2554-C71BD333A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vedoucího a oponenta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E99DD7-4B35-A6AE-B727-0A0B50694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Otázky vedoucího práce:</a:t>
            </a:r>
          </a:p>
          <a:p>
            <a:pPr marL="0" indent="0" algn="just">
              <a:buNone/>
            </a:pPr>
            <a:r>
              <a:rPr lang="cs-CZ" dirty="0"/>
              <a:t>Byly při tvorbě dopravně-provozního řádu zjištěny ještě jiné nedostatky, které by mohly mít vliv na bezpečnost?</a:t>
            </a:r>
          </a:p>
          <a:p>
            <a:pPr marL="0" indent="0">
              <a:buNone/>
            </a:pPr>
            <a:r>
              <a:rPr lang="cs-CZ" dirty="0"/>
              <a:t>Bude se Váš návrh aplikovat?</a:t>
            </a:r>
          </a:p>
          <a:p>
            <a:pPr marL="0" indent="0">
              <a:buNone/>
            </a:pPr>
            <a:r>
              <a:rPr lang="cs-CZ" b="1" dirty="0"/>
              <a:t>Otázky oponenta práce:</a:t>
            </a:r>
          </a:p>
          <a:p>
            <a:pPr marL="0" indent="0" algn="just">
              <a:buNone/>
            </a:pPr>
            <a:r>
              <a:rPr lang="cs-CZ" dirty="0"/>
              <a:t>Jaké metody by bylo možné použít pro zhodnocení zmíněných rizik a pro jejich další podrobnou analýzu?</a:t>
            </a:r>
          </a:p>
        </p:txBody>
      </p:sp>
    </p:spTree>
    <p:extLst>
      <p:ext uri="{BB962C8B-B14F-4D97-AF65-F5344CB8AC3E}">
        <p14:creationId xmlns:p14="http://schemas.microsoft.com/office/powerpoint/2010/main" val="1804298127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31</TotalTime>
  <Words>327</Words>
  <Application>Microsoft Office PowerPoint</Application>
  <PresentationFormat>Širokoúhlá obrazovka</PresentationFormat>
  <Paragraphs>113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Corbel</vt:lpstr>
      <vt:lpstr>Times New Roman</vt:lpstr>
      <vt:lpstr>Wingdings 2</vt:lpstr>
      <vt:lpstr>Rámeček</vt:lpstr>
      <vt:lpstr>Racionalizace dopravy ve zvolené společnosti</vt:lpstr>
      <vt:lpstr>Cíl práce</vt:lpstr>
      <vt:lpstr>Použité metody</vt:lpstr>
      <vt:lpstr>Současný stav</vt:lpstr>
      <vt:lpstr>Vyhodnocení rizik</vt:lpstr>
      <vt:lpstr>Výsledky a výstupy </vt:lpstr>
      <vt:lpstr>Prezentace aplikace PowerPoint</vt:lpstr>
      <vt:lpstr>Otázky vedoucího a oponenta práce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dopravy ve zvolené společnosti</dc:title>
  <dc:creator>Martina</dc:creator>
  <cp:lastModifiedBy>Jan Vašák</cp:lastModifiedBy>
  <cp:revision>2</cp:revision>
  <dcterms:created xsi:type="dcterms:W3CDTF">2022-05-28T17:05:54Z</dcterms:created>
  <dcterms:modified xsi:type="dcterms:W3CDTF">2022-05-28T17:46:59Z</dcterms:modified>
</cp:coreProperties>
</file>