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  <p:sldId id="267" r:id="rId9"/>
    <p:sldId id="268" r:id="rId10"/>
    <p:sldId id="269" r:id="rId11"/>
    <p:sldId id="271" r:id="rId12"/>
    <p:sldId id="272" r:id="rId13"/>
    <p:sldId id="273" r:id="rId14"/>
    <p:sldId id="264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1FD1C-EA56-10E2-0A4B-0E07529C2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3329580"/>
          </a:xfr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Optimalizace skladových operací ve společnosti</a:t>
            </a:r>
            <a:br>
              <a:rPr lang="cs-CZ" sz="28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</a:br>
            <a:r>
              <a:rPr lang="cs-CZ" sz="2800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Röchling Machined Plastics s.r.o.</a:t>
            </a:r>
            <a:endParaRPr lang="cs-CZ" sz="2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81B2A3-6F1A-7626-1283-1E59120BD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016930"/>
          </a:xfr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AUTOR: Bc. Pavel Hřídel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cs-CZ" altLang="ko-KR" sz="1600" dirty="0">
                <a:solidFill>
                  <a:schemeClr val="tx1"/>
                </a:solidFill>
                <a:latin typeface="Open Sans" panose="020B0606030504020204" pitchFamily="34" charset="0"/>
                <a:cs typeface="Arial" pitchFamily="34" charset="0"/>
              </a:rPr>
              <a:t>Vedoucí </a:t>
            </a:r>
            <a:r>
              <a:rPr lang="cs-CZ" altLang="ko-KR" sz="1600" dirty="0">
                <a:solidFill>
                  <a:schemeClr val="tx1"/>
                </a:solidFill>
                <a:latin typeface="Open Sans" panose="020B0606030504020204" pitchFamily="34" charset="0"/>
                <a:cs typeface="Arial" pitchFamily="34" charset="0"/>
              </a:rPr>
              <a:t>práce: Ing. Monika Karková, PhD.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cs-CZ" altLang="ko-KR" sz="1600" dirty="0">
                <a:solidFill>
                  <a:schemeClr val="tx1"/>
                </a:solidFill>
                <a:latin typeface="Open Sans" panose="020B0606030504020204" pitchFamily="34" charset="0"/>
                <a:cs typeface="Arial" pitchFamily="34" charset="0"/>
              </a:rPr>
              <a:t>Oponent</a:t>
            </a:r>
            <a:r>
              <a:rPr lang="cs-CZ" altLang="ko-KR" sz="1600" dirty="0">
                <a:solidFill>
                  <a:schemeClr val="tx1"/>
                </a:solidFill>
                <a:latin typeface="Open Sans" panose="020B0606030504020204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cs typeface="Arial" pitchFamily="34" charset="0"/>
              </a:rPr>
              <a:t>Ing. Martin Šesták</a:t>
            </a:r>
            <a:r>
              <a:rPr lang="cs-CZ" altLang="ko-KR" sz="1600" dirty="0">
                <a:solidFill>
                  <a:schemeClr val="tx1"/>
                </a:solidFill>
                <a:latin typeface="Open Sans" panose="020B0606030504020204" pitchFamily="34" charset="0"/>
                <a:cs typeface="Arial" pitchFamily="34" charset="0"/>
              </a:rPr>
              <a:t>	</a:t>
            </a:r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722A568-EAAF-CE53-01E8-CAC1D8F1DBFA}"/>
              </a:ext>
            </a:extLst>
          </p:cNvPr>
          <p:cNvSpPr/>
          <p:nvPr/>
        </p:nvSpPr>
        <p:spPr>
          <a:xfrm>
            <a:off x="324739" y="239282"/>
            <a:ext cx="5889449" cy="9799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/>
              </a:gs>
              <a:gs pos="25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AECD26-DA1B-5739-7F34-CD5A8BC70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0" y="360945"/>
            <a:ext cx="725448" cy="725448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0C4D437-31D8-276E-47C6-FABE3D65E3E1}"/>
              </a:ext>
            </a:extLst>
          </p:cNvPr>
          <p:cNvSpPr txBox="1"/>
          <p:nvPr/>
        </p:nvSpPr>
        <p:spPr>
          <a:xfrm>
            <a:off x="1120984" y="462059"/>
            <a:ext cx="3744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Vysoká škola technická a ekonomická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ko-KR" sz="1400" dirty="0">
                <a:solidFill>
                  <a:schemeClr val="bg1"/>
                </a:solidFill>
                <a:latin typeface="Open Sans" panose="020B0606030504020204" pitchFamily="34" charset="0"/>
                <a:cs typeface="Arial" pitchFamily="34" charset="0"/>
              </a:rPr>
              <a:t>v Českých Budějovicích</a:t>
            </a:r>
            <a:endParaRPr kumimoji="0" lang="cs-CZ" altLang="ko-K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88B6A-97E9-85B3-E5CE-936C8C3D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Navrhovaná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9B958-EB20-E938-47FC-E05ECC53A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řízení skladu (WMS)</a:t>
            </a:r>
          </a:p>
          <a:p>
            <a:pPr lvl="1"/>
            <a:r>
              <a:rPr lang="cs-CZ" dirty="0"/>
              <a:t>Využívání čárových kódů pro zboží i skladovací pozice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Výstavba zakrytého venkovního skladu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Širší zadní vrata výrobní haly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6264E46-3C75-51CD-9738-95C7453A6197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10/14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A5E6C3C-D51F-D59D-605F-6FAA10DB5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77" y="816736"/>
            <a:ext cx="8991832" cy="5224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0F059F5-72D4-1A96-5C81-29E54C6EA0F2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11/14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C51A7B1-36DA-6EC4-DF26-08CDBF411E86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12/14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E0B43D-09C4-6ACB-2F70-4EE24DC0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Sankeyův diagram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1992CC-1AA9-AFB4-EB4F-914C81185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Sankeyův diagram stávajícího stavu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8EAA36-0FDB-CA37-A99A-0E723144A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209" y="2582229"/>
            <a:ext cx="7759582" cy="39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161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5EA3A-1336-47E0-C6A1-CD9C2E2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Technologicko-ekonomické zhodnocení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4E5BF5-C6FF-0A95-2DAC-4202D0686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Technologické zhodnocení</a:t>
            </a:r>
          </a:p>
          <a:p>
            <a:pPr lvl="1"/>
            <a:r>
              <a:rPr lang="cs-CZ" dirty="0"/>
              <a:t>Zrychlení přesunu materiálu ze skladu do výroby</a:t>
            </a:r>
          </a:p>
          <a:p>
            <a:pPr lvl="1"/>
            <a:r>
              <a:rPr lang="cs-CZ" dirty="0"/>
              <a:t>Vyšší využitelnost odřezkového materiálu</a:t>
            </a:r>
          </a:p>
          <a:p>
            <a:pPr lvl="1"/>
            <a:r>
              <a:rPr lang="cs-CZ" dirty="0"/>
              <a:t>Ucelení toku materiálu</a:t>
            </a:r>
          </a:p>
          <a:p>
            <a:pPr lvl="1"/>
            <a:endParaRPr lang="cs-CZ" dirty="0"/>
          </a:p>
          <a:p>
            <a:r>
              <a:rPr lang="cs-CZ" dirty="0"/>
              <a:t>Ekonomické zhodnocení</a:t>
            </a:r>
          </a:p>
          <a:p>
            <a:pPr lvl="1"/>
            <a:r>
              <a:rPr lang="cs-CZ" dirty="0"/>
              <a:t>Předpokládaný nárůst využitelnosti materiálu o 0,75 %</a:t>
            </a:r>
          </a:p>
          <a:p>
            <a:pPr lvl="1"/>
            <a:r>
              <a:rPr lang="cs-CZ" dirty="0"/>
              <a:t>Zvýšení zisku o 4,319 mil. Kč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38B52D-8A78-D473-681E-37CBEEE27681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13/14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8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DE993-4AF8-9DA2-6712-EC809D86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97D951-9973-74A3-4049-02CA5DBAA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Od vedoucího práce:</a:t>
            </a:r>
          </a:p>
          <a:p>
            <a:pPr lvl="1"/>
            <a:r>
              <a:rPr lang="cs-CZ" dirty="0"/>
              <a:t>Byli Vámi vytvořené návrhy představené podniku a jaké stanovisko pojala daná organizace k těmto návrhům?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u="sng" dirty="0"/>
              <a:t>Od oponenta:</a:t>
            </a:r>
          </a:p>
          <a:p>
            <a:pPr lvl="1"/>
            <a:r>
              <a:rPr lang="cs-CZ" dirty="0"/>
              <a:t>Bez doplňující otázky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B9AE619-8B45-D560-6273-11CD36493910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14/14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354AC-52C0-CC4B-493B-22997432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793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FF7C5-EF8C-ECB6-DA92-A7BF72E7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922F7-AFB2-83A9-8EE2-AE85640AF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Cílem práce je navrhnout optimální skladové operace pro potřeby vybrané společnosti. Navrhované řešení se budou opírat o analýzu stávajícího stavu a potřeby firmy. Součástí práce bude také technicko-ekonomické zhodnocení zvolených opatření.</a:t>
            </a:r>
            <a:endParaRPr lang="ko-KR" altLang="en-US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2A5C65-38A6-324C-B1B1-1654DA8B82C6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2/14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BE42F-5B53-0E55-3D8C-C7420BD7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AA7824-2C03-EF09-1CBE-F7E8305D8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dokumentu</a:t>
            </a:r>
          </a:p>
          <a:p>
            <a:r>
              <a:rPr lang="cs-CZ" dirty="0"/>
              <a:t>Komparace</a:t>
            </a:r>
          </a:p>
          <a:p>
            <a:r>
              <a:rPr lang="cs-CZ" dirty="0"/>
              <a:t>Pozorování</a:t>
            </a:r>
          </a:p>
          <a:p>
            <a:r>
              <a:rPr lang="cs-CZ" dirty="0"/>
              <a:t>Teorie omezení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D01E8A-EDBD-6837-8841-E39EF7DB4658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3/14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4C411-DAD7-B138-5A23-10A68D16C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současného stavu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F84C92-AB55-83DD-9C30-8D8BDD1C1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Technické prostředky skladu</a:t>
            </a:r>
          </a:p>
          <a:p>
            <a:pPr lvl="1"/>
            <a:r>
              <a:rPr lang="cs-CZ" dirty="0"/>
              <a:t>Manipulační technika</a:t>
            </a:r>
          </a:p>
          <a:p>
            <a:pPr lvl="1"/>
            <a:r>
              <a:rPr lang="cs-CZ" dirty="0"/>
              <a:t>Skladovací zařízení</a:t>
            </a:r>
          </a:p>
          <a:p>
            <a:endParaRPr lang="cs-CZ" dirty="0"/>
          </a:p>
          <a:p>
            <a:r>
              <a:rPr lang="cs-CZ" dirty="0"/>
              <a:t>Popis výrobního procesu</a:t>
            </a:r>
          </a:p>
          <a:p>
            <a:pPr lvl="1"/>
            <a:r>
              <a:rPr lang="cs-CZ" dirty="0"/>
              <a:t>Skladové operace v rámci skladu</a:t>
            </a:r>
          </a:p>
          <a:p>
            <a:pPr lvl="1"/>
            <a:r>
              <a:rPr lang="cs-CZ" dirty="0"/>
              <a:t>Skladové operace v rámci výroby</a:t>
            </a:r>
          </a:p>
          <a:p>
            <a:endParaRPr lang="cs-CZ" dirty="0"/>
          </a:p>
          <a:p>
            <a:r>
              <a:rPr lang="cs-CZ" dirty="0"/>
              <a:t>Analýza materiálového toku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1831AD-7C1A-78E2-A9E1-193E4D9DCD8A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4/14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55071-12A3-36E8-C6E0-B63D21D80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materiálového toku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8AC74-7A41-312F-533D-EC395D17F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Diagram veškerých operací hodnototvorného řetězce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3CFE1A-1E00-891A-B6F1-D1580258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43479" y="2780830"/>
            <a:ext cx="8305042" cy="346756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F8823D5-1A4C-18E8-0498-9F91105AD367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5/14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423008E-612C-8FE3-E6DB-E9C92AEABB10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6/14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795C6-0960-505A-2F30-CFB8F228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Sankeyův diagram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3930C-7B94-58BF-EBA3-9991122E1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Sankeyův diagram stávajícího stavu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C332A3-D3BE-4C82-7879-1AF53C33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66769" y="2526586"/>
            <a:ext cx="7458461" cy="40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1613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06509-18CE-83B5-3D51-63525B34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pomocí teorie omezení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E59362-3B0B-0F3D-2F7B-966B920B1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Nežádoucí efekty</a:t>
            </a:r>
          </a:p>
          <a:p>
            <a:pPr>
              <a:lnSpc>
                <a:spcPct val="150000"/>
              </a:lnSpc>
            </a:pPr>
            <a:r>
              <a:rPr lang="cs-CZ" dirty="0"/>
              <a:t>Relevantní entity</a:t>
            </a:r>
          </a:p>
          <a:p>
            <a:r>
              <a:rPr lang="cs-CZ" dirty="0"/>
              <a:t>Strom současné reality</a:t>
            </a:r>
          </a:p>
          <a:p>
            <a:pPr lvl="1"/>
            <a:r>
              <a:rPr lang="cs-CZ" dirty="0"/>
              <a:t>Analýza klíčových problémů</a:t>
            </a:r>
          </a:p>
          <a:p>
            <a:pPr>
              <a:lnSpc>
                <a:spcPct val="150000"/>
              </a:lnSpc>
            </a:pPr>
            <a:r>
              <a:rPr lang="cs-CZ" dirty="0"/>
              <a:t>Diagram konfliktu</a:t>
            </a:r>
          </a:p>
          <a:p>
            <a:pPr>
              <a:lnSpc>
                <a:spcPct val="150000"/>
              </a:lnSpc>
            </a:pPr>
            <a:r>
              <a:rPr lang="cs-CZ" dirty="0"/>
              <a:t>Strom budoucí reality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951F3A3-31A0-00FF-1AFD-88A17804AC78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7/14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4FCAD18-3DF0-CC07-DE11-3B0E0F623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07" y="48358"/>
            <a:ext cx="6110586" cy="67612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8BF278E-EE9F-0A30-A0D8-99E8A93F5D99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8/14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7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B84F57-6E00-E4E8-F6F0-18995E77F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08" y="61570"/>
            <a:ext cx="5611384" cy="673486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2D5324E-D843-4BDC-E423-C34B78AE49D0}"/>
              </a:ext>
            </a:extLst>
          </p:cNvPr>
          <p:cNvSpPr txBox="1"/>
          <p:nvPr/>
        </p:nvSpPr>
        <p:spPr>
          <a:xfrm>
            <a:off x="10366131" y="795767"/>
            <a:ext cx="75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bg1"/>
                </a:solidFill>
              </a:rPr>
              <a:t>9/14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759</TotalTime>
  <Words>258</Words>
  <Application>Microsoft Office PowerPoint</Application>
  <PresentationFormat>Širokoúhlá obrazovka</PresentationFormat>
  <Paragraphs>74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Open Sans</vt:lpstr>
      <vt:lpstr>Wingdings 3</vt:lpstr>
      <vt:lpstr>Ion</vt:lpstr>
      <vt:lpstr>Optimalizace skladových operací ve společnosti Röchling Machined Plastics s.r.o.</vt:lpstr>
      <vt:lpstr>Cíl práce</vt:lpstr>
      <vt:lpstr>Metodika práce</vt:lpstr>
      <vt:lpstr>Analýza současného stavu</vt:lpstr>
      <vt:lpstr>Analýza materiálového toku</vt:lpstr>
      <vt:lpstr>Sankeyův diagram</vt:lpstr>
      <vt:lpstr>Analýza pomocí teorie omezení</vt:lpstr>
      <vt:lpstr>Prezentace aplikace PowerPoint</vt:lpstr>
      <vt:lpstr>Prezentace aplikace PowerPoint</vt:lpstr>
      <vt:lpstr>Navrhovaná opatření</vt:lpstr>
      <vt:lpstr>Prezentace aplikace PowerPoint</vt:lpstr>
      <vt:lpstr>Sankeyův diagram</vt:lpstr>
      <vt:lpstr>Technologicko-ekonomické zhodnocení</vt:lpstr>
      <vt:lpstr>Doplňující otázky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skladových operací ve společnosti Röchling Machined Plastics s.r.o.</dc:title>
  <dc:creator>Pavel Hřídel</dc:creator>
  <cp:lastModifiedBy>Pavel Hřídel</cp:lastModifiedBy>
  <cp:revision>21</cp:revision>
  <dcterms:created xsi:type="dcterms:W3CDTF">2022-05-25T14:31:25Z</dcterms:created>
  <dcterms:modified xsi:type="dcterms:W3CDTF">2022-05-29T10:08:51Z</dcterms:modified>
</cp:coreProperties>
</file>