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7" r:id="rId2"/>
    <p:sldId id="258" r:id="rId3"/>
    <p:sldId id="263" r:id="rId4"/>
    <p:sldId id="271" r:id="rId5"/>
    <p:sldId id="267" r:id="rId6"/>
    <p:sldId id="272" r:id="rId7"/>
    <p:sldId id="265" r:id="rId8"/>
    <p:sldId id="264" r:id="rId9"/>
    <p:sldId id="262" r:id="rId10"/>
    <p:sldId id="261" r:id="rId11"/>
    <p:sldId id="260" r:id="rId12"/>
    <p:sldId id="259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9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6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4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9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84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1A2C6B0F-B75A-5D2D-1766-514304602A56}"/>
              </a:ext>
            </a:extLst>
          </p:cNvPr>
          <p:cNvSpPr txBox="1">
            <a:spLocks noChangeArrowheads="1"/>
          </p:cNvSpPr>
          <p:nvPr/>
        </p:nvSpPr>
        <p:spPr>
          <a:xfrm>
            <a:off x="1321705" y="2346036"/>
            <a:ext cx="9678804" cy="1147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altLang="cs-CZ" sz="4000" cap="none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Racionalizace skladové logistiky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487884-4F2E-3BF7-E2E6-7C63479CFF89}"/>
              </a:ext>
            </a:extLst>
          </p:cNvPr>
          <p:cNvSpPr txBox="1"/>
          <p:nvPr/>
        </p:nvSpPr>
        <p:spPr>
          <a:xfrm>
            <a:off x="2320795" y="1326223"/>
            <a:ext cx="754538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latin typeface="Tahoma" panose="020B0604030504040204" pitchFamily="34" charset="0"/>
                <a:cs typeface="Tahoma" panose="020B0604030504040204" pitchFamily="34" charset="0"/>
              </a:rPr>
              <a:t>Vysoká</a:t>
            </a:r>
            <a:r>
              <a:rPr lang="cs-CZ" altLang="cs-CZ" sz="2000" dirty="0">
                <a:latin typeface="Tahoma" panose="020B060403050404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škola technická a ekonomická v Českých Budějovicích </a:t>
            </a:r>
            <a:endParaRPr lang="cs-CZ" altLang="cs-CZ" sz="2000" dirty="0">
              <a:latin typeface="Tahoma" panose="020B0604030504040204" pitchFamily="34" charset="0"/>
            </a:endParaRP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04341A9B-17E8-553E-7517-A7671BC0FDCA}"/>
              </a:ext>
            </a:extLst>
          </p:cNvPr>
          <p:cNvSpPr txBox="1">
            <a:spLocks/>
          </p:cNvSpPr>
          <p:nvPr/>
        </p:nvSpPr>
        <p:spPr>
          <a:xfrm>
            <a:off x="2550188" y="4181902"/>
            <a:ext cx="7086600" cy="1387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Autor: Bc. Ondřej Novotný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Vedoucí práce: doc. Ing. Rudolf Kampf, Ph.D., MBA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Oponent práce: Ing. Jaroslav Mašek, PhD.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České Budějovice, červen 2022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B4586C-688F-7E3B-2F33-8499BABB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34" y="4107232"/>
            <a:ext cx="156680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5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alkulace nákladů a výpočet rentability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FC772DA-91D7-3E02-5FF8-2957B0A9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341563"/>
            <a:ext cx="11029950" cy="3633787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Kalkulace výstavby skladu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2 740 000 Kč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Kalkulace zemních prací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1 945 420 Kč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Kalkulace vybavení skladu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788 000 Kč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Celkem: 6 048 720 Kč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C6994EA-5B4E-1166-6335-7D997D5F4848}"/>
                  </a:ext>
                </a:extLst>
              </p:cNvPr>
              <p:cNvSpPr txBox="1"/>
              <p:nvPr/>
            </p:nvSpPr>
            <p:spPr>
              <a:xfrm>
                <a:off x="6096000" y="2341563"/>
                <a:ext cx="6096000" cy="59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6000" marR="0" lvl="0" indent="-306000" algn="l" defTabSz="457200" rtl="0" eaLnBrk="1" fontAlgn="auto" latinLnBrk="0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ED8428"/>
                  </a:buClr>
                  <a:buSzPct val="92000"/>
                  <a:buFont typeface="Wingdings 2" panose="05020102010507070707" pitchFamily="18" charset="2"/>
                  <a:buChar char=""/>
                  <a:tabLst/>
                  <a:defRPr/>
                </a:pPr>
                <a:r>
                  <a:rPr lang="cs-CZ" sz="2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1 078 448</m:t>
                        </m:r>
                      </m:num>
                      <m:den>
                        <m:r>
                          <a:rPr lang="cs-C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6 048 720</m:t>
                        </m:r>
                      </m:den>
                    </m:f>
                    <m:r>
                      <a:rPr lang="cs-C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∗100=17, 83 %</m:t>
                    </m:r>
                  </m:oMath>
                </a14:m>
                <a:endParaRPr lang="cs-CZ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C6994EA-5B4E-1166-6335-7D997D5F4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41563"/>
                <a:ext cx="6096000" cy="595291"/>
              </a:xfrm>
              <a:prstGeom prst="rect">
                <a:avLst/>
              </a:prstGeom>
              <a:blipFill>
                <a:blip r:embed="rId2"/>
                <a:stretch>
                  <a:fillRect l="-500" b="-4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86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řínosy a závěrečné shrnutí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3075A40-407B-A76B-12AD-08310722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341563"/>
            <a:ext cx="11029950" cy="3633787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Zvýšení bezpečnosti zaměstnanců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Zvětšení prostorů dvora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přijímat více zakázek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Bezpečnější manipulace s materiálem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Rentabilita 17,83%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Obnovení parkovacích míst pro zaměstnance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6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BD93A09-D729-2D57-1FD7-03D377D4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3" y="751897"/>
            <a:ext cx="11029616" cy="75740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oplňující otázky vedoucího práce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E682DA0-EF34-8BC8-507A-4344AF767C96}"/>
              </a:ext>
            </a:extLst>
          </p:cNvPr>
          <p:cNvSpPr txBox="1">
            <a:spLocks/>
          </p:cNvSpPr>
          <p:nvPr/>
        </p:nvSpPr>
        <p:spPr>
          <a:xfrm>
            <a:off x="575893" y="1555644"/>
            <a:ext cx="10018713" cy="14039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Jaká je rentabilita investice v současných cenách?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15,67%</a:t>
            </a:r>
          </a:p>
          <a:p>
            <a:r>
              <a:rPr lang="cs-CZ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Budou výsledky vaší DP aplikované?</a:t>
            </a:r>
          </a:p>
          <a:p>
            <a:endParaRPr lang="cs-CZ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4FA6A41-4F0C-54A9-6B65-30A58EE22AD7}"/>
              </a:ext>
            </a:extLst>
          </p:cNvPr>
          <p:cNvSpPr txBox="1">
            <a:spLocks/>
          </p:cNvSpPr>
          <p:nvPr/>
        </p:nvSpPr>
        <p:spPr>
          <a:xfrm>
            <a:off x="575893" y="3005884"/>
            <a:ext cx="10018713" cy="5980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otázky oponenta práce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BD0D00C0-7469-4177-DA31-B332A5C2CC1D}"/>
              </a:ext>
            </a:extLst>
          </p:cNvPr>
          <p:cNvSpPr txBox="1">
            <a:spLocks/>
          </p:cNvSpPr>
          <p:nvPr/>
        </p:nvSpPr>
        <p:spPr>
          <a:xfrm>
            <a:off x="575893" y="3423252"/>
            <a:ext cx="10018713" cy="294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Prečo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nákladoch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nový sklad neuvažujete s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informačným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systémom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sa zmenia prevádzkové náklady na skladovú logistiku v podniku?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nový sklad zabezpečí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zníženie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pracovných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úrazov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Aké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iné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opatrenia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dajú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použiť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zníženie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pracovných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úrazov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Aké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sú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ďalšie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prínosy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nového skladu okrem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očakávaného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zníženia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pracovných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úrazov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382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EA331-786D-B8E0-3941-808ED70B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11757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8193D5-2D06-8E5C-39F7-3571E46A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564"/>
            <a:ext cx="12192000" cy="8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5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altLang="cs-CZ" cap="none" dirty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íl </a:t>
            </a:r>
            <a:r>
              <a:rPr lang="cs-CZ" altLang="cs-CZ" sz="4000" cap="none" dirty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869D5-5359-35A4-2869-977E0879B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Cílem diplomové práce je analyzovat stávající procesy skladové logistiky ve zvolené společnosti, navrhnout patřičná opatření, která povedou k zefektivnění procesů a návrhy vyhodnotit.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70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oužité metody</a:t>
            </a:r>
            <a:endParaRPr lang="cs-CZ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E5BCF4-BC1E-F467-2B93-53A736EBF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Metody sběru dat: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Analýza současného stavu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Vyhledávání v informačním systému společnosti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Diskuse se zaměstnanci a manažerem společnosti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F87B61-F42F-5688-BB1F-E95FC1CD67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Vícekriteriální rozhodování variant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Stanovení vah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Metoda váženého součtu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Bodovací metoda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Rentabilita investice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91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ředstavení společnosti</a:t>
            </a: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869D5-5359-35A4-2869-977E0879B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Acron</a:t>
            </a:r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s.r.o.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Založena v roce 2000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Hlavní činnost - kovovýroba</a:t>
            </a:r>
          </a:p>
          <a:p>
            <a:endParaRPr lang="cs-CZ" dirty="0"/>
          </a:p>
        </p:txBody>
      </p:sp>
      <p:pic>
        <p:nvPicPr>
          <p:cNvPr id="6" name="Obrázek 5" descr="Obsah obrázku budova, sklad&#10;&#10;Popis byl vytvořen automaticky">
            <a:extLst>
              <a:ext uri="{FF2B5EF4-FFF2-40B4-BE49-F238E27FC236}">
                <a16:creationId xmlns:a16="http://schemas.microsoft.com/office/drawing/2014/main" id="{D8CAD362-6159-AEC0-FBF2-07B851A8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702156"/>
            <a:ext cx="5418888" cy="28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75F9E0-6319-BFBB-4D4C-34032FD0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3705399"/>
            <a:ext cx="5418888" cy="30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4000" cap="non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kladování na dvoře</a:t>
            </a:r>
            <a:endParaRPr lang="cs-CZ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869D5-5359-35A4-2869-977E0879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681411" cy="3671936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Nedostatečná kapacita skladu – materiál se musí skladovat na dvoře</a:t>
            </a:r>
          </a:p>
          <a:p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Hrozí nebezpečí úrazu</a:t>
            </a:r>
          </a:p>
          <a:p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Zmenšování prostoru dvora</a:t>
            </a:r>
          </a:p>
          <a:p>
            <a:endParaRPr 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3E2A98-0974-78AC-ACA6-5522E694D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7" r="14804" b="-1"/>
          <a:stretch/>
        </p:blipFill>
        <p:spPr>
          <a:xfrm>
            <a:off x="4484043" y="772235"/>
            <a:ext cx="7295222" cy="56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3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9915BF-27EF-5679-5C65-A30C2FD8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309" y="1321803"/>
            <a:ext cx="6326133" cy="41212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2F6FA6-7949-9DF7-7AA1-E3CF57C80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4105" y="1325360"/>
            <a:ext cx="5468586" cy="41212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705417-AD80-0E2D-B816-7EF1427687AD}"/>
              </a:ext>
            </a:extLst>
          </p:cNvPr>
          <p:cNvSpPr txBox="1"/>
          <p:nvPr/>
        </p:nvSpPr>
        <p:spPr>
          <a:xfrm>
            <a:off x="129309" y="55361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Vlastní zpracování podle (</a:t>
            </a:r>
            <a:r>
              <a:rPr lang="cs-CZ" sz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Acron</a:t>
            </a:r>
            <a:r>
              <a:rPr lang="cs-CZ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s.r.o., 2022)</a:t>
            </a:r>
            <a:endParaRPr lang="cs-CZ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6523E253-BB64-EA4E-14A1-D929A6F9734B}"/>
              </a:ext>
            </a:extLst>
          </p:cNvPr>
          <p:cNvSpPr txBox="1">
            <a:spLocks/>
          </p:cNvSpPr>
          <p:nvPr/>
        </p:nvSpPr>
        <p:spPr>
          <a:xfrm>
            <a:off x="6589428" y="5443056"/>
            <a:ext cx="4051501" cy="88644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2020 - 655 387 kč</a:t>
            </a:r>
          </a:p>
          <a:p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2021 - 423 061 kč</a:t>
            </a:r>
          </a:p>
        </p:txBody>
      </p:sp>
    </p:spTree>
    <p:extLst>
      <p:ext uri="{BB962C8B-B14F-4D97-AF65-F5344CB8AC3E}">
        <p14:creationId xmlns:p14="http://schemas.microsoft.com/office/powerpoint/2010/main" val="11913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ředstavení variant a kritérií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B82C5AA-460C-74D1-2578-CF7541D1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29421"/>
            <a:ext cx="10918081" cy="4408323"/>
          </a:xfrm>
        </p:spPr>
        <p:txBody>
          <a:bodyPr>
            <a:normAutofit fontScale="47500" lnSpcReduction="20000"/>
          </a:bodyPr>
          <a:lstStyle/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Varianta 1 – Výstavba nové skladovací haly</a:t>
            </a:r>
          </a:p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Varianta 2 – Reorganizace původních skladovacích prostor</a:t>
            </a:r>
          </a:p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Varianta 3 – Zachování původního stavu</a:t>
            </a:r>
          </a:p>
          <a:p>
            <a:endParaRPr lang="cs-CZ" sz="4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Kritérium 1 – Bezpečnost zaměstnanců</a:t>
            </a:r>
          </a:p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Kritérium 2 – Zvětšení prostor pro skladování a manipulaci</a:t>
            </a:r>
          </a:p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Kritérium 3 – Zvětšení prostoru dvora</a:t>
            </a:r>
          </a:p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Kritérium 4 – Parkovací místa pro zaměstnance</a:t>
            </a:r>
          </a:p>
          <a:p>
            <a:r>
              <a:rPr lang="cs-CZ" sz="4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Kritérium 5 – Pořizovací cena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29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ícekriteriální hodnocení variant</a:t>
            </a:r>
            <a:endParaRPr lang="cs-CZ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B7F6E7D-03D9-7878-6F99-420CBABC4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46502"/>
              </p:ext>
            </p:extLst>
          </p:nvPr>
        </p:nvGraphicFramePr>
        <p:xfrm>
          <a:off x="581192" y="2426358"/>
          <a:ext cx="4979098" cy="1845861"/>
        </p:xfrm>
        <a:graphic>
          <a:graphicData uri="http://schemas.openxmlformats.org/drawingml/2006/table">
            <a:tbl>
              <a:tblPr firstRow="1" firstCol="1" bandRow="1"/>
              <a:tblGrid>
                <a:gridCol w="1006467">
                  <a:extLst>
                    <a:ext uri="{9D8B030D-6E8A-4147-A177-3AD203B41FA5}">
                      <a16:colId xmlns:a16="http://schemas.microsoft.com/office/drawing/2014/main" val="3058923444"/>
                    </a:ext>
                  </a:extLst>
                </a:gridCol>
                <a:gridCol w="1674577">
                  <a:extLst>
                    <a:ext uri="{9D8B030D-6E8A-4147-A177-3AD203B41FA5}">
                      <a16:colId xmlns:a16="http://schemas.microsoft.com/office/drawing/2014/main" val="3176159592"/>
                    </a:ext>
                  </a:extLst>
                </a:gridCol>
                <a:gridCol w="1241514">
                  <a:extLst>
                    <a:ext uri="{9D8B030D-6E8A-4147-A177-3AD203B41FA5}">
                      <a16:colId xmlns:a16="http://schemas.microsoft.com/office/drawing/2014/main" val="2938772501"/>
                    </a:ext>
                  </a:extLst>
                </a:gridCol>
                <a:gridCol w="1056540">
                  <a:extLst>
                    <a:ext uri="{9D8B030D-6E8A-4147-A177-3AD203B41FA5}">
                      <a16:colId xmlns:a16="http://schemas.microsoft.com/office/drawing/2014/main" val="2622711819"/>
                    </a:ext>
                  </a:extLst>
                </a:gridCol>
              </a:tblGrid>
              <a:tr h="525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Přidělené body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Celkové body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Výsledek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65111"/>
                  </a:ext>
                </a:extLst>
              </a:tr>
              <a:tr h="2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47248"/>
                  </a:ext>
                </a:extLst>
              </a:tr>
              <a:tr h="2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525543"/>
                  </a:ext>
                </a:extLst>
              </a:tr>
              <a:tr h="2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931902"/>
                  </a:ext>
                </a:extLst>
              </a:tr>
              <a:tr h="2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271637"/>
                  </a:ext>
                </a:extLst>
              </a:tr>
              <a:tr h="2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14273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C065591-72F7-7064-B30E-710FCE670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2609"/>
              </p:ext>
            </p:extLst>
          </p:nvPr>
        </p:nvGraphicFramePr>
        <p:xfrm>
          <a:off x="6403010" y="2377790"/>
          <a:ext cx="2408481" cy="1334427"/>
        </p:xfrm>
        <a:graphic>
          <a:graphicData uri="http://schemas.openxmlformats.org/drawingml/2006/table">
            <a:tbl>
              <a:tblPr firstRow="1" firstCol="1" bandRow="1"/>
              <a:tblGrid>
                <a:gridCol w="1050974">
                  <a:extLst>
                    <a:ext uri="{9D8B030D-6E8A-4147-A177-3AD203B41FA5}">
                      <a16:colId xmlns:a16="http://schemas.microsoft.com/office/drawing/2014/main" val="1546233100"/>
                    </a:ext>
                  </a:extLst>
                </a:gridCol>
                <a:gridCol w="1357507">
                  <a:extLst>
                    <a:ext uri="{9D8B030D-6E8A-4147-A177-3AD203B41FA5}">
                      <a16:colId xmlns:a16="http://schemas.microsoft.com/office/drawing/2014/main" val="4134447483"/>
                    </a:ext>
                  </a:extLst>
                </a:gridCol>
              </a:tblGrid>
              <a:tr h="444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43151"/>
                  </a:ext>
                </a:extLst>
              </a:tr>
              <a:tr h="444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729802"/>
                  </a:ext>
                </a:extLst>
              </a:tr>
              <a:tr h="444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064963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C4AE833-8063-C907-5DD1-F431FABF2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6203"/>
              </p:ext>
            </p:extLst>
          </p:nvPr>
        </p:nvGraphicFramePr>
        <p:xfrm>
          <a:off x="6412248" y="4753571"/>
          <a:ext cx="5514806" cy="1748252"/>
        </p:xfrm>
        <a:graphic>
          <a:graphicData uri="http://schemas.openxmlformats.org/drawingml/2006/table">
            <a:tbl>
              <a:tblPr firstRow="1" firstCol="1" bandRow="1"/>
              <a:tblGrid>
                <a:gridCol w="773335">
                  <a:extLst>
                    <a:ext uri="{9D8B030D-6E8A-4147-A177-3AD203B41FA5}">
                      <a16:colId xmlns:a16="http://schemas.microsoft.com/office/drawing/2014/main" val="1017181683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val="972350174"/>
                    </a:ext>
                  </a:extLst>
                </a:gridCol>
                <a:gridCol w="638001">
                  <a:extLst>
                    <a:ext uri="{9D8B030D-6E8A-4147-A177-3AD203B41FA5}">
                      <a16:colId xmlns:a16="http://schemas.microsoft.com/office/drawing/2014/main" val="457331390"/>
                    </a:ext>
                  </a:extLst>
                </a:gridCol>
                <a:gridCol w="977141">
                  <a:extLst>
                    <a:ext uri="{9D8B030D-6E8A-4147-A177-3AD203B41FA5}">
                      <a16:colId xmlns:a16="http://schemas.microsoft.com/office/drawing/2014/main" val="400739752"/>
                    </a:ext>
                  </a:extLst>
                </a:gridCol>
                <a:gridCol w="806363">
                  <a:extLst>
                    <a:ext uri="{9D8B030D-6E8A-4147-A177-3AD203B41FA5}">
                      <a16:colId xmlns:a16="http://schemas.microsoft.com/office/drawing/2014/main" val="162410654"/>
                    </a:ext>
                  </a:extLst>
                </a:gridCol>
                <a:gridCol w="638001">
                  <a:extLst>
                    <a:ext uri="{9D8B030D-6E8A-4147-A177-3AD203B41FA5}">
                      <a16:colId xmlns:a16="http://schemas.microsoft.com/office/drawing/2014/main" val="4012528985"/>
                    </a:ext>
                  </a:extLst>
                </a:gridCol>
                <a:gridCol w="874797">
                  <a:extLst>
                    <a:ext uri="{9D8B030D-6E8A-4147-A177-3AD203B41FA5}">
                      <a16:colId xmlns:a16="http://schemas.microsoft.com/office/drawing/2014/main" val="3620213959"/>
                    </a:ext>
                  </a:extLst>
                </a:gridCol>
              </a:tblGrid>
              <a:tr h="336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04532"/>
                  </a:ext>
                </a:extLst>
              </a:tr>
              <a:tr h="388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Varianty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Výsledek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34412"/>
                  </a:ext>
                </a:extLst>
              </a:tr>
              <a:tr h="33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133076"/>
                  </a:ext>
                </a:extLst>
              </a:tr>
              <a:tr h="33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0,0375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0,3375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766502"/>
                  </a:ext>
                </a:extLst>
              </a:tr>
              <a:tr h="350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79153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451565AC-29C4-180A-7A54-B6C552BA9591}"/>
              </a:ext>
            </a:extLst>
          </p:cNvPr>
          <p:cNvSpPr txBox="1"/>
          <p:nvPr/>
        </p:nvSpPr>
        <p:spPr>
          <a:xfrm>
            <a:off x="461119" y="1977680"/>
            <a:ext cx="5634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Stanovení vah kritérií – alokace 100 bodů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9E0BF36-5D93-CA35-877C-DC1424A1BCA6}"/>
              </a:ext>
            </a:extLst>
          </p:cNvPr>
          <p:cNvSpPr txBox="1"/>
          <p:nvPr/>
        </p:nvSpPr>
        <p:spPr>
          <a:xfrm>
            <a:off x="6292173" y="1956629"/>
            <a:ext cx="5634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bodovací metody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A71E83B-1229-A953-8659-6A5A3584F583}"/>
              </a:ext>
            </a:extLst>
          </p:cNvPr>
          <p:cNvSpPr txBox="1"/>
          <p:nvPr/>
        </p:nvSpPr>
        <p:spPr>
          <a:xfrm>
            <a:off x="6292173" y="4272219"/>
            <a:ext cx="5634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metody váženého součtu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90B49F-B196-20E2-DD3F-7FC6C45FDE9A}"/>
              </a:ext>
            </a:extLst>
          </p:cNvPr>
          <p:cNvSpPr txBox="1"/>
          <p:nvPr/>
        </p:nvSpPr>
        <p:spPr>
          <a:xfrm>
            <a:off x="-150691" y="4272219"/>
            <a:ext cx="3094181" cy="33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cs-CZ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zpracování</a:t>
            </a:r>
            <a:endParaRPr lang="cs-CZ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7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FB23-3D3F-D858-79E7-7F4E34A1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4000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ávrh nové skladovací haly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687F5EB7-795C-2141-0C71-DBE45D36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341563"/>
            <a:ext cx="3833957" cy="381428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Šířka: 17 metrů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Délka: 30 metrů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Výška: 7 metrů</a:t>
            </a:r>
          </a:p>
          <a:p>
            <a:r>
              <a:rPr lang="cs-CZ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konzolové regály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039092-AA8E-B5F4-639A-DD23CE5A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23" y="2265221"/>
            <a:ext cx="7537511" cy="35906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56A140-EC17-8ADD-9413-3EC4E416D8BC}"/>
              </a:ext>
            </a:extLst>
          </p:cNvPr>
          <p:cNvSpPr txBox="1"/>
          <p:nvPr/>
        </p:nvSpPr>
        <p:spPr>
          <a:xfrm>
            <a:off x="3519054" y="5840003"/>
            <a:ext cx="3094181" cy="33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cs-CZ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Vlastní zpracování</a:t>
            </a:r>
            <a:endParaRPr lang="cs-CZ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564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477</Words>
  <Application>Microsoft Office PowerPoint</Application>
  <PresentationFormat>Širokoúhlá obrazovka</PresentationFormat>
  <Paragraphs>139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Cambria Math</vt:lpstr>
      <vt:lpstr>Tahoma</vt:lpstr>
      <vt:lpstr>Times New Roman</vt:lpstr>
      <vt:lpstr>Univers</vt:lpstr>
      <vt:lpstr>Univers Condensed</vt:lpstr>
      <vt:lpstr>Wingdings 2</vt:lpstr>
      <vt:lpstr>DividendVTI</vt:lpstr>
      <vt:lpstr>Prezentace aplikace PowerPoint</vt:lpstr>
      <vt:lpstr>Cíl práce</vt:lpstr>
      <vt:lpstr>Použité metody</vt:lpstr>
      <vt:lpstr>Představení společnosti</vt:lpstr>
      <vt:lpstr>Skladování na dvoře</vt:lpstr>
      <vt:lpstr>Prezentace aplikace PowerPoint</vt:lpstr>
      <vt:lpstr>Představení variant a kritérií</vt:lpstr>
      <vt:lpstr>Vícekriteriální hodnocení variant</vt:lpstr>
      <vt:lpstr>Návrh nové skladovací haly</vt:lpstr>
      <vt:lpstr>Kalkulace nákladů a výpočet rentability</vt:lpstr>
      <vt:lpstr>Přínosy a závěrečné shrnutí</vt:lpstr>
      <vt:lpstr>Doplňující otázky vedoucího práce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Haláčková Nela</dc:creator>
  <cp:lastModifiedBy>Ondřej Novotný</cp:lastModifiedBy>
  <cp:revision>3</cp:revision>
  <dcterms:created xsi:type="dcterms:W3CDTF">2022-05-27T14:58:33Z</dcterms:created>
  <dcterms:modified xsi:type="dcterms:W3CDTF">2022-05-29T10:56:27Z</dcterms:modified>
</cp:coreProperties>
</file>