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eti/Desktop/GRAFY%20PREZENTACE%20K%20OBHAJOBE&#7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54-C643-8E02-CE4E7835203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54-C643-8E02-CE4E7835203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54-C643-8E02-CE4E7835203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54-C643-8E02-CE4E7835203D}"/>
              </c:ext>
            </c:extLst>
          </c:dPt>
          <c:dLbls>
            <c:delete val="1"/>
          </c:dLbls>
          <c:cat>
            <c:strRef>
              <c:f>List1!$B$3:$B$6</c:f>
              <c:strCache>
                <c:ptCount val="4"/>
                <c:pt idx="0">
                  <c:v>PADLÝ OBJEKT V PROSTORU DRÁHY</c:v>
                </c:pt>
                <c:pt idx="1">
                  <c:v>PORUCHA HNACÍHO VOZIDLA</c:v>
                </c:pt>
                <c:pt idx="2">
                  <c:v>PORUCHA ZAŘÍZENÍ DRÁHY</c:v>
                </c:pt>
                <c:pt idx="3">
                  <c:v>INCIDENT MEZI CESTUJÍCÍMI</c:v>
                </c:pt>
              </c:strCache>
            </c:strRef>
          </c:cat>
          <c:val>
            <c:numRef>
              <c:f>List1!$F$3:$F$6</c:f>
              <c:numCache>
                <c:formatCode>General</c:formatCode>
                <c:ptCount val="4"/>
                <c:pt idx="0">
                  <c:v>9</c:v>
                </c:pt>
                <c:pt idx="1">
                  <c:v>17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A54-C643-8E02-CE4E783520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780836776333432E-2"/>
          <c:y val="0.82265801168993913"/>
          <c:w val="0.85616421497900241"/>
          <c:h val="0.17734195770556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B4-7340-B5B1-4AC7B8117D8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B4-7340-B5B1-4AC7B8117D89}"/>
              </c:ext>
            </c:extLst>
          </c:dPt>
          <c:dLbls>
            <c:delete val="1"/>
          </c:dLbls>
          <c:cat>
            <c:strRef>
              <c:f>List1!$L$20:$L$21</c:f>
              <c:strCache>
                <c:ptCount val="2"/>
                <c:pt idx="0">
                  <c:v>STŘET S OSOBNÍM AUTOMOBILEM</c:v>
                </c:pt>
                <c:pt idx="1">
                  <c:v>ZRANĚNÍ CESTUJÍCÍHO PŘI VÝSTUPU Z VLAKU</c:v>
                </c:pt>
              </c:strCache>
            </c:strRef>
          </c:cat>
          <c:val>
            <c:numRef>
              <c:f>List1!$M$20:$M$21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B4-7340-B5B1-4AC7B8117D89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292907115091342E-2"/>
          <c:y val="0.76163912348436769"/>
          <c:w val="0.93323877459715476"/>
          <c:h val="0.21994343282781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77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1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030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573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242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51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886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4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26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1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32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54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32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7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64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89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34A2-7F20-B44B-942B-6F7FC865322D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1B6A07-64C2-C64B-B934-B1766908BA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98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760ABA0-4F1B-9ED0-AB35-5F2718429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9572" y="4082903"/>
            <a:ext cx="7720208" cy="2505044"/>
          </a:xfr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Bc. Petra Podlešáková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cs-CZ" sz="20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Vedoucí práce: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doc. Ing. Rudolf Kampf, Ph.D., MBA</a:t>
            </a:r>
            <a:r>
              <a:rPr lang="cs-CZ" sz="2000" dirty="0">
                <a:solidFill>
                  <a:schemeClr val="tx1"/>
                </a:solidFill>
                <a:effectLst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Oponent práce: Ing. Martin Stach</a:t>
            </a:r>
          </a:p>
          <a:p>
            <a:pPr algn="ctr"/>
            <a:r>
              <a:rPr lang="cs-CZ" sz="20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České Budějovice, duben 2022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2B63825-F583-C0D0-09FB-C15C99EB9570}"/>
              </a:ext>
            </a:extLst>
          </p:cNvPr>
          <p:cNvSpPr txBox="1"/>
          <p:nvPr/>
        </p:nvSpPr>
        <p:spPr>
          <a:xfrm>
            <a:off x="886046" y="270054"/>
            <a:ext cx="57469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VYSOKÁ ŠKOLA TECHNICKÁ A EKONOMICKÁ </a:t>
            </a:r>
          </a:p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ČESKÝCH BUDĚJOVICÍCH </a:t>
            </a:r>
          </a:p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Ústav technicko-technologický </a:t>
            </a:r>
          </a:p>
          <a:p>
            <a:endParaRPr lang="cs-CZ" dirty="0"/>
          </a:p>
        </p:txBody>
      </p:sp>
      <p:pic>
        <p:nvPicPr>
          <p:cNvPr id="1025" name="Picture 1" descr="page1image13566992">
            <a:extLst>
              <a:ext uri="{FF2B5EF4-FFF2-40B4-BE49-F238E27FC236}">
                <a16:creationId xmlns:a16="http://schemas.microsoft.com/office/drawing/2014/main" id="{3AAEC203-AF8F-F7B1-C8F7-E122A9272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436" y="270054"/>
            <a:ext cx="2050241" cy="207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2547F3D-A264-3FE4-486E-47AB1FDD7D12}"/>
              </a:ext>
            </a:extLst>
          </p:cNvPr>
          <p:cNvSpPr txBox="1"/>
          <p:nvPr/>
        </p:nvSpPr>
        <p:spPr>
          <a:xfrm>
            <a:off x="1147030" y="1791779"/>
            <a:ext cx="83252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Racionalizace dispečerského řízení při provozních komplikacích</a:t>
            </a:r>
            <a:endParaRPr lang="cs-CZ" sz="4000" b="1" dirty="0">
              <a:solidFill>
                <a:schemeClr val="accent2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34721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329F4-2C96-9F9E-7876-AA493A2D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>
            <a:normAutofit/>
          </a:bodyPr>
          <a:lstStyle/>
          <a:p>
            <a:r>
              <a:rPr lang="cs-CZ" sz="4000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B53002-8EF6-9943-C4DB-C50D26214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86" y="1554532"/>
            <a:ext cx="8596668" cy="478247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KOMPARACE NAVRHOVANÝCH ŘEŠENÍ Z POHLEDU ZPOŽDĚNÍ JEDNOTLIVÝCH SPOJŮ</a:t>
            </a:r>
          </a:p>
          <a:p>
            <a:endParaRPr lang="cs-CZ" sz="2000" dirty="0"/>
          </a:p>
          <a:p>
            <a:pPr lvl="1"/>
            <a:r>
              <a:rPr lang="cs-CZ" sz="1800" dirty="0"/>
              <a:t>EKONOMICKÝ NÁVRH </a:t>
            </a:r>
            <a:r>
              <a:rPr lang="cs-CZ" sz="2000" dirty="0">
                <a:solidFill>
                  <a:schemeClr val="accent2"/>
                </a:solidFill>
              </a:rPr>
              <a:t>107</a:t>
            </a:r>
            <a:r>
              <a:rPr lang="cs-CZ" sz="1800" dirty="0"/>
              <a:t> MINUT</a:t>
            </a:r>
          </a:p>
          <a:p>
            <a:pPr lvl="1"/>
            <a:r>
              <a:rPr lang="cs-CZ" sz="1800" dirty="0"/>
              <a:t>PROVOZNÍ NÁVRH </a:t>
            </a:r>
            <a:r>
              <a:rPr lang="cs-CZ" sz="2000" dirty="0">
                <a:solidFill>
                  <a:schemeClr val="accent2"/>
                </a:solidFill>
              </a:rPr>
              <a:t>62</a:t>
            </a:r>
            <a:r>
              <a:rPr lang="cs-CZ" sz="1800" dirty="0"/>
              <a:t> MINUT</a:t>
            </a:r>
          </a:p>
          <a:p>
            <a:pPr lvl="1"/>
            <a:r>
              <a:rPr lang="cs-CZ" sz="1800" dirty="0"/>
              <a:t>NOVÉ OPATŘENÍ </a:t>
            </a:r>
            <a:r>
              <a:rPr lang="cs-CZ" sz="2000" dirty="0">
                <a:solidFill>
                  <a:schemeClr val="accent2"/>
                </a:solidFill>
              </a:rPr>
              <a:t>35</a:t>
            </a:r>
            <a:r>
              <a:rPr lang="cs-CZ" sz="1800" dirty="0"/>
              <a:t> MINUT</a:t>
            </a:r>
          </a:p>
          <a:p>
            <a:pPr lvl="1"/>
            <a:endParaRPr lang="cs-CZ" sz="1800" dirty="0"/>
          </a:p>
          <a:p>
            <a:pPr marL="342900" lvl="1" indent="-342900"/>
            <a:r>
              <a:rPr lang="cs-CZ" sz="2000" dirty="0"/>
              <a:t>KOMPARACE NAVRHOVANÝCH ŘEŠENÍ Z POHLEDU NÁKLADŮ VYNALOŽENÝCH NA NÁHRADNÍ AUTOBUSOVOU DOPRAVU</a:t>
            </a:r>
          </a:p>
          <a:p>
            <a:pPr marL="342900" lvl="1" indent="-342900"/>
            <a:endParaRPr lang="cs-CZ" sz="2000" dirty="0"/>
          </a:p>
          <a:p>
            <a:pPr lvl="1"/>
            <a:r>
              <a:rPr lang="cs-CZ" sz="1800" dirty="0"/>
              <a:t>EKONOMICKÝ NÁVRH </a:t>
            </a:r>
            <a:r>
              <a:rPr lang="cs-CZ" sz="2000" dirty="0">
                <a:solidFill>
                  <a:schemeClr val="accent2"/>
                </a:solidFill>
              </a:rPr>
              <a:t>2 714 </a:t>
            </a:r>
            <a:r>
              <a:rPr lang="cs-CZ" sz="1800" dirty="0"/>
              <a:t>KČ</a:t>
            </a:r>
          </a:p>
          <a:p>
            <a:pPr lvl="1"/>
            <a:r>
              <a:rPr lang="cs-CZ" sz="1800" dirty="0"/>
              <a:t>PROVOZNÍ NÁVRH </a:t>
            </a:r>
            <a:r>
              <a:rPr lang="cs-CZ" sz="2000" dirty="0">
                <a:solidFill>
                  <a:schemeClr val="accent2"/>
                </a:solidFill>
              </a:rPr>
              <a:t>4 772 </a:t>
            </a:r>
            <a:r>
              <a:rPr lang="cs-CZ" sz="1800" dirty="0"/>
              <a:t>KČ</a:t>
            </a:r>
          </a:p>
          <a:p>
            <a:pPr lvl="1"/>
            <a:r>
              <a:rPr lang="cs-CZ" sz="1800" dirty="0"/>
              <a:t>NOVÉ OPATŘENÍ </a:t>
            </a:r>
            <a:r>
              <a:rPr lang="cs-CZ" sz="2000" dirty="0">
                <a:solidFill>
                  <a:schemeClr val="accent2"/>
                </a:solidFill>
              </a:rPr>
              <a:t>2 298 </a:t>
            </a:r>
            <a:r>
              <a:rPr lang="cs-CZ" sz="1800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1665600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B0BF0-F960-7350-5D21-9CB2D5A7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CA83F-0E5D-A011-D13F-74F4E6B06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VYUŽÍVÁNÍ JEDNOTEK DOBROVOLNÝCH HASIČŮ MÁ SMYSL</a:t>
            </a:r>
          </a:p>
          <a:p>
            <a:endParaRPr lang="cs-CZ" sz="2000" dirty="0"/>
          </a:p>
          <a:p>
            <a:r>
              <a:rPr lang="cs-CZ" sz="2000" dirty="0"/>
              <a:t>SNÍŽENÍ DOPADU ZPOŽDĚNÍ NA CESTUJÍCÍ A SNÍŽENÍ EKONOMICKÉ NÁROČNOSTI REALIZACE NÁHRADNÍ AUTOBUSOVÉ DOPRAVY</a:t>
            </a:r>
          </a:p>
          <a:p>
            <a:endParaRPr lang="cs-CZ" sz="2000" dirty="0"/>
          </a:p>
          <a:p>
            <a:r>
              <a:rPr lang="cs-CZ" sz="2000" dirty="0"/>
              <a:t>SESTAVENÍ PLÁNU ZAPOJENÍ DOBROVOLNÝCH SLOŽEK IZS V PROVOZNÍ OBLASTI ŠUMAVA</a:t>
            </a:r>
          </a:p>
        </p:txBody>
      </p:sp>
    </p:spTree>
    <p:extLst>
      <p:ext uri="{BB962C8B-B14F-4D97-AF65-F5344CB8AC3E}">
        <p14:creationId xmlns:p14="http://schemas.microsoft.com/office/powerpoint/2010/main" val="165322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95FDF08-7CEC-3DE9-406D-816AC0E6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428" y="1254036"/>
            <a:ext cx="6501483" cy="31834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Smiling Face with No Fill">
            <a:extLst>
              <a:ext uri="{FF2B5EF4-FFF2-40B4-BE49-F238E27FC236}">
                <a16:creationId xmlns:a16="http://schemas.microsoft.com/office/drawing/2014/main" id="{B9BB86F4-47A4-D29B-4527-F3B2ED21F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3899" y="-41862"/>
            <a:ext cx="2029393" cy="202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40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8720E-3E44-4D17-5FD6-42671D42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OTÁZKY VEDOUCÍHO 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A80F4-9C17-4071-E809-CF7C969BA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99" y="1714022"/>
            <a:ext cx="8596668" cy="4123252"/>
          </a:xfrm>
        </p:spPr>
        <p:txBody>
          <a:bodyPr>
            <a:normAutofit/>
          </a:bodyPr>
          <a:lstStyle/>
          <a:p>
            <a:r>
              <a:rPr lang="cs-CZ" sz="2000" dirty="0"/>
              <a:t>VYSVĚTLETE VÝRAZ “SIMULOVANÉ MIMOŘÁDNOSTI V PROVOZU“.</a:t>
            </a:r>
          </a:p>
          <a:p>
            <a:endParaRPr lang="cs-CZ" sz="2000" dirty="0"/>
          </a:p>
          <a:p>
            <a:r>
              <a:rPr lang="cs-CZ" sz="2000" dirty="0"/>
              <a:t>BUDOU VÝSLEDKY PRÁCE APLIKOVANÉ?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JE MOŽNÉ PODLE VÁS APLIKOVAT TENTO PŘÍSTUP I NA ZBÝVAJÍCÍ DVĚ TRATĚ V RÁMCI PROVOZNÍHO SOUBORU ŠUMAVA?</a:t>
            </a:r>
          </a:p>
          <a:p>
            <a:endParaRPr lang="cs-CZ" sz="2000" dirty="0"/>
          </a:p>
          <a:p>
            <a:r>
              <a:rPr lang="cs-CZ" sz="2000" dirty="0"/>
              <a:t>ZABÝVALA JSTE SE TAKÉ ŘEŠENÍM MIMOŘÁDNÝCH UDÁLOSTÍ NA ŽELEZNICI NAPŘÍKLAD V RAKOUSKU NEBO ŠVÍCARSKU?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13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EDAD9-A891-7D55-4871-0285D957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66AFD-8533-0BFA-2067-8A3036464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459" y="1714022"/>
            <a:ext cx="8596668" cy="388077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CÍLEM PRÁCE JE NA ZÁKLADĚ ANALÝZY SOUČASNÉHO STAVU PROVÉST ZHODNOCENÍ PRÁCE DISPEČERA PŘI MIMOŘÁDNÝCH UDÁLOSTECH A MIMOŘÁDNOSTECH. NA ZÁKLADĚ TOHO NAVRHNOUT ŘEŠENÍ, KTERÁ POVEDOU K ZEFEKTIVNĚNÍ DISPEČERSKÉHO ŘÍZENÍ VČETNĚ ZHODNOCENÍ NOVÝCH OPATŘENÍ.</a:t>
            </a:r>
          </a:p>
        </p:txBody>
      </p:sp>
    </p:spTree>
    <p:extLst>
      <p:ext uri="{BB962C8B-B14F-4D97-AF65-F5344CB8AC3E}">
        <p14:creationId xmlns:p14="http://schemas.microsoft.com/office/powerpoint/2010/main" val="377670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83025-3D4E-30DD-BB17-3E57A8FC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cs-CZ" sz="4000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654C1-680F-B6BF-5425-3FA6B353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76" y="1710477"/>
            <a:ext cx="8596668" cy="4537923"/>
          </a:xfrm>
        </p:spPr>
        <p:txBody>
          <a:bodyPr>
            <a:normAutofit/>
          </a:bodyPr>
          <a:lstStyle/>
          <a:p>
            <a:r>
              <a:rPr lang="cs-CZ" sz="2000" dirty="0"/>
              <a:t>METODA SBĚRU DAT A ANALÝZA DOKUMENTŮ</a:t>
            </a:r>
          </a:p>
          <a:p>
            <a:endParaRPr lang="cs-CZ" sz="2000" dirty="0"/>
          </a:p>
          <a:p>
            <a:r>
              <a:rPr lang="cs-CZ" sz="2000" dirty="0"/>
              <a:t>METODA POZOROVÁNÍ</a:t>
            </a:r>
          </a:p>
          <a:p>
            <a:endParaRPr lang="cs-CZ" sz="2000" dirty="0"/>
          </a:p>
          <a:p>
            <a:r>
              <a:rPr lang="cs-CZ" sz="2000" dirty="0"/>
              <a:t>METODA KOMPARACE</a:t>
            </a:r>
          </a:p>
          <a:p>
            <a:endParaRPr lang="cs-CZ" sz="2000" dirty="0"/>
          </a:p>
          <a:p>
            <a:r>
              <a:rPr lang="cs-CZ" sz="2000" dirty="0"/>
              <a:t>METODA ZKUŠENOSTÍ</a:t>
            </a:r>
          </a:p>
          <a:p>
            <a:endParaRPr lang="cs-CZ" sz="2000" dirty="0"/>
          </a:p>
          <a:p>
            <a:r>
              <a:rPr lang="cs-CZ" sz="2000" dirty="0"/>
              <a:t>KALKULACE NÁKLADŮ</a:t>
            </a:r>
          </a:p>
        </p:txBody>
      </p:sp>
    </p:spTree>
    <p:extLst>
      <p:ext uri="{BB962C8B-B14F-4D97-AF65-F5344CB8AC3E}">
        <p14:creationId xmlns:p14="http://schemas.microsoft.com/office/powerpoint/2010/main" val="215923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03F56-9044-F0F7-BA25-86A88ACA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CHARAKTERISTIKA PRÁCE DISPEČERA DRÁŽNÍ DOPRAVY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00B34-F05C-3C13-84BD-A1E34B17D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POPIS SPOLEČNOSTI GW TRAIN REGIO A.S.</a:t>
            </a:r>
          </a:p>
          <a:p>
            <a:endParaRPr lang="cs-CZ" sz="2000" dirty="0"/>
          </a:p>
          <a:p>
            <a:r>
              <a:rPr lang="cs-CZ" sz="2000" dirty="0"/>
              <a:t>DISPEČERSKÝ APARÁT DOPRAVCE</a:t>
            </a:r>
          </a:p>
          <a:p>
            <a:endParaRPr lang="cs-CZ" sz="2000" dirty="0"/>
          </a:p>
          <a:p>
            <a:r>
              <a:rPr lang="cs-CZ" sz="2000" dirty="0"/>
              <a:t>PROGRAMY VYUŽÍVANÉ PŘI DISPEČERSKÉ ČINNOSTI </a:t>
            </a:r>
          </a:p>
          <a:p>
            <a:pPr lvl="1"/>
            <a:r>
              <a:rPr lang="cs-CZ" sz="1800" dirty="0"/>
              <a:t>WEBCOMOST</a:t>
            </a:r>
          </a:p>
          <a:p>
            <a:pPr lvl="1"/>
            <a:r>
              <a:rPr lang="cs-CZ" sz="1800" dirty="0"/>
              <a:t>KADR</a:t>
            </a:r>
          </a:p>
          <a:p>
            <a:pPr lvl="1"/>
            <a:r>
              <a:rPr lang="cs-CZ" sz="1800" dirty="0"/>
              <a:t>ISOŘ</a:t>
            </a:r>
          </a:p>
          <a:p>
            <a:pPr lvl="1"/>
            <a:r>
              <a:rPr lang="cs-CZ" sz="1800" dirty="0"/>
              <a:t>GRAPP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4795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A3465-046C-EB7D-3A8E-9023D6A2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ANALÝZA SOUČASNÉHO STAVU ŘEŠENÍ PROVOZNÍCH KOMPLIKACÍ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6663F-D73B-1867-EF81-182E689B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193404" cy="3880773"/>
          </a:xfrm>
        </p:spPr>
        <p:txBody>
          <a:bodyPr/>
          <a:lstStyle/>
          <a:p>
            <a:r>
              <a:rPr lang="cs-CZ" sz="2000" dirty="0"/>
              <a:t>POPIS TRATĚ Č. 198 STRAKONICE - VOLARY</a:t>
            </a:r>
          </a:p>
          <a:p>
            <a:endParaRPr lang="cs-CZ" dirty="0"/>
          </a:p>
        </p:txBody>
      </p:sp>
      <p:grpSp>
        <p:nvGrpSpPr>
          <p:cNvPr id="4" name="docshapegroup24">
            <a:extLst>
              <a:ext uri="{FF2B5EF4-FFF2-40B4-BE49-F238E27FC236}">
                <a16:creationId xmlns:a16="http://schemas.microsoft.com/office/drawing/2014/main" id="{C6BDF8A2-2A33-B773-0567-DFFA7F4CC4D4}"/>
              </a:ext>
            </a:extLst>
          </p:cNvPr>
          <p:cNvGrpSpPr>
            <a:grpSpLocks noRot="1" noChangeAspect="1"/>
          </p:cNvGrpSpPr>
          <p:nvPr/>
        </p:nvGrpSpPr>
        <p:grpSpPr bwMode="auto">
          <a:xfrm>
            <a:off x="677334" y="2655125"/>
            <a:ext cx="8325989" cy="3109021"/>
            <a:chOff x="7" y="7"/>
            <a:chExt cx="9294" cy="3934"/>
          </a:xfrm>
        </p:grpSpPr>
        <p:pic>
          <p:nvPicPr>
            <p:cNvPr id="5" name="docshape25">
              <a:extLst>
                <a:ext uri="{FF2B5EF4-FFF2-40B4-BE49-F238E27FC236}">
                  <a16:creationId xmlns:a16="http://schemas.microsoft.com/office/drawing/2014/main" id="{610B457F-6D68-DEB1-B823-9372C21A816B}"/>
                </a:ext>
              </a:extLst>
            </p:cNvPr>
            <p:cNvPicPr>
              <a:picLocks noRot="1" noChangeAspect="1" noEditPoint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" y="303"/>
              <a:ext cx="9041" cy="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docshape26">
              <a:extLst>
                <a:ext uri="{FF2B5EF4-FFF2-40B4-BE49-F238E27FC236}">
                  <a16:creationId xmlns:a16="http://schemas.microsoft.com/office/drawing/2014/main" id="{3D2B38E2-5448-8417-4A00-6B796A4864C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" y="7"/>
              <a:ext cx="9294" cy="3934"/>
            </a:xfrm>
            <a:prstGeom prst="rect">
              <a:avLst/>
            </a:prstGeom>
            <a:noFill/>
            <a:ln w="9525">
              <a:solidFill>
                <a:srgbClr val="92D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78988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0DD41-CA2F-F99C-DBD4-98881DF4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STATISTIKA PROVOZNÍCH KOMPLIKACÍ NA TRATI Č. 198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CE9B03-060E-180A-1CC1-5877FB1C8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BĚHĚM ROKU 2021 BYLO NA TRATI Č. 198 EVIDOVÁNO 28 MIMOŘÁDNOSTÍ V PROVOZU</a:t>
            </a: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3683591-B8A4-6A52-42DE-70DE10ED2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7165"/>
              </p:ext>
            </p:extLst>
          </p:nvPr>
        </p:nvGraphicFramePr>
        <p:xfrm>
          <a:off x="881059" y="3047999"/>
          <a:ext cx="7359720" cy="2993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1574">
                  <a:extLst>
                    <a:ext uri="{9D8B030D-6E8A-4147-A177-3AD203B41FA5}">
                      <a16:colId xmlns:a16="http://schemas.microsoft.com/office/drawing/2014/main" val="3123401868"/>
                    </a:ext>
                  </a:extLst>
                </a:gridCol>
                <a:gridCol w="1158948">
                  <a:extLst>
                    <a:ext uri="{9D8B030D-6E8A-4147-A177-3AD203B41FA5}">
                      <a16:colId xmlns:a16="http://schemas.microsoft.com/office/drawing/2014/main" val="3887416100"/>
                    </a:ext>
                  </a:extLst>
                </a:gridCol>
                <a:gridCol w="2499198">
                  <a:extLst>
                    <a:ext uri="{9D8B030D-6E8A-4147-A177-3AD203B41FA5}">
                      <a16:colId xmlns:a16="http://schemas.microsoft.com/office/drawing/2014/main" val="4153080520"/>
                    </a:ext>
                  </a:extLst>
                </a:gridCol>
              </a:tblGrid>
              <a:tr h="6950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DRUH MIMOŘÁDNOSTI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ČETNOST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PRŮM. DOBA ŘEŠENÍ [min.]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0537724"/>
                  </a:ext>
                </a:extLst>
              </a:tr>
              <a:tr h="6950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PADLÝ OBJEKT V PROSTORU DRÁHY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130</a:t>
                      </a:r>
                      <a:endParaRPr lang="cs-CZ" sz="1800" b="0" i="0" u="none" strike="noStrike" dirty="0">
                        <a:solidFill>
                          <a:schemeClr val="accent5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0287728"/>
                  </a:ext>
                </a:extLst>
              </a:tr>
              <a:tr h="52348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PORUCHA HNACÍHO VOZIDLA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endParaRPr lang="cs-CZ" sz="1800" b="0" i="0" u="none" strike="noStrike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78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339611"/>
                  </a:ext>
                </a:extLst>
              </a:tr>
              <a:tr h="52348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PORUCHA ZAŘÍZENÍ DRÁHY</a:t>
                      </a:r>
                      <a:endParaRPr lang="cs-CZ" sz="1800" b="0" i="0" u="none" strike="noStrike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25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9122322"/>
                  </a:ext>
                </a:extLst>
              </a:tr>
              <a:tr h="55620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INCIDENT MEZI CESTUJÍCÍMI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cs-CZ" sz="1800" b="0" i="0" u="none" strike="noStrike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35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7475382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13E009FD-8AC6-2EB5-064F-2C73D62A6A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834346"/>
              </p:ext>
            </p:extLst>
          </p:nvPr>
        </p:nvGraphicFramePr>
        <p:xfrm>
          <a:off x="7807514" y="1549161"/>
          <a:ext cx="4712944" cy="5103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795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16844-5436-9831-6DF7-60683E8C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STATISTIKA PROVOZNÍCH KOMPLIKACÍ NA TRATI Č. 198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BEF1E-0780-8E34-D532-67FBB0A0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179587" cy="3880773"/>
          </a:xfrm>
        </p:spPr>
        <p:txBody>
          <a:bodyPr>
            <a:normAutofit/>
          </a:bodyPr>
          <a:lstStyle/>
          <a:p>
            <a:r>
              <a:rPr lang="cs-CZ" sz="2000" dirty="0"/>
              <a:t>BĚHEM ROKU 2021 BYLY NA TRATI Č. 198 EVIDOVÁNY 4 MIMOŘÁDNÉ UDÁLOSTI V PROVOZU</a:t>
            </a:r>
          </a:p>
          <a:p>
            <a:endParaRPr lang="cs-CZ" sz="20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8BA1AA3-C6FF-7B20-CF93-FC85234CD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87976"/>
              </p:ext>
            </p:extLst>
          </p:nvPr>
        </p:nvGraphicFramePr>
        <p:xfrm>
          <a:off x="839972" y="2958639"/>
          <a:ext cx="6889898" cy="2284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0912">
                  <a:extLst>
                    <a:ext uri="{9D8B030D-6E8A-4147-A177-3AD203B41FA5}">
                      <a16:colId xmlns:a16="http://schemas.microsoft.com/office/drawing/2014/main" val="141182340"/>
                    </a:ext>
                  </a:extLst>
                </a:gridCol>
                <a:gridCol w="1329069">
                  <a:extLst>
                    <a:ext uri="{9D8B030D-6E8A-4147-A177-3AD203B41FA5}">
                      <a16:colId xmlns:a16="http://schemas.microsoft.com/office/drawing/2014/main" val="52032931"/>
                    </a:ext>
                  </a:extLst>
                </a:gridCol>
                <a:gridCol w="2519917">
                  <a:extLst>
                    <a:ext uri="{9D8B030D-6E8A-4147-A177-3AD203B41FA5}">
                      <a16:colId xmlns:a16="http://schemas.microsoft.com/office/drawing/2014/main" val="2791716851"/>
                    </a:ext>
                  </a:extLst>
                </a:gridCol>
              </a:tblGrid>
              <a:tr h="76155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DRUH MIMOŘÁDNÉ UDÁLOSTI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ČETNOST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PRŮM. DOBA ŘEŠENÍ [min.]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2482741"/>
                  </a:ext>
                </a:extLst>
              </a:tr>
              <a:tr h="76155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STŘET S OSOBNÍM AUTOMOBILEM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157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7363432"/>
                  </a:ext>
                </a:extLst>
              </a:tr>
              <a:tr h="76155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ZRANĚNÍ CESTUJÍCÍHO PŘI VÝSTUPU Z VLAKU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165</a:t>
                      </a:r>
                      <a:endParaRPr lang="cs-CZ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8571804"/>
                  </a:ext>
                </a:extLst>
              </a:tr>
            </a:tbl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4F1EB66E-2069-F19B-167F-618D2FEF7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221286"/>
              </p:ext>
            </p:extLst>
          </p:nvPr>
        </p:nvGraphicFramePr>
        <p:xfrm>
          <a:off x="7363968" y="2160589"/>
          <a:ext cx="4730496" cy="463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377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4C7C3-AC05-3C83-CB01-9823341E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LOGISTIKA ŘEŠENÍ PROVOZNÍCH KOMPLIKACÍ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2CA71-4E9D-2EB2-F7E2-0D2C7726A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BUDE UVAŽOVÁNA SITUACE, KDY STROJVEDOUCÍ VLAKU 18107 JEDOUCÍHO Z VOLAR DO STRAKONIC OHLÁSÍ V 11:25 DISPEČERSKÉMU PRACOVIŠTI, ŽE VE 45. KILOMETRU TRATI V ÚSEKU </a:t>
            </a:r>
            <a:r>
              <a:rPr lang="en-US" dirty="0">
                <a:solidFill>
                  <a:schemeClr val="accent2"/>
                </a:solidFill>
              </a:rPr>
              <a:t>KUBOVA HUŤ – LIPKA </a:t>
            </a:r>
            <a:r>
              <a:rPr lang="en-US" dirty="0"/>
              <a:t>SE NACHÁZÍ PADLÝ STROM V PROSTOTU DRÁHY,</a:t>
            </a:r>
          </a:p>
          <a:p>
            <a:endParaRPr lang="en-US" dirty="0"/>
          </a:p>
          <a:p>
            <a:r>
              <a:rPr lang="en-US" dirty="0"/>
              <a:t>PŘED KTERÝM VČASNĚ A BEZPEČNĚ ZASTAVIL DRÁŽNÍ VOZIDLO. TATO PROVOZNÍ KOMPLIKACE JE KATEGORIZOVÁNA JAKOŽTO </a:t>
            </a:r>
            <a:r>
              <a:rPr lang="en-US" dirty="0">
                <a:solidFill>
                  <a:schemeClr val="accent2"/>
                </a:solidFill>
              </a:rPr>
              <a:t>MIMOŘÁDNOST</a:t>
            </a:r>
            <a:r>
              <a:rPr lang="cs-CZ" dirty="0"/>
              <a:t> V PROVOZU (PRŮMĚRNÁ DOBA ŘEŠENÍ </a:t>
            </a:r>
            <a:r>
              <a:rPr lang="cs-CZ" sz="2000" dirty="0">
                <a:solidFill>
                  <a:schemeClr val="accent5"/>
                </a:solidFill>
              </a:rPr>
              <a:t>130</a:t>
            </a:r>
            <a:r>
              <a:rPr lang="cs-CZ" dirty="0"/>
              <a:t> MINUT).</a:t>
            </a:r>
          </a:p>
          <a:p>
            <a:endParaRPr lang="cs-CZ" dirty="0"/>
          </a:p>
          <a:p>
            <a:r>
              <a:rPr lang="cs-CZ" dirty="0"/>
              <a:t>EKONOMICKÉ A PROVOZNÍ ŘEŠENÍ</a:t>
            </a:r>
          </a:p>
        </p:txBody>
      </p:sp>
    </p:spTree>
    <p:extLst>
      <p:ext uri="{BB962C8B-B14F-4D97-AF65-F5344CB8AC3E}">
        <p14:creationId xmlns:p14="http://schemas.microsoft.com/office/powerpoint/2010/main" val="50997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197DD-6C9D-7FCE-B3D3-2D5DD608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NÁVRH NOVÉHO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636D6-536D-6469-D499-219B759D3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417" y="1930400"/>
            <a:ext cx="8596668" cy="3880773"/>
          </a:xfrm>
        </p:spPr>
        <p:txBody>
          <a:bodyPr/>
          <a:lstStyle/>
          <a:p>
            <a:r>
              <a:rPr lang="cs-CZ" sz="2000" dirty="0"/>
              <a:t>NEJVĚTŠÍM PROBLÉMEM JE DOJEZDOVÝ ČAS HZS SŽ (75-85 MINUT)</a:t>
            </a:r>
          </a:p>
          <a:p>
            <a:endParaRPr lang="cs-CZ" sz="2000" dirty="0"/>
          </a:p>
          <a:p>
            <a:r>
              <a:rPr lang="en-US" sz="2000" dirty="0"/>
              <a:t>STAVEBNÍM KAMENEM NOVÉHO NÁVRHU JE ZAPOJENÍ SLOŽEK DOBROVOLNÝCH OBLASTNÍCH HASIČŮ</a:t>
            </a:r>
          </a:p>
          <a:p>
            <a:endParaRPr lang="en-US" sz="2000" dirty="0"/>
          </a:p>
          <a:p>
            <a:r>
              <a:rPr lang="en-US" sz="2000" dirty="0"/>
              <a:t>NAVRHOVANÉ ŘEŠENÍ SOUVISÍ S OBLASTNÍM ROZLOŽENÍM JEDNOTEK DOBROVOLNÝCH HASIČŮ A MOŽNOSTI JEJICH NASAZENÍ I MIMO DENNÍ DOBU. TRAŤ </a:t>
            </a:r>
            <a:r>
              <a:rPr lang="en-US" sz="2000" dirty="0" err="1"/>
              <a:t>Č</a:t>
            </a:r>
            <a:r>
              <a:rPr lang="en-US" sz="2000" dirty="0"/>
              <a:t>. 198 JE POKRYTA JEDNOTKAMI </a:t>
            </a:r>
            <a:r>
              <a:rPr lang="en-US" sz="2000" dirty="0">
                <a:solidFill>
                  <a:schemeClr val="accent2"/>
                </a:solidFill>
              </a:rPr>
              <a:t>SDH VOLARY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accent2"/>
                </a:solidFill>
              </a:rPr>
              <a:t>SDH LENORA 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accent2"/>
                </a:solidFill>
              </a:rPr>
              <a:t> SDH HORNÍ VLTAVICE</a:t>
            </a:r>
            <a:r>
              <a:rPr lang="en-US" sz="2000" dirty="0"/>
              <a:t> (15 MINUT)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46694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{021A98E6-1561-F942-ACA4-5EAEC2A5C2A7}tf10001060</Template>
  <TotalTime>34937</TotalTime>
  <Words>516</Words>
  <Application>Microsoft Macintosh PowerPoint</Application>
  <PresentationFormat>Širokoúhlá obrazovka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</vt:lpstr>
      <vt:lpstr>Tahoma</vt:lpstr>
      <vt:lpstr>Trebuchet MS</vt:lpstr>
      <vt:lpstr>Wingdings 3</vt:lpstr>
      <vt:lpstr>Fazeta</vt:lpstr>
      <vt:lpstr>Prezentace aplikace PowerPoint</vt:lpstr>
      <vt:lpstr>CÍL PRÁCE</vt:lpstr>
      <vt:lpstr>POUŽITÉ METODY</vt:lpstr>
      <vt:lpstr>CHARAKTERISTIKA PRÁCE DISPEČERA DRÁŽNÍ DOPRAVY </vt:lpstr>
      <vt:lpstr>ANALÝZA SOUČASNÉHO STAVU ŘEŠENÍ PROVOZNÍCH KOMPLIKACÍ</vt:lpstr>
      <vt:lpstr>STATISTIKA PROVOZNÍCH KOMPLIKACÍ NA TRATI Č. 198</vt:lpstr>
      <vt:lpstr>STATISTIKA PROVOZNÍCH KOMPLIKACÍ NA TRATI Č. 198</vt:lpstr>
      <vt:lpstr>LOGISTIKA ŘEŠENÍ PROVOZNÍCH KOMPLIKACÍ</vt:lpstr>
      <vt:lpstr>NÁVRH NOVÉHO ŘEŠENÍ</vt:lpstr>
      <vt:lpstr>DOSAŽENÉ VÝSLEDKY</vt:lpstr>
      <vt:lpstr>ZÁVĚREČNÉ SHRNUTÍ</vt:lpstr>
      <vt:lpstr>DĚKUJI ZA POZORNOST</vt:lpstr>
      <vt:lpstr>OTÁZKY VEDOUCÍHO A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Podlešáková</dc:creator>
  <cp:lastModifiedBy>Petra Podlešáková</cp:lastModifiedBy>
  <cp:revision>11</cp:revision>
  <dcterms:created xsi:type="dcterms:W3CDTF">2022-05-03T11:09:45Z</dcterms:created>
  <dcterms:modified xsi:type="dcterms:W3CDTF">2022-05-29T11:20:18Z</dcterms:modified>
</cp:coreProperties>
</file>