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5" r:id="rId3"/>
    <p:sldId id="258" r:id="rId4"/>
    <p:sldId id="278" r:id="rId5"/>
    <p:sldId id="257" r:id="rId6"/>
    <p:sldId id="276" r:id="rId7"/>
    <p:sldId id="269" r:id="rId8"/>
    <p:sldId id="282" r:id="rId9"/>
    <p:sldId id="271" r:id="rId10"/>
    <p:sldId id="273" r:id="rId11"/>
    <p:sldId id="270" r:id="rId12"/>
    <p:sldId id="277" r:id="rId13"/>
    <p:sldId id="281" r:id="rId14"/>
    <p:sldId id="280" r:id="rId15"/>
    <p:sldId id="267" r:id="rId16"/>
    <p:sldId id="26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esktop\p&#345;&#237;je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Kapacita skladu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List1!$B$82</c:f>
              <c:strCache>
                <c:ptCount val="1"/>
                <c:pt idx="0">
                  <c:v>Aktuální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List1!$C$81:$E$81</c:f>
              <c:strCache>
                <c:ptCount val="3"/>
                <c:pt idx="0">
                  <c:v>Zboží</c:v>
                </c:pt>
                <c:pt idx="1">
                  <c:v>Vratné obaly</c:v>
                </c:pt>
                <c:pt idx="2">
                  <c:v>Celkem</c:v>
                </c:pt>
              </c:strCache>
            </c:strRef>
          </c:cat>
          <c:val>
            <c:numRef>
              <c:f>List1!$C$82:$E$82</c:f>
              <c:numCache>
                <c:formatCode>General</c:formatCode>
                <c:ptCount val="3"/>
                <c:pt idx="0">
                  <c:v>144</c:v>
                </c:pt>
                <c:pt idx="1">
                  <c:v>36</c:v>
                </c:pt>
                <c:pt idx="2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68-426E-B1EA-2D54668D500B}"/>
            </c:ext>
          </c:extLst>
        </c:ser>
        <c:ser>
          <c:idx val="1"/>
          <c:order val="1"/>
          <c:tx>
            <c:strRef>
              <c:f>List1!$B$83</c:f>
              <c:strCache>
                <c:ptCount val="1"/>
                <c:pt idx="0">
                  <c:v>Nově navržené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List1!$C$81:$E$81</c:f>
              <c:strCache>
                <c:ptCount val="3"/>
                <c:pt idx="0">
                  <c:v>Zboží</c:v>
                </c:pt>
                <c:pt idx="1">
                  <c:v>Vratné obaly</c:v>
                </c:pt>
                <c:pt idx="2">
                  <c:v>Celkem</c:v>
                </c:pt>
              </c:strCache>
            </c:strRef>
          </c:cat>
          <c:val>
            <c:numRef>
              <c:f>List1!$C$83:$E$83</c:f>
              <c:numCache>
                <c:formatCode>General</c:formatCode>
                <c:ptCount val="3"/>
                <c:pt idx="0">
                  <c:v>153</c:v>
                </c:pt>
                <c:pt idx="1">
                  <c:v>48</c:v>
                </c:pt>
                <c:pt idx="2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68-426E-B1EA-2D54668D50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4413680"/>
        <c:axId val="404414008"/>
      </c:barChart>
      <c:catAx>
        <c:axId val="40441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4414008"/>
        <c:crosses val="autoZero"/>
        <c:auto val="1"/>
        <c:lblAlgn val="ctr"/>
        <c:lblOffset val="100"/>
        <c:noMultiLvlLbl val="0"/>
      </c:catAx>
      <c:valAx>
        <c:axId val="404414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Počet</a:t>
                </a:r>
                <a:r>
                  <a:rPr lang="cs-CZ" baseline="0"/>
                  <a:t> paletových jednotek</a:t>
                </a:r>
                <a:endParaRPr lang="cs-CZ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441368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A25D-C784-4969-B932-46194C99D33F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6CF5-96E5-4592-8279-3FD336384BBC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A25D-C784-4969-B932-46194C99D33F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6CF5-96E5-4592-8279-3FD336384BB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A25D-C784-4969-B932-46194C99D33F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6CF5-96E5-4592-8279-3FD336384BB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A25D-C784-4969-B932-46194C99D33F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6CF5-96E5-4592-8279-3FD336384BB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A25D-C784-4969-B932-46194C99D33F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6CF5-96E5-4592-8279-3FD336384BBC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A25D-C784-4969-B932-46194C99D33F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6CF5-96E5-4592-8279-3FD336384BB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A25D-C784-4969-B932-46194C99D33F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6CF5-96E5-4592-8279-3FD336384BBC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A25D-C784-4969-B932-46194C99D33F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6CF5-96E5-4592-8279-3FD336384BB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A25D-C784-4969-B932-46194C99D33F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6CF5-96E5-4592-8279-3FD336384BB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A25D-C784-4969-B932-46194C99D33F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6CF5-96E5-4592-8279-3FD336384BB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A25D-C784-4969-B932-46194C99D33F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6CF5-96E5-4592-8279-3FD336384BB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380A25D-C784-4969-B932-46194C99D33F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B496CF5-96E5-4592-8279-3FD336384BB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i="0" dirty="0">
                <a:effectLst/>
                <a:latin typeface="Open Sans" panose="020B0606030504020204" pitchFamily="34" charset="0"/>
              </a:rPr>
              <a:t>Návrh skladového hospodářství ve vybraném podniku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8458200" cy="1752600"/>
          </a:xfrm>
        </p:spPr>
        <p:txBody>
          <a:bodyPr/>
          <a:lstStyle/>
          <a:p>
            <a:r>
              <a:rPr lang="cs-CZ" dirty="0"/>
              <a:t>Autor diplomové práce:		Bc. Jan Štěpán</a:t>
            </a:r>
          </a:p>
          <a:p>
            <a:r>
              <a:rPr lang="cs-CZ" dirty="0"/>
              <a:t>Vedoucí diplomové práce:		Ing. Ján </a:t>
            </a:r>
            <a:r>
              <a:rPr lang="cs-CZ" dirty="0" err="1"/>
              <a:t>Ližbetin</a:t>
            </a:r>
            <a:r>
              <a:rPr lang="cs-CZ" dirty="0"/>
              <a:t>, PhD.</a:t>
            </a:r>
          </a:p>
          <a:p>
            <a:r>
              <a:rPr lang="cs-CZ" dirty="0"/>
              <a:t>Oponent diplomové práce:		Ing. Gabriela Habánová</a:t>
            </a:r>
          </a:p>
        </p:txBody>
      </p:sp>
    </p:spTree>
    <p:extLst>
      <p:ext uri="{BB962C8B-B14F-4D97-AF65-F5344CB8AC3E}">
        <p14:creationId xmlns:p14="http://schemas.microsoft.com/office/powerpoint/2010/main" val="1176783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38B237-0626-85DF-FF5F-CCAAD5572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Navrhované skladové řešení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B151F6-4502-DDA3-4672-9180013FA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Změna způsobu uložení zboží</a:t>
            </a:r>
          </a:p>
          <a:p>
            <a:r>
              <a:rPr lang="cs-CZ" dirty="0"/>
              <a:t>Pořízení nových skladovacích zařízení</a:t>
            </a:r>
          </a:p>
          <a:p>
            <a:r>
              <a:rPr lang="cs-CZ" dirty="0"/>
              <a:t>Reorganizace skladu</a:t>
            </a:r>
          </a:p>
          <a:p>
            <a:r>
              <a:rPr lang="cs-CZ" dirty="0"/>
              <a:t>Pořízení vhodné manipulační techniky</a:t>
            </a:r>
          </a:p>
        </p:txBody>
      </p:sp>
    </p:spTree>
    <p:extLst>
      <p:ext uri="{BB962C8B-B14F-4D97-AF65-F5344CB8AC3E}">
        <p14:creationId xmlns:p14="http://schemas.microsoft.com/office/powerpoint/2010/main" val="1221408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891E7C-F123-601B-8FF2-8E5941300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Navrhované skladové řešení</a:t>
            </a:r>
          </a:p>
        </p:txBody>
      </p:sp>
      <p:pic>
        <p:nvPicPr>
          <p:cNvPr id="19" name="Zástupný obsah 18" descr="Obsah obrázku LEGO, hračka&#10;&#10;Popis byl vytvořen automaticky">
            <a:extLst>
              <a:ext uri="{FF2B5EF4-FFF2-40B4-BE49-F238E27FC236}">
                <a16:creationId xmlns:a16="http://schemas.microsoft.com/office/drawing/2014/main" id="{F817295C-E2BC-9AEC-3725-1CF0C4153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55418"/>
            <a:ext cx="8229600" cy="4166364"/>
          </a:xfrm>
        </p:spPr>
      </p:pic>
    </p:spTree>
    <p:extLst>
      <p:ext uri="{BB962C8B-B14F-4D97-AF65-F5344CB8AC3E}">
        <p14:creationId xmlns:p14="http://schemas.microsoft.com/office/powerpoint/2010/main" val="3116985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7E89A-1D98-0D40-DAFD-837DC4557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Porovnání aktuálního a navrhovaného skladového řešení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6C6421-A81E-D137-9C2E-3B16C646A8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Aktuální řešení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6BB442D-E246-EA75-ECDF-EEE269893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Navrhované řešení</a:t>
            </a:r>
          </a:p>
        </p:txBody>
      </p:sp>
      <p:pic>
        <p:nvPicPr>
          <p:cNvPr id="8" name="Zástupný obsah 15" descr="Obsah obrázku LEGO, hračka&#10;&#10;Popis byl vytvořen automaticky">
            <a:extLst>
              <a:ext uri="{FF2B5EF4-FFF2-40B4-BE49-F238E27FC236}">
                <a16:creationId xmlns:a16="http://schemas.microsoft.com/office/drawing/2014/main" id="{D0C372AB-0568-0BC9-3224-906C1ABA750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63" y="3417927"/>
            <a:ext cx="4285702" cy="2171313"/>
          </a:xfrm>
        </p:spPr>
      </p:pic>
      <p:pic>
        <p:nvPicPr>
          <p:cNvPr id="10" name="Zástupný obsah 9" descr="Obsah obrázku LEGO, hračka&#10;&#10;Popis byl vytvořen automaticky">
            <a:extLst>
              <a:ext uri="{FF2B5EF4-FFF2-40B4-BE49-F238E27FC236}">
                <a16:creationId xmlns:a16="http://schemas.microsoft.com/office/drawing/2014/main" id="{E70C5643-472D-F96B-CC06-BA5FB38B0A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6" y="3284985"/>
            <a:ext cx="4186312" cy="2128912"/>
          </a:xfrm>
        </p:spPr>
      </p:pic>
    </p:spTree>
    <p:extLst>
      <p:ext uri="{BB962C8B-B14F-4D97-AF65-F5344CB8AC3E}">
        <p14:creationId xmlns:p14="http://schemas.microsoft.com/office/powerpoint/2010/main" val="3381323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277CA1C-4275-FBD4-A09C-B74BF4D6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cs-CZ" dirty="0"/>
              <a:t>Provozně ekonomické zhodnocení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F890EAA-BF95-71CB-30B6-A12FF95C5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00200"/>
            <a:ext cx="82296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>
                <a:solidFill>
                  <a:schemeClr val="tx2"/>
                </a:solidFill>
              </a:rPr>
              <a:t>Porovnání aktuální a nově navržené kapacity skladu</a:t>
            </a:r>
          </a:p>
          <a:p>
            <a:endParaRPr lang="en-US" dirty="0"/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6257DCCB-F6E3-4253-9924-C149B8F405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9882807"/>
              </p:ext>
            </p:extLst>
          </p:nvPr>
        </p:nvGraphicFramePr>
        <p:xfrm>
          <a:off x="1475656" y="2236676"/>
          <a:ext cx="6192688" cy="360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207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A1A5AE-BA62-DED8-40A2-E15F0E03F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Provozně ekonomické zhodnocení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FE5D41-0781-1A92-FB9C-9DE758C6A6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Bez odprodeje původní manipulační techniky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643689D-873F-7C49-1F8F-92B43091C2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 odprodejem původní manipulační techniky</a:t>
            </a:r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3A7EE1D0-8E23-03B1-30CB-7956481E6C7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99017348"/>
              </p:ext>
            </p:extLst>
          </p:nvPr>
        </p:nvGraphicFramePr>
        <p:xfrm>
          <a:off x="4912201" y="2636913"/>
          <a:ext cx="3616960" cy="2880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5230">
                  <a:extLst>
                    <a:ext uri="{9D8B030D-6E8A-4147-A177-3AD203B41FA5}">
                      <a16:colId xmlns:a16="http://schemas.microsoft.com/office/drawing/2014/main" val="2463398207"/>
                    </a:ext>
                  </a:extLst>
                </a:gridCol>
                <a:gridCol w="1205865">
                  <a:extLst>
                    <a:ext uri="{9D8B030D-6E8A-4147-A177-3AD203B41FA5}">
                      <a16:colId xmlns:a16="http://schemas.microsoft.com/office/drawing/2014/main" val="4240716758"/>
                    </a:ext>
                  </a:extLst>
                </a:gridCol>
                <a:gridCol w="1205865">
                  <a:extLst>
                    <a:ext uri="{9D8B030D-6E8A-4147-A177-3AD203B41FA5}">
                      <a16:colId xmlns:a16="http://schemas.microsoft.com/office/drawing/2014/main" val="3951910273"/>
                    </a:ext>
                  </a:extLst>
                </a:gridCol>
              </a:tblGrid>
              <a:tr h="438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Položka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Cena celkem bez DPH (Kč)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Cena celkem (Kč)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185721"/>
                  </a:ext>
                </a:extLst>
              </a:tr>
              <a:tr h="896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Skladovací zařízení a příslušenství k regálům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126 166,00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152 671,75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6845515"/>
                  </a:ext>
                </a:extLst>
              </a:tr>
              <a:tr h="667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Nákup manipulační techniky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558 990,00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676 377,90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6508304"/>
                  </a:ext>
                </a:extLst>
              </a:tr>
              <a:tr h="667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Prodej manipulační techniky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- 70 000,00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- 84 700,00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9329917"/>
                  </a:ext>
                </a:extLst>
              </a:tr>
              <a:tr h="210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CELKEM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615 156,00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b="1" dirty="0">
                          <a:effectLst/>
                        </a:rPr>
                        <a:t>744 349,65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1734699"/>
                  </a:ext>
                </a:extLst>
              </a:tr>
            </a:tbl>
          </a:graphicData>
        </a:graphic>
      </p:graphicFrame>
      <p:graphicFrame>
        <p:nvGraphicFramePr>
          <p:cNvPr id="11" name="Zástupný obsah 10">
            <a:extLst>
              <a:ext uri="{FF2B5EF4-FFF2-40B4-BE49-F238E27FC236}">
                <a16:creationId xmlns:a16="http://schemas.microsoft.com/office/drawing/2014/main" id="{4E4C0BE9-262E-BB70-29A6-8504D0AD844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93608745"/>
              </p:ext>
            </p:extLst>
          </p:nvPr>
        </p:nvGraphicFramePr>
        <p:xfrm>
          <a:off x="614839" y="2636912"/>
          <a:ext cx="3616960" cy="2664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5230">
                  <a:extLst>
                    <a:ext uri="{9D8B030D-6E8A-4147-A177-3AD203B41FA5}">
                      <a16:colId xmlns:a16="http://schemas.microsoft.com/office/drawing/2014/main" val="1289011608"/>
                    </a:ext>
                  </a:extLst>
                </a:gridCol>
                <a:gridCol w="1205865">
                  <a:extLst>
                    <a:ext uri="{9D8B030D-6E8A-4147-A177-3AD203B41FA5}">
                      <a16:colId xmlns:a16="http://schemas.microsoft.com/office/drawing/2014/main" val="2580673976"/>
                    </a:ext>
                  </a:extLst>
                </a:gridCol>
                <a:gridCol w="1205865">
                  <a:extLst>
                    <a:ext uri="{9D8B030D-6E8A-4147-A177-3AD203B41FA5}">
                      <a16:colId xmlns:a16="http://schemas.microsoft.com/office/drawing/2014/main" val="2361967988"/>
                    </a:ext>
                  </a:extLst>
                </a:gridCol>
              </a:tblGrid>
              <a:tr h="528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Položka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Cena celkem bez DPH (Kč)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Cena celkem (Kč)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5200046"/>
                  </a:ext>
                </a:extLst>
              </a:tr>
              <a:tr h="1079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Skladovací zařízení a příslušenství k regálům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114 985,00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139 033,84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306000"/>
                  </a:ext>
                </a:extLst>
              </a:tr>
              <a:tr h="803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Nákup manipulační techniky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558 990,00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676 377,90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9452722"/>
                  </a:ext>
                </a:extLst>
              </a:tr>
              <a:tr h="253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CELKEM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673 975,00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b="1" dirty="0">
                          <a:effectLst/>
                        </a:rPr>
                        <a:t>815 411,74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1219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852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dotazy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Vedoucí práce:</a:t>
            </a:r>
          </a:p>
          <a:p>
            <a:pPr marL="0" indent="0">
              <a:buNone/>
            </a:pPr>
            <a:r>
              <a:rPr lang="cs-CZ" dirty="0"/>
              <a:t>„Jak se k Vašemu návrhu vyjádřila společnost? Uskuteční se reorganizace skladu?“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Oponent práce:</a:t>
            </a:r>
          </a:p>
          <a:p>
            <a:pPr marL="0" indent="0">
              <a:buNone/>
            </a:pPr>
            <a:r>
              <a:rPr lang="cs-CZ" dirty="0"/>
              <a:t>„Bude návrh racionalizace skladového hospodářství předložen v daném podniku?“</a:t>
            </a:r>
          </a:p>
        </p:txBody>
      </p:sp>
    </p:spTree>
    <p:extLst>
      <p:ext uri="{BB962C8B-B14F-4D97-AF65-F5344CB8AC3E}">
        <p14:creationId xmlns:p14="http://schemas.microsoft.com/office/powerpoint/2010/main" val="2870786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40074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0EDFC1-B2F4-97B5-AA31-6400EC85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 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5C62D0-7E69-234E-8EBF-1E0DE5E44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 práce</a:t>
            </a:r>
          </a:p>
          <a:p>
            <a:r>
              <a:rPr lang="cs-CZ" dirty="0"/>
              <a:t>Představení vybrané společnosti</a:t>
            </a:r>
          </a:p>
          <a:p>
            <a:r>
              <a:rPr lang="cs-CZ" dirty="0"/>
              <a:t>Motivace a důvody k řešení daného problému</a:t>
            </a:r>
          </a:p>
          <a:p>
            <a:r>
              <a:rPr lang="cs-CZ" dirty="0"/>
              <a:t>Výzkumné otázky</a:t>
            </a:r>
          </a:p>
          <a:p>
            <a:r>
              <a:rPr lang="cs-CZ" dirty="0"/>
              <a:t>Aktuální skladové řešení</a:t>
            </a:r>
          </a:p>
          <a:p>
            <a:r>
              <a:rPr lang="cs-CZ" dirty="0"/>
              <a:t>Nedostatky aktuálního řešení</a:t>
            </a:r>
          </a:p>
          <a:p>
            <a:r>
              <a:rPr lang="cs-CZ" dirty="0"/>
              <a:t>Návrh nového skladového řešení</a:t>
            </a:r>
          </a:p>
          <a:p>
            <a:r>
              <a:rPr lang="cs-CZ" dirty="0"/>
              <a:t>Provozně ekonomické zhodnocení</a:t>
            </a:r>
          </a:p>
          <a:p>
            <a:r>
              <a:rPr lang="cs-CZ" dirty="0"/>
              <a:t>Prostor pro dotazy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8681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práce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3A3A3A"/>
                </a:solidFill>
                <a:latin typeface="Open Sans" panose="020B0606030504020204" pitchFamily="34" charset="0"/>
              </a:rPr>
              <a:t>N</a:t>
            </a: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 základě analýzy současného stavu a materiálového toku ve skladu navrhnout racionalizaci skladového hospodářství, které povede k zefektivnění skladových procesů v podniku. Součástí návrhu bude provozně-ekonomické zhodnocení.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6777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A56E15-ACCD-CDC3-7495-9F78518C0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 vybrané společnosti</a:t>
            </a:r>
          </a:p>
        </p:txBody>
      </p:sp>
      <p:pic>
        <p:nvPicPr>
          <p:cNvPr id="5" name="Zástupný obsah 4" descr="Obsah obrázku text, scéna, knihovna, místnost&#10;&#10;Popis byl vytvořen automaticky">
            <a:extLst>
              <a:ext uri="{FF2B5EF4-FFF2-40B4-BE49-F238E27FC236}">
                <a16:creationId xmlns:a16="http://schemas.microsoft.com/office/drawing/2014/main" id="{9C1A3E7F-21E9-D073-6C64-D5B02B42D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62" y="1684412"/>
            <a:ext cx="8032076" cy="4464496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307096A-0F32-206A-5EA9-75A351C164A8}"/>
              </a:ext>
            </a:extLst>
          </p:cNvPr>
          <p:cNvSpPr txBox="1"/>
          <p:nvPr/>
        </p:nvSpPr>
        <p:spPr>
          <a:xfrm>
            <a:off x="7164288" y="61560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Ilustrační foto</a:t>
            </a:r>
          </a:p>
        </p:txBody>
      </p:sp>
    </p:spTree>
    <p:extLst>
      <p:ext uri="{BB962C8B-B14F-4D97-AF65-F5344CB8AC3E}">
        <p14:creationId xmlns:p14="http://schemas.microsoft.com/office/powerpoint/2010/main" val="608501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Motivace a důvody k řešení daného problému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Uplatnění diplomové práce v praxi</a:t>
            </a:r>
          </a:p>
          <a:p>
            <a:r>
              <a:rPr lang="cs-CZ" dirty="0"/>
              <a:t>Možnost seberealizace</a:t>
            </a:r>
          </a:p>
          <a:p>
            <a:r>
              <a:rPr lang="cs-CZ" dirty="0"/>
              <a:t>Využití teoretických znalostí získaných během studia na VŠ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5643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90152E-D128-1E4D-C1A7-DE913F55C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Výzkumné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557111-7547-2E34-E55E-EACFF7B90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vypadá aktuální skladové řešení?</a:t>
            </a:r>
          </a:p>
          <a:p>
            <a:r>
              <a:rPr lang="cs-CZ" dirty="0"/>
              <a:t>Má toto skladové řešení nějaké nedostatky?</a:t>
            </a:r>
          </a:p>
          <a:p>
            <a:r>
              <a:rPr lang="cs-CZ" dirty="0"/>
              <a:t>Jakým způsobem případné nedostatky eliminovat?</a:t>
            </a:r>
          </a:p>
          <a:p>
            <a:r>
              <a:rPr lang="cs-CZ" dirty="0"/>
              <a:t>Co nové řešení přinese?</a:t>
            </a:r>
          </a:p>
          <a:p>
            <a:r>
              <a:rPr lang="cs-CZ" dirty="0"/>
              <a:t>Jaké budou náklady potřebné na realizaci nového řešení?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6007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422696-0115-8F1D-B524-2C54E6214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skladové řešení</a:t>
            </a:r>
          </a:p>
        </p:txBody>
      </p:sp>
      <p:pic>
        <p:nvPicPr>
          <p:cNvPr id="7" name="Zástupný obsah 6" descr="Obsah obrázku LEGO, hračka&#10;&#10;Popis byl vytvořen automaticky">
            <a:extLst>
              <a:ext uri="{FF2B5EF4-FFF2-40B4-BE49-F238E27FC236}">
                <a16:creationId xmlns:a16="http://schemas.microsoft.com/office/drawing/2014/main" id="{1AB70284-B44B-2D52-3177-D9E8BBE79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6054"/>
            <a:ext cx="8229600" cy="4185092"/>
          </a:xfrm>
        </p:spPr>
      </p:pic>
    </p:spTree>
    <p:extLst>
      <p:ext uri="{BB962C8B-B14F-4D97-AF65-F5344CB8AC3E}">
        <p14:creationId xmlns:p14="http://schemas.microsoft.com/office/powerpoint/2010/main" val="2286614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300DCB-AE05-8A3C-9AD8-B01C6DE93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Manipulační technika</a:t>
            </a:r>
          </a:p>
        </p:txBody>
      </p:sp>
      <p:pic>
        <p:nvPicPr>
          <p:cNvPr id="6" name="Zástupný obsah 5" descr="Obsah obrázku patro, špinavé&#10;&#10;Popis byl vytvořen automaticky">
            <a:extLst>
              <a:ext uri="{FF2B5EF4-FFF2-40B4-BE49-F238E27FC236}">
                <a16:creationId xmlns:a16="http://schemas.microsoft.com/office/drawing/2014/main" id="{4500715B-F5D8-2516-0AD2-059BB3D73A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475" y="2262981"/>
            <a:ext cx="4718050" cy="3538537"/>
          </a:xfrm>
        </p:spPr>
      </p:pic>
      <p:pic>
        <p:nvPicPr>
          <p:cNvPr id="8" name="Zástupný obsah 7" descr="Obsah obrázku interiér, nástroj, mlynář&#10;&#10;Popis byl vytvořen automaticky">
            <a:extLst>
              <a:ext uri="{FF2B5EF4-FFF2-40B4-BE49-F238E27FC236}">
                <a16:creationId xmlns:a16="http://schemas.microsoft.com/office/drawing/2014/main" id="{BBD273DE-E89E-BF09-7C2E-628350D244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8475" y="2262981"/>
            <a:ext cx="4718050" cy="3538537"/>
          </a:xfrm>
        </p:spPr>
      </p:pic>
    </p:spTree>
    <p:extLst>
      <p:ext uri="{BB962C8B-B14F-4D97-AF65-F5344CB8AC3E}">
        <p14:creationId xmlns:p14="http://schemas.microsoft.com/office/powerpoint/2010/main" val="2509584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53EB33-A9E4-5533-7407-D1E30BB5B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Nalezené nedostatky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620FA0-B3D7-9904-3431-BF9EDFFD3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Nedostačující kapacita skladu</a:t>
            </a:r>
          </a:p>
          <a:p>
            <a:r>
              <a:rPr lang="cs-CZ" dirty="0"/>
              <a:t>Nedostačující počet manipulační techniky</a:t>
            </a:r>
          </a:p>
          <a:p>
            <a:r>
              <a:rPr lang="cs-CZ" dirty="0"/>
              <a:t>Nedostačující počet nabíjecích stanic manipulační techniky</a:t>
            </a:r>
          </a:p>
        </p:txBody>
      </p:sp>
    </p:spTree>
    <p:extLst>
      <p:ext uri="{BB962C8B-B14F-4D97-AF65-F5344CB8AC3E}">
        <p14:creationId xmlns:p14="http://schemas.microsoft.com/office/powerpoint/2010/main" val="16706639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163</TotalTime>
  <Words>358</Words>
  <Application>Microsoft Office PowerPoint</Application>
  <PresentationFormat>Předvádění na obrazovce (4:3)</PresentationFormat>
  <Paragraphs>84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Open Sans</vt:lpstr>
      <vt:lpstr>Times New Roman</vt:lpstr>
      <vt:lpstr>Přehlednost</vt:lpstr>
      <vt:lpstr>Návrh skladového hospodářství ve vybraném podniku</vt:lpstr>
      <vt:lpstr>Osnova prezentace</vt:lpstr>
      <vt:lpstr>Cíl práce </vt:lpstr>
      <vt:lpstr>Představení vybrané společnosti</vt:lpstr>
      <vt:lpstr>Motivace a důvody k řešení daného problému</vt:lpstr>
      <vt:lpstr>Výzkumné otázky</vt:lpstr>
      <vt:lpstr>Aktuální skladové řešení</vt:lpstr>
      <vt:lpstr>Manipulační technika</vt:lpstr>
      <vt:lpstr>Nalezené nedostatky</vt:lpstr>
      <vt:lpstr>Navrhované skladové řešení</vt:lpstr>
      <vt:lpstr>Navrhované skladové řešení</vt:lpstr>
      <vt:lpstr>Porovnání aktuálního a navrhovaného skladového řešení</vt:lpstr>
      <vt:lpstr>Provozně ekonomické zhodnocení</vt:lpstr>
      <vt:lpstr>Provozně ekonomické zhodnocení</vt:lpstr>
      <vt:lpstr>Doplňující dotazy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Stanovení výkonu výměníku tepla</dc:title>
  <dc:creator>Asus</dc:creator>
  <cp:lastModifiedBy>Jan Štěpán</cp:lastModifiedBy>
  <cp:revision>28</cp:revision>
  <dcterms:created xsi:type="dcterms:W3CDTF">2020-06-04T18:19:31Z</dcterms:created>
  <dcterms:modified xsi:type="dcterms:W3CDTF">2022-05-28T12:10:46Z</dcterms:modified>
</cp:coreProperties>
</file>