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75" r:id="rId8"/>
    <p:sldId id="269" r:id="rId9"/>
    <p:sldId id="267" r:id="rId10"/>
    <p:sldId id="276" r:id="rId11"/>
    <p:sldId id="270" r:id="rId12"/>
    <p:sldId id="273" r:id="rId13"/>
    <p:sldId id="262" r:id="rId14"/>
    <p:sldId id="277" r:id="rId15"/>
    <p:sldId id="258" r:id="rId16"/>
    <p:sldId id="260" r:id="rId17"/>
    <p:sldId id="271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6:30:33.0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1,'22'1,"1"1,37 9,-5 0,66 15,-83-17,0 0,1-3,59 3,-70-7,0 1,-1 1,49 14,-46-10,1-1,48 4,36-12,17 2,-65 12,-51-9,1 0,20 1,327-2,-188-6,343 3,-491 2,-1 0,30 8,39 3,-59-11,15 0,67 11,-54-5,0-2,122-7,-70-1,2480 2,-2560-2,67-12,-46 4,14-1,-31 3,69-3,-14 13,-54-1,0-1,1-2,50-8,-17-1,0 4,1 3,88 7,-29-1,-26-4,123 5,-227-2,0 0,0 1,-1 0,1 0,-1 0,1 1,-1 0,9 6,-9-6,1 1,0-1,0 0,0 0,0-1,0 1,12 1,21-1,0-2,0-1,0-2,63-12,-69 9,78-11,157-3,-206 18,0 3,0 3,79 16,-87-10,0-3,1-2,90-1,-119-4,0 1,36 8,-33-5,44 3,503-6,-278-4,111 2,-386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6:31:03.6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30,'2077'0,"-2049"1,-1 2,31 7,-28-5,46 3,501-6,-279-4,520 2,-797-1,-1-1,37-9,-35 6,1 1,25-1,97-8,-19 0,299 10,-218 6,283-3,-473 1,1 1,-1 0,0 2,0 0,32 12,-9-2,-13-9,0 0,0-2,1 0,-1-2,50-5,-7 2,1466 2,-1516 1,1 1,36 9,-35-6,0-2,26 3,-30-5,-1 1,28 8,14 2,-38-10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6:31:19.8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1,'21'0,"17"-1,0 2,0 2,57 10,58 16,12-1,26-1,-149-22,1-1,77-4,30 1,-84 12,-49-9,0 0,20 1,27-2,-38-3,0 1,-1 1,1 1,-1 2,28 8,-25-5,-1-1,1-1,0-2,37 2,116-7,-73-1,-60 2,0-2,74-12,-88 9,1 1,43 3,-45 1,0-2,55-8,-53 4,1 2,37 0,0 0,-6-8,-49 7,35-3,315 5,-190 6,1629-3,-1776-3,-1 0,0-2,0-1,0-1,38-16,20-4,-68 23,0 1,37-2,25-4,-27 1,1 3,107 2,-109 4,-31-1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2137F-159B-4A2A-8662-F41E2D40D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36BA46-E035-4320-9F99-5535D6AAF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A0DCF6-B6B5-4C54-80DE-F972316E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E4BA13-EAB5-4C53-8BF9-556A2FA8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EB5B95-6ED6-40FF-BF67-5A33EFD9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8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D4F6C-2635-48CB-8F9E-B37B7C17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33B3F4-90F8-4325-88CA-17F49208B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3B57AC-7C96-49BB-9553-F1543F81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F2CC24-03AD-40E1-A0CF-5BBAD2DF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45D9EB-8A00-4A81-A209-625C12A6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4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D3CE5E-1243-4A6D-A5D4-C2101E14C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AF8DBF-8DA2-4A24-A1B2-A959F965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F17AC-9FEF-47A4-85C1-A0B9C7AD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ED9E3-0181-4186-AB00-DBAC8E29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07626C-BB71-4228-BBEE-59BA19DD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5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3FA16-CD46-4150-AD0C-E4B6F2F5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A1762-F65E-43E5-AD37-1EDF9EB4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D1BFB7-58FC-4F10-87F3-569A0962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551B9-1D13-4087-8A92-8BD1904B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4B20E-ED8E-42A3-8EE4-A227F8D1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11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DC098-E48E-4C37-908F-C4B2EBA1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519BBD-CCB8-4844-8007-36B15C928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03C9C-2A16-470E-8274-2385A33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79766B-D45E-4879-BDDD-3A64681D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0002AD-D664-4E61-8214-07248DD3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3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2D42A-DA0E-4A82-871F-1FB5BCD6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53AE3-561F-4D5F-BFAE-FF07D9D53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C5F542-F2D6-4D7A-B277-6AF2E7C4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0C7756-B86E-4953-A157-C6C6A175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7C0B23-BB0B-4E92-9231-B92EAED2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7AB318-546A-4982-B92C-AC2C02F2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92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7BFF3-265E-4296-9A34-8C9F263F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A4A20-7A1E-47B4-ACFD-2A8696B6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1D551C-BAED-449E-9D3B-F5D3CA786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32EBE0-AAE5-4073-8205-B9E298B69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76EE42-755B-461E-8F68-BCA312D09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D624CE-5081-4D8D-BA51-84E5BC4E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C29803-1CED-4003-921B-BC2DF366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74271C-2EF7-48F4-9CAF-172F2EDF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4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16BB2-5C3A-4432-92BA-F382CBC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21095D-BA5E-4811-850C-46A48069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8FC2CC-E959-4317-AD44-02F16DB5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8DE5A9-04F5-4CE0-A844-9EE66B41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78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CF4869-3135-4484-8376-1E8CF2F3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861C94-1220-428C-8F9B-ED4AC75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D97DCE-28F8-44DA-96E0-855E7A92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78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065E0-DD46-4C18-9180-CCD2D779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DA054-7EE0-4425-AA31-8A3CCE6A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0D6BAD-F34D-4CB0-8B93-11F931CC5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4D1CAA-C80B-486B-A72D-620B63C4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00865B-A281-4F69-930B-CEE9CB85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4D2D3C-9909-4389-AF85-9FA70B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8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960C7-2498-4A0D-AA0B-181326B4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8078A-11BD-49A0-A43C-EB1417506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482A8A-EBBC-4B8A-9D72-7CA3C42D0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B2E939-C9BA-4050-8616-6B5316F6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9BE88D-98A4-4C05-AFCC-501A4C66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CFF100-BFF3-403F-AADA-C7A30FE8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5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487E55-4301-4DB6-B563-EDAC32E9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DE5372-07AF-49CB-BA18-50BD411B0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1771E-51A8-4503-9BD8-2C50CA907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36E0-B92F-4111-8A65-CB3011A8614E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423FE7-2B58-4809-A345-9A6F1E7C6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7FA44-5508-406E-86ED-3927CE1E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7D6A-DF1F-466D-81F2-83DDFA046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9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01425-A566-424D-9B2D-7152069C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65" y="752836"/>
            <a:ext cx="11284613" cy="2884415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Vysoká škola technická a ekonomická v Českých Budějovicích</a:t>
            </a: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Ústav </a:t>
            </a:r>
            <a:r>
              <a:rPr lang="cs-CZ" sz="18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technicko-technologický</a:t>
            </a: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Bc. Michek Martin</a:t>
            </a: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br>
              <a:rPr lang="cs-CZ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Obhajoba diplomové práce</a:t>
            </a:r>
            <a:endParaRPr lang="cs-CZ" sz="2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240C68-9391-4753-A704-46DE1A55A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902" y="3910604"/>
            <a:ext cx="9144000" cy="1655762"/>
          </a:xfrm>
        </p:spPr>
        <p:txBody>
          <a:bodyPr/>
          <a:lstStyle/>
          <a:p>
            <a:pPr algn="l"/>
            <a:r>
              <a:rPr lang="cs-CZ" dirty="0"/>
              <a:t>Téma: </a:t>
            </a:r>
            <a:r>
              <a:rPr lang="cs-CZ" sz="2800" b="1" dirty="0"/>
              <a:t>Automatizace logistických procesů v zemědělství</a:t>
            </a:r>
          </a:p>
          <a:p>
            <a:pPr algn="l"/>
            <a:r>
              <a:rPr lang="cs-CZ" dirty="0"/>
              <a:t>Vedoucí: Ing. Monika </a:t>
            </a:r>
            <a:r>
              <a:rPr lang="cs-CZ" dirty="0" err="1"/>
              <a:t>Karková</a:t>
            </a:r>
            <a:r>
              <a:rPr lang="cs-CZ" dirty="0"/>
              <a:t>, PhD.</a:t>
            </a:r>
          </a:p>
          <a:p>
            <a:pPr algn="l"/>
            <a:r>
              <a:rPr lang="cs-CZ" dirty="0"/>
              <a:t>Oponent: Ing. Jaroslav Mašek, PhD.; Ing. Peter </a:t>
            </a:r>
            <a:r>
              <a:rPr lang="cs-CZ" dirty="0" err="1"/>
              <a:t>Poór</a:t>
            </a:r>
            <a:r>
              <a:rPr lang="cs-CZ" dirty="0"/>
              <a:t>, PhD.</a:t>
            </a:r>
          </a:p>
        </p:txBody>
      </p:sp>
      <p:pic>
        <p:nvPicPr>
          <p:cNvPr id="6" name="Obrázek 5" descr="Obsah obrázku text, snímek obrazovky, obrazovka&#10;&#10;Popis byl vytvořen automaticky">
            <a:extLst>
              <a:ext uri="{FF2B5EF4-FFF2-40B4-BE49-F238E27FC236}">
                <a16:creationId xmlns:a16="http://schemas.microsoft.com/office/drawing/2014/main" id="{BE05A3DE-370B-467B-8A2C-4FCB3DEBA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8636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85"/>
          <a:stretch/>
        </p:blipFill>
        <p:spPr>
          <a:xfrm>
            <a:off x="3330631" y="5839718"/>
            <a:ext cx="5718543" cy="755315"/>
          </a:xfrm>
          <a:prstGeom prst="rect">
            <a:avLst/>
          </a:prstGeom>
        </p:spPr>
      </p:pic>
      <p:pic>
        <p:nvPicPr>
          <p:cNvPr id="1028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C0D29C73-8B9E-49CF-BFBD-F16D3030E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615" cy="15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57F25-A281-716A-0CCA-666B0A09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Technicko-technologické a 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71605-C271-9A0A-22C7-4BA8CD423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329" cy="43513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Efektivnější skladování (využití potenciálu)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Vyšší využití moderních technologií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Časová úspora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Vyšší konkurenceschopnost podniku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Finanční úspora 10-15%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Automatizace a robotizace – nepřetržitý provoz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Nižší náklady díky outsourcingu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Automatizovaná administrace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Rychlejší a efektivnější reakce</a:t>
            </a:r>
          </a:p>
          <a:p>
            <a:pPr>
              <a:buClr>
                <a:schemeClr val="accent6"/>
              </a:buClr>
              <a:buSzPct val="110000"/>
              <a:buFont typeface="Calibri" panose="020F0502020204030204" pitchFamily="34" charset="0"/>
              <a:buChar char="+"/>
            </a:pPr>
            <a:r>
              <a:rPr lang="cs-CZ" sz="2000" dirty="0"/>
              <a:t>Vyšší bezpečnost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C254E0-45CA-1FC9-A9ED-2F5DDC5653F5}"/>
              </a:ext>
            </a:extLst>
          </p:cNvPr>
          <p:cNvSpPr txBox="1"/>
          <p:nvPr/>
        </p:nvSpPr>
        <p:spPr>
          <a:xfrm>
            <a:off x="6007510" y="1621864"/>
            <a:ext cx="609600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10000"/>
              <a:buFont typeface="Calibri" panose="020F0502020204030204" pitchFamily="34" charset="0"/>
              <a:buChar char="-"/>
            </a:pPr>
            <a:r>
              <a:rPr lang="cs-CZ" sz="2000" dirty="0"/>
              <a:t> Nutnost zaškoleného personálu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10000"/>
              <a:buFont typeface="Calibri" panose="020F0502020204030204" pitchFamily="34" charset="0"/>
              <a:buChar char="-"/>
            </a:pPr>
            <a:r>
              <a:rPr lang="cs-CZ" sz="2000" dirty="0"/>
              <a:t> Pravidelný servis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10000"/>
              <a:buFont typeface="Calibri" panose="020F0502020204030204" pitchFamily="34" charset="0"/>
              <a:buChar char="-"/>
            </a:pPr>
            <a:r>
              <a:rPr lang="cs-CZ" sz="2000" dirty="0"/>
              <a:t> Počáteční investice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10000"/>
              <a:buFont typeface="Calibri" panose="020F0502020204030204" pitchFamily="34" charset="0"/>
              <a:buChar char="-"/>
            </a:pPr>
            <a:r>
              <a:rPr lang="cs-CZ" sz="2000" dirty="0"/>
              <a:t> Ochota ke změně</a:t>
            </a:r>
          </a:p>
        </p:txBody>
      </p:sp>
    </p:spTree>
    <p:extLst>
      <p:ext uri="{BB962C8B-B14F-4D97-AF65-F5344CB8AC3E}">
        <p14:creationId xmlns:p14="http://schemas.microsoft.com/office/powerpoint/2010/main" val="21485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235A-640D-421A-879B-D2B5AB58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994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3737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CD230-B936-4016-A8D4-088B8B03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5565"/>
            <a:ext cx="10515600" cy="1325563"/>
          </a:xfrm>
        </p:spPr>
        <p:txBody>
          <a:bodyPr/>
          <a:lstStyle/>
          <a:p>
            <a:r>
              <a:rPr lang="cs-CZ" b="1" dirty="0"/>
              <a:t>Otázky oponenta – revizní posudek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9B04D-32A3-4861-BCDC-01DA54A4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6180"/>
            <a:ext cx="10515600" cy="4351338"/>
          </a:xfrm>
        </p:spPr>
        <p:txBody>
          <a:bodyPr/>
          <a:lstStyle/>
          <a:p>
            <a:r>
              <a:rPr lang="cs-CZ" dirty="0"/>
              <a:t>Na základe </a:t>
            </a:r>
            <a:r>
              <a:rPr lang="cs-CZ" dirty="0" err="1"/>
              <a:t>čoho</a:t>
            </a:r>
            <a:r>
              <a:rPr lang="cs-CZ" dirty="0"/>
              <a:t> </a:t>
            </a:r>
            <a:r>
              <a:rPr lang="cs-CZ" dirty="0" err="1"/>
              <a:t>ste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rozhodli </a:t>
            </a:r>
            <a:r>
              <a:rPr lang="cs-CZ" dirty="0" err="1"/>
              <a:t>zamerať</a:t>
            </a:r>
            <a:r>
              <a:rPr lang="cs-CZ" dirty="0"/>
              <a:t> v kapitole 3.5 Precizní zemědělství </a:t>
            </a:r>
            <a:r>
              <a:rPr lang="cs-CZ" dirty="0" err="1"/>
              <a:t>ako</a:t>
            </a:r>
            <a:r>
              <a:rPr lang="cs-CZ" dirty="0"/>
              <a:t> na “ideálny” koncept v odbore </a:t>
            </a:r>
            <a:r>
              <a:rPr lang="cs-CZ" dirty="0" err="1"/>
              <a:t>poľnohospodárstva</a:t>
            </a:r>
            <a:r>
              <a:rPr lang="cs-CZ" dirty="0"/>
              <a:t>? </a:t>
            </a:r>
            <a:r>
              <a:rPr lang="cs-CZ" dirty="0" err="1"/>
              <a:t>Ako</a:t>
            </a:r>
            <a:r>
              <a:rPr lang="cs-CZ" dirty="0"/>
              <a:t> s tým </a:t>
            </a:r>
            <a:r>
              <a:rPr lang="cs-CZ" dirty="0" err="1"/>
              <a:t>súvisí</a:t>
            </a:r>
            <a:r>
              <a:rPr lang="cs-CZ" dirty="0"/>
              <a:t> kapitola 3.6 Automatizace a robotizace v zemědělství?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Záver</a:t>
            </a:r>
            <a:r>
              <a:rPr lang="cs-CZ" dirty="0"/>
              <a:t> práce </a:t>
            </a:r>
            <a:r>
              <a:rPr lang="cs-CZ" dirty="0" err="1"/>
              <a:t>riešený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neuzatvára</a:t>
            </a:r>
            <a:r>
              <a:rPr lang="cs-CZ" dirty="0"/>
              <a:t>, </a:t>
            </a:r>
            <a:r>
              <a:rPr lang="cs-CZ" dirty="0" err="1"/>
              <a:t>skôr</a:t>
            </a:r>
            <a:r>
              <a:rPr lang="cs-CZ" dirty="0"/>
              <a:t> tu </a:t>
            </a:r>
            <a:r>
              <a:rPr lang="cs-CZ" dirty="0" err="1"/>
              <a:t>nastoľuje</a:t>
            </a:r>
            <a:r>
              <a:rPr lang="cs-CZ" dirty="0"/>
              <a:t> </a:t>
            </a:r>
            <a:r>
              <a:rPr lang="cs-CZ" dirty="0" err="1"/>
              <a:t>ďalšie</a:t>
            </a:r>
            <a:r>
              <a:rPr lang="cs-CZ" dirty="0"/>
              <a:t> otázky. Plánuje autor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výskume</a:t>
            </a:r>
            <a:r>
              <a:rPr lang="cs-CZ" dirty="0"/>
              <a:t> </a:t>
            </a:r>
            <a:r>
              <a:rPr lang="cs-CZ" dirty="0" err="1"/>
              <a:t>pokračovať</a:t>
            </a:r>
            <a:r>
              <a:rPr lang="cs-CZ" dirty="0"/>
              <a:t>? (PhD </a:t>
            </a:r>
            <a:r>
              <a:rPr lang="cs-CZ" dirty="0" err="1"/>
              <a:t>štúdium</a:t>
            </a:r>
            <a:r>
              <a:rPr lang="cs-CZ" dirty="0"/>
              <a:t>)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0EFAC96-12EA-B7CC-F5F4-08C598BDB16F}"/>
              </a:ext>
            </a:extLst>
          </p:cNvPr>
          <p:cNvSpPr txBox="1">
            <a:spLocks/>
          </p:cNvSpPr>
          <p:nvPr/>
        </p:nvSpPr>
        <p:spPr>
          <a:xfrm>
            <a:off x="838200" y="945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Otázky vedoucího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  <a:ea typeface="+mn-ea"/>
                <a:cs typeface="+mn-cs"/>
              </a:rPr>
              <a:t>Vedoucí neměl žádné otázky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136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BB430-5B9B-4210-B581-D28C7DB0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2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Otázky oponenta</a:t>
            </a:r>
            <a:br>
              <a:rPr lang="cs-CZ" b="1" dirty="0"/>
            </a:br>
            <a:r>
              <a:rPr lang="cs-CZ" sz="2900" i="1" dirty="0" err="1">
                <a:latin typeface="+mn-lt"/>
                <a:ea typeface="+mn-ea"/>
                <a:cs typeface="+mn-cs"/>
              </a:rPr>
              <a:t>Prečo</a:t>
            </a:r>
            <a:r>
              <a:rPr lang="cs-CZ" sz="2900" i="1" dirty="0">
                <a:latin typeface="+mn-lt"/>
                <a:ea typeface="+mn-ea"/>
                <a:cs typeface="+mn-cs"/>
              </a:rPr>
              <a:t>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ste</a:t>
            </a:r>
            <a:r>
              <a:rPr lang="cs-CZ" sz="2900" i="1" dirty="0">
                <a:latin typeface="+mn-lt"/>
                <a:ea typeface="+mn-ea"/>
                <a:cs typeface="+mn-cs"/>
              </a:rPr>
              <a:t>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niektoré</a:t>
            </a:r>
            <a:r>
              <a:rPr lang="cs-CZ" sz="2900" i="1" dirty="0">
                <a:latin typeface="+mn-lt"/>
                <a:ea typeface="+mn-ea"/>
                <a:cs typeface="+mn-cs"/>
              </a:rPr>
              <a:t> z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opísaných</a:t>
            </a:r>
            <a:r>
              <a:rPr lang="cs-CZ" sz="2900" i="1" dirty="0">
                <a:latin typeface="+mn-lt"/>
                <a:ea typeface="+mn-ea"/>
                <a:cs typeface="+mn-cs"/>
              </a:rPr>
              <a:t> teoretických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návrhov</a:t>
            </a:r>
            <a:r>
              <a:rPr lang="cs-CZ" sz="2900" i="1" dirty="0">
                <a:latin typeface="+mn-lt"/>
                <a:ea typeface="+mn-ea"/>
                <a:cs typeface="+mn-cs"/>
              </a:rPr>
              <a:t>,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postupov</a:t>
            </a:r>
            <a:r>
              <a:rPr lang="cs-CZ" sz="2900" i="1" dirty="0">
                <a:latin typeface="+mn-lt"/>
                <a:ea typeface="+mn-ea"/>
                <a:cs typeface="+mn-cs"/>
              </a:rPr>
              <a:t> a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metód</a:t>
            </a:r>
            <a:r>
              <a:rPr lang="cs-CZ" sz="2900" i="1" dirty="0">
                <a:latin typeface="+mn-lt"/>
                <a:ea typeface="+mn-ea"/>
                <a:cs typeface="+mn-cs"/>
              </a:rPr>
              <a:t> neaplikovali na konkrétny, </a:t>
            </a:r>
            <a:r>
              <a:rPr lang="cs-CZ" sz="2900" i="1" dirty="0" err="1">
                <a:latin typeface="+mn-lt"/>
                <a:ea typeface="+mn-ea"/>
                <a:cs typeface="+mn-cs"/>
              </a:rPr>
              <a:t>alebo</a:t>
            </a:r>
            <a:r>
              <a:rPr lang="cs-CZ" sz="2900" i="1" dirty="0">
                <a:latin typeface="+mn-lt"/>
                <a:ea typeface="+mn-ea"/>
                <a:cs typeface="+mn-cs"/>
              </a:rPr>
              <a:t> aspoň na modelový podnik?</a:t>
            </a:r>
            <a:br>
              <a:rPr lang="cs-CZ" i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CE155-82DB-48DD-9156-789F4BDB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1825625"/>
            <a:ext cx="42082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698500" indent="-342900"/>
            <a:r>
              <a:rPr lang="cs-CZ" sz="2300" dirty="0"/>
              <a:t>Cílem mojí práce bylo analyzovat celé zemědělství a navrhnout opatření pro dané odvětví jako takové, ne pro  konkrétní jednotku</a:t>
            </a:r>
          </a:p>
          <a:p>
            <a:pPr marL="355600" indent="0">
              <a:buNone/>
            </a:pPr>
            <a:endParaRPr lang="cs-CZ" sz="2300" dirty="0">
              <a:highlight>
                <a:srgbClr val="FFFF00"/>
              </a:highlight>
            </a:endParaRP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16C6DE0A-5B1D-4EA0-81BC-DF0C3B51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DCFCAA-67F7-04CC-0A26-3B1E25750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46" y="1690688"/>
            <a:ext cx="6664856" cy="48557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28498289-EE4D-2B54-D532-E8C65507B22B}"/>
                  </a:ext>
                </a:extLst>
              </p14:cNvPr>
              <p14:cNvContentPartPr/>
              <p14:nvPr/>
            </p14:nvContentPartPr>
            <p14:xfrm>
              <a:off x="4994141" y="5594133"/>
              <a:ext cx="3686400" cy="7992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28498289-EE4D-2B54-D532-E8C65507B2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8501" y="5522493"/>
                <a:ext cx="37580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1692047-D805-A201-61A2-14073EDEE505}"/>
                  </a:ext>
                </a:extLst>
              </p14:cNvPr>
              <p14:cNvContentPartPr/>
              <p14:nvPr/>
            </p14:nvContentPartPr>
            <p14:xfrm>
              <a:off x="8042621" y="6409533"/>
              <a:ext cx="2850480" cy="4068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1692047-D805-A201-61A2-14073EDEE5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06621" y="6337533"/>
                <a:ext cx="29221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283FD124-49B8-3602-FE6D-55BB0CE10719}"/>
                  </a:ext>
                </a:extLst>
              </p14:cNvPr>
              <p14:cNvContentPartPr/>
              <p14:nvPr/>
            </p14:nvContentPartPr>
            <p14:xfrm>
              <a:off x="6430181" y="2644293"/>
              <a:ext cx="2162160" cy="705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283FD124-49B8-3602-FE6D-55BB0CE107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4181" y="2572293"/>
                <a:ext cx="223380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2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53BBE-168E-C611-7915-D9F35FCB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i="1" dirty="0" err="1"/>
              <a:t>Aký</a:t>
            </a:r>
            <a:r>
              <a:rPr lang="cs-CZ" sz="3600" i="1" dirty="0"/>
              <a:t> je praktický </a:t>
            </a:r>
            <a:r>
              <a:rPr lang="cs-CZ" sz="3600" i="1" dirty="0" err="1"/>
              <a:t>prínos</a:t>
            </a:r>
            <a:r>
              <a:rPr lang="cs-CZ" sz="3600" i="1" dirty="0"/>
              <a:t> </a:t>
            </a:r>
            <a:r>
              <a:rPr lang="cs-CZ" sz="3600" i="1" dirty="0" err="1"/>
              <a:t>Vašej</a:t>
            </a:r>
            <a:r>
              <a:rPr lang="cs-CZ" sz="3600" i="1" dirty="0"/>
              <a:t> práce?</a:t>
            </a:r>
          </a:p>
          <a:p>
            <a:endParaRPr lang="cs-CZ" i="1" dirty="0"/>
          </a:p>
          <a:p>
            <a:pPr marL="812800" indent="-457200"/>
            <a:r>
              <a:rPr lang="cs-CZ" sz="2800" dirty="0"/>
              <a:t>Návrhy řešení s vynaložením finančních prostředků</a:t>
            </a:r>
          </a:p>
          <a:p>
            <a:pPr marL="812800" indent="-457200"/>
            <a:r>
              <a:rPr lang="cs-CZ" sz="2800" dirty="0"/>
              <a:t>Návrhy řešení bez vynaložení finančních prostředků</a:t>
            </a:r>
          </a:p>
          <a:p>
            <a:pPr marL="812800" indent="-457200"/>
            <a:r>
              <a:rPr lang="cs-CZ" sz="2800" dirty="0"/>
              <a:t>Návrh postupu aplikace automatizace v zemědělství - metodika</a:t>
            </a:r>
          </a:p>
          <a:p>
            <a:pPr marL="812800" indent="-457200"/>
            <a:r>
              <a:rPr lang="cs-CZ" sz="2800" dirty="0"/>
              <a:t>Návrh ideálního logistického řetězce v moderním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28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50272-278D-4445-A041-D14E43CD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1133163"/>
            <a:ext cx="5110316" cy="4181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Modelový</a:t>
            </a: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</a:t>
            </a: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aplikace GPS systému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68EE0DA-64A8-4352-BB21-3BE0FC5A5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872"/>
              </p:ext>
            </p:extLst>
          </p:nvPr>
        </p:nvGraphicFramePr>
        <p:xfrm>
          <a:off x="464574" y="1567906"/>
          <a:ext cx="11079479" cy="2631672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8285913">
                  <a:extLst>
                    <a:ext uri="{9D8B030D-6E8A-4147-A177-3AD203B41FA5}">
                      <a16:colId xmlns:a16="http://schemas.microsoft.com/office/drawing/2014/main" val="659824558"/>
                    </a:ext>
                  </a:extLst>
                </a:gridCol>
                <a:gridCol w="2793566">
                  <a:extLst>
                    <a:ext uri="{9D8B030D-6E8A-4147-A177-3AD203B41FA5}">
                      <a16:colId xmlns:a16="http://schemas.microsoft.com/office/drawing/2014/main" val="82154198"/>
                    </a:ext>
                  </a:extLst>
                </a:gridCol>
              </a:tblGrid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Vstupní data</a:t>
                      </a:r>
                      <a:endParaRPr lang="cs-CZ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1962367378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Cena osiva [Kč/kg]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3464750864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Cena pohonných hmot [Kč/l]</a:t>
                      </a:r>
                      <a:endParaRPr lang="fi-FI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2211439969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Průměrná hodinová mzda [Kč/hod]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3694039098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Obhospodařovaná plocha [ha]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2448080490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Pořizovací cena GPS systému [Kč]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400 000</a:t>
                      </a:r>
                      <a:endParaRPr lang="cs-CZ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0682" marT="20682" marB="0" anchor="b"/>
                </a:tc>
                <a:extLst>
                  <a:ext uri="{0D108BD9-81ED-4DB2-BD59-A6C34878D82A}">
                    <a16:rowId xmlns:a16="http://schemas.microsoft.com/office/drawing/2014/main" val="846817861"/>
                  </a:ext>
                </a:extLst>
              </a:tr>
            </a:tbl>
          </a:graphicData>
        </a:graphic>
      </p:graphicFrame>
      <p:pic>
        <p:nvPicPr>
          <p:cNvPr id="5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EDD1F27F-7045-4215-8588-841ADF7E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94FAAC-F9C0-6A5D-251D-7054908DABCA}"/>
              </a:ext>
            </a:extLst>
          </p:cNvPr>
          <p:cNvSpPr txBox="1"/>
          <p:nvPr/>
        </p:nvSpPr>
        <p:spPr>
          <a:xfrm>
            <a:off x="818537" y="285570"/>
            <a:ext cx="10167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i="1" dirty="0" err="1"/>
              <a:t>Odporúčam</a:t>
            </a:r>
            <a:r>
              <a:rPr lang="cs-CZ" sz="2000" i="1" dirty="0"/>
              <a:t> </a:t>
            </a:r>
            <a:r>
              <a:rPr lang="cs-CZ" sz="2000" i="1" dirty="0" err="1"/>
              <a:t>aplikovať</a:t>
            </a:r>
            <a:r>
              <a:rPr lang="cs-CZ" sz="2000" i="1" dirty="0"/>
              <a:t> </a:t>
            </a:r>
            <a:r>
              <a:rPr lang="cs-CZ" sz="2000" i="1" dirty="0" err="1"/>
              <a:t>niektorý</a:t>
            </a:r>
            <a:r>
              <a:rPr lang="cs-CZ" sz="2000" i="1" dirty="0"/>
              <a:t> z Vašich teoretických </a:t>
            </a:r>
            <a:r>
              <a:rPr lang="cs-CZ" sz="2000" i="1" dirty="0" err="1"/>
              <a:t>návrhov</a:t>
            </a:r>
            <a:r>
              <a:rPr lang="cs-CZ" sz="2000" i="1" dirty="0"/>
              <a:t>, </a:t>
            </a:r>
            <a:r>
              <a:rPr lang="cs-CZ" sz="2000" i="1" dirty="0" err="1"/>
              <a:t>postupova</a:t>
            </a:r>
            <a:r>
              <a:rPr lang="cs-CZ" sz="2000" i="1" dirty="0"/>
              <a:t> </a:t>
            </a:r>
            <a:r>
              <a:rPr lang="cs-CZ" sz="2000" i="1" dirty="0" err="1"/>
              <a:t>metód</a:t>
            </a:r>
            <a:r>
              <a:rPr lang="cs-CZ" sz="2000" i="1" dirty="0"/>
              <a:t> na reálny, </a:t>
            </a:r>
            <a:r>
              <a:rPr lang="cs-CZ" sz="2000" i="1" dirty="0" err="1"/>
              <a:t>alebo</a:t>
            </a:r>
            <a:r>
              <a:rPr lang="cs-CZ" sz="2000" i="1" dirty="0"/>
              <a:t> aspoň modelový podnik a potom </a:t>
            </a:r>
            <a:r>
              <a:rPr lang="cs-CZ" sz="2000" i="1" dirty="0" err="1"/>
              <a:t>určiť</a:t>
            </a:r>
            <a:r>
              <a:rPr lang="cs-CZ" sz="2000" i="1" dirty="0"/>
              <a:t> </a:t>
            </a:r>
            <a:r>
              <a:rPr lang="cs-CZ" sz="2000" i="1" dirty="0" err="1"/>
              <a:t>ich</a:t>
            </a:r>
            <a:r>
              <a:rPr lang="cs-CZ" sz="2000" i="1" dirty="0"/>
              <a:t> </a:t>
            </a:r>
            <a:r>
              <a:rPr lang="cs-CZ" sz="2000" i="1" dirty="0" err="1"/>
              <a:t>technicko-technologické</a:t>
            </a:r>
            <a:r>
              <a:rPr lang="cs-CZ" sz="2000" i="1" dirty="0"/>
              <a:t> a ekonomické </a:t>
            </a:r>
            <a:r>
              <a:rPr lang="cs-CZ" sz="2000" i="1" dirty="0" err="1"/>
              <a:t>prínosy</a:t>
            </a:r>
            <a:endParaRPr lang="cs-CZ" sz="2000" i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72ACCA9-E266-3239-5BFF-E1340B10C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263926"/>
              </p:ext>
            </p:extLst>
          </p:nvPr>
        </p:nvGraphicFramePr>
        <p:xfrm>
          <a:off x="464574" y="4478993"/>
          <a:ext cx="11079480" cy="2161623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5318760">
                  <a:extLst>
                    <a:ext uri="{9D8B030D-6E8A-4147-A177-3AD203B41FA5}">
                      <a16:colId xmlns:a16="http://schemas.microsoft.com/office/drawing/2014/main" val="237939683"/>
                    </a:ext>
                  </a:extLst>
                </a:gridCol>
                <a:gridCol w="3361514">
                  <a:extLst>
                    <a:ext uri="{9D8B030D-6E8A-4147-A177-3AD203B41FA5}">
                      <a16:colId xmlns:a16="http://schemas.microsoft.com/office/drawing/2014/main" val="1146702042"/>
                    </a:ext>
                  </a:extLst>
                </a:gridCol>
                <a:gridCol w="2399206">
                  <a:extLst>
                    <a:ext uri="{9D8B030D-6E8A-4147-A177-3AD203B41FA5}">
                      <a16:colId xmlns:a16="http://schemas.microsoft.com/office/drawing/2014/main" val="1430504350"/>
                    </a:ext>
                  </a:extLst>
                </a:gridCol>
              </a:tblGrid>
              <a:tr h="46653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z analýzy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Konvenční bez GPS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Precizní s GPS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6280043"/>
                  </a:ext>
                </a:extLst>
              </a:tr>
              <a:tr h="49452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Skutečná </a:t>
                      </a:r>
                      <a:r>
                        <a:rPr lang="cs-CZ" sz="2000" b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plošná</a:t>
                      </a:r>
                      <a:r>
                        <a:rPr lang="cs-CZ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výkonnost [ha/h]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7979321"/>
                  </a:ext>
                </a:extLst>
              </a:tr>
              <a:tr h="68738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Spotřeba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paliva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na hektar [l/ha]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2915948"/>
                  </a:ext>
                </a:extLst>
              </a:tr>
              <a:tr h="5131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Spotřeba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20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osiva</a:t>
                      </a:r>
                      <a:r>
                        <a:rPr lang="pl-PL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na hektar [kg/ha]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1392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F11E9-5212-4EA9-91FF-CF4CD01B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83" y="-15486"/>
            <a:ext cx="9769033" cy="1412111"/>
          </a:xfrm>
        </p:spPr>
        <p:txBody>
          <a:bodyPr/>
          <a:lstStyle/>
          <a:p>
            <a:r>
              <a:rPr lang="cs-CZ" b="1" dirty="0"/>
              <a:t>Výpočet jednotkových nákladů a úspora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998C358-577E-4828-8C8B-BC23FAD31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73714"/>
              </p:ext>
            </p:extLst>
          </p:nvPr>
        </p:nvGraphicFramePr>
        <p:xfrm>
          <a:off x="706058" y="1146089"/>
          <a:ext cx="10984497" cy="2491847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6066862">
                  <a:extLst>
                    <a:ext uri="{9D8B030D-6E8A-4147-A177-3AD203B41FA5}">
                      <a16:colId xmlns:a16="http://schemas.microsoft.com/office/drawing/2014/main" val="2139297125"/>
                    </a:ext>
                  </a:extLst>
                </a:gridCol>
                <a:gridCol w="2538996">
                  <a:extLst>
                    <a:ext uri="{9D8B030D-6E8A-4147-A177-3AD203B41FA5}">
                      <a16:colId xmlns:a16="http://schemas.microsoft.com/office/drawing/2014/main" val="2185570514"/>
                    </a:ext>
                  </a:extLst>
                </a:gridCol>
                <a:gridCol w="2378639">
                  <a:extLst>
                    <a:ext uri="{9D8B030D-6E8A-4147-A177-3AD203B41FA5}">
                      <a16:colId xmlns:a16="http://schemas.microsoft.com/office/drawing/2014/main" val="2394042350"/>
                    </a:ext>
                  </a:extLst>
                </a:gridCol>
              </a:tblGrid>
              <a:tr h="37729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Výpočet jednotkových nákladů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Konvenční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Precizní s GPS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7842600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Jednotkové náklady na pohonné hmoty [Kč/ha]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700575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Jednotkové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náklady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mzdu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pl-PL" sz="18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  <a:r>
                        <a:rPr lang="pl-PL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/ha]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4138810"/>
                  </a:ext>
                </a:extLst>
              </a:tr>
              <a:tr h="3392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Jedntokové</a:t>
                      </a:r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náklady na osivo [Kč/ha]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895694"/>
                  </a:ext>
                </a:extLst>
              </a:tr>
              <a:tr h="3898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Celkové jednotkové náklady [Kč/ha]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3292,5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3048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5123817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Náklady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na </a:t>
                      </a:r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poplatek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systému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[</a:t>
                      </a:r>
                      <a:r>
                        <a:rPr lang="pl-PL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Kč</a:t>
                      </a:r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]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3105788"/>
                  </a:ext>
                </a:extLst>
              </a:tr>
              <a:tr h="309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Celkové roční náklady [Kč]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6 585 000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6 121 000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1030200"/>
                  </a:ext>
                </a:extLst>
              </a:tr>
            </a:tbl>
          </a:graphicData>
        </a:graphic>
      </p:graphicFrame>
      <p:pic>
        <p:nvPicPr>
          <p:cNvPr id="6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3DB439C-38D1-4F90-9C77-177D7DEA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377BD3A-F632-CF8F-F88E-A2339B37E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82965"/>
              </p:ext>
            </p:extLst>
          </p:nvPr>
        </p:nvGraphicFramePr>
        <p:xfrm>
          <a:off x="706060" y="3790228"/>
          <a:ext cx="10984496" cy="2767891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8585894">
                  <a:extLst>
                    <a:ext uri="{9D8B030D-6E8A-4147-A177-3AD203B41FA5}">
                      <a16:colId xmlns:a16="http://schemas.microsoft.com/office/drawing/2014/main" val="3288754152"/>
                    </a:ext>
                  </a:extLst>
                </a:gridCol>
                <a:gridCol w="2398602">
                  <a:extLst>
                    <a:ext uri="{9D8B030D-6E8A-4147-A177-3AD203B41FA5}">
                      <a16:colId xmlns:a16="http://schemas.microsoft.com/office/drawing/2014/main" val="3350852363"/>
                    </a:ext>
                  </a:extLst>
                </a:gridCol>
              </a:tblGrid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Úspora pohonných hmot [l/rok]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3695344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Úspora nákladů na pohonné hmoty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180 000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904384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Časová úspora [h/rok]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0688213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Úspora osiva [kg/rok]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20 000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405078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Úspora osiva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300 000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707815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Úspora nákladů na mzdy zaměstnance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9 000</a:t>
                      </a:r>
                      <a:endParaRPr lang="cs-CZ" sz="18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4687176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Rozdíl nákladů na provoz souprav [Kč/rok]</a:t>
                      </a:r>
                      <a:endParaRPr lang="cs-CZ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464 000</a:t>
                      </a:r>
                      <a:endParaRPr lang="cs-CZ" sz="18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15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70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5BB46-1153-4EA5-9A39-C4ECF845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Technicko-technologické a 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EBDB9-1A69-4020-8EF3-C1F99ED5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Úspora 464 000 Kč za rok</a:t>
            </a:r>
          </a:p>
          <a:p>
            <a:r>
              <a:rPr lang="cs-CZ" dirty="0"/>
              <a:t>Využití spolehlivější technologie</a:t>
            </a:r>
          </a:p>
          <a:p>
            <a:r>
              <a:rPr lang="cs-CZ" dirty="0"/>
              <a:t>Úspora místa na skladování osiva</a:t>
            </a:r>
          </a:p>
          <a:p>
            <a:r>
              <a:rPr lang="cs-CZ" dirty="0"/>
              <a:t>Nižší spotřeba paliva → více ekologické</a:t>
            </a:r>
          </a:p>
          <a:p>
            <a:r>
              <a:rPr lang="cs-CZ" dirty="0"/>
              <a:t>Nižší opotřebení vozového parku</a:t>
            </a:r>
          </a:p>
          <a:p>
            <a:r>
              <a:rPr lang="cs-CZ" dirty="0"/>
              <a:t>Úspora času </a:t>
            </a:r>
          </a:p>
          <a:p>
            <a:r>
              <a:rPr lang="cs-CZ" dirty="0"/>
              <a:t>Vyšší efektivita</a:t>
            </a:r>
          </a:p>
        </p:txBody>
      </p:sp>
    </p:spTree>
    <p:extLst>
      <p:ext uri="{BB962C8B-B14F-4D97-AF65-F5344CB8AC3E}">
        <p14:creationId xmlns:p14="http://schemas.microsoft.com/office/powerpoint/2010/main" val="281574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235A-640D-421A-879B-D2B5AB58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994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6927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ABFAF-250B-4470-811C-C2AF9876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anose="020B0600070205080204" pitchFamily="34" charset="-128"/>
              </a:rPr>
              <a:t>M</a:t>
            </a:r>
            <a:r>
              <a:rPr lang="cs-CZ" altLang="cs-CZ" sz="4400" b="1" dirty="0">
                <a:ea typeface="ＭＳ Ｐゴシック" panose="020B0600070205080204" pitchFamily="34" charset="-128"/>
              </a:rPr>
              <a:t>otivace a důvody k řešení daného problému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CFB9D-CDF2-49EB-92F6-00A51A21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Zajímavé téma</a:t>
            </a:r>
          </a:p>
          <a:p>
            <a:r>
              <a:rPr lang="cs-CZ" dirty="0"/>
              <a:t>Znalost moderních technologií </a:t>
            </a:r>
          </a:p>
          <a:p>
            <a:r>
              <a:rPr lang="cs-CZ" dirty="0"/>
              <a:t>Zájem o </a:t>
            </a:r>
            <a:r>
              <a:rPr lang="cs-CZ" dirty="0" err="1"/>
              <a:t>technikálie</a:t>
            </a:r>
            <a:r>
              <a:rPr lang="cs-CZ" dirty="0"/>
              <a:t> v zemědělství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DC098709-77BB-4F49-87F4-BADAC883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0.png">
            <a:extLst>
              <a:ext uri="{FF2B5EF4-FFF2-40B4-BE49-F238E27FC236}">
                <a16:creationId xmlns:a16="http://schemas.microsoft.com/office/drawing/2014/main" id="{D4A457D6-BC6F-B815-76E4-32E2262FBA44}"/>
              </a:ext>
            </a:extLst>
          </p:cNvPr>
          <p:cNvPicPr/>
          <p:nvPr/>
        </p:nvPicPr>
        <p:blipFill>
          <a:blip r:embed="rId3"/>
          <a:srcRect l="3464" t="44470" r="50224" b="28391"/>
          <a:stretch>
            <a:fillRect/>
          </a:stretch>
        </p:blipFill>
        <p:spPr>
          <a:xfrm>
            <a:off x="2716847" y="3792933"/>
            <a:ext cx="6758305" cy="23840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328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8FF0E-A883-4390-BA01-7ADE1112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anose="020B0600070205080204" pitchFamily="34" charset="-128"/>
              </a:rPr>
              <a:t>C</a:t>
            </a:r>
            <a:r>
              <a:rPr lang="cs-CZ" altLang="cs-CZ" sz="4400" b="1" dirty="0">
                <a:ea typeface="ＭＳ Ｐゴシック" panose="020B0600070205080204" pitchFamily="34" charset="-128"/>
              </a:rPr>
              <a:t>íl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57740-BADF-4A5D-849A-2B77118B1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Cílem diplomové práce </a:t>
            </a:r>
            <a:r>
              <a:rPr lang="cs-CZ" b="1" dirty="0"/>
              <a:t>je analýza aktuálního stavu</a:t>
            </a:r>
            <a:r>
              <a:rPr lang="cs-CZ" dirty="0"/>
              <a:t> v oblasti zemědělství a </a:t>
            </a:r>
            <a:r>
              <a:rPr lang="cs-CZ" b="1" dirty="0"/>
              <a:t>návrh automatizovaného procesu řízení </a:t>
            </a:r>
            <a:r>
              <a:rPr lang="cs-CZ" dirty="0"/>
              <a:t>v zemědělství </a:t>
            </a:r>
            <a:r>
              <a:rPr lang="cs-CZ" b="1" dirty="0"/>
              <a:t>pomocí implementace moderních technologií </a:t>
            </a:r>
            <a:r>
              <a:rPr lang="cs-CZ" dirty="0"/>
              <a:t>s ohledem na bezpečnost práce a platnou legislativu ČR.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3739EC28-1597-4A78-BC8F-2F60A5EA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53445-D533-4CCF-8DE9-3F3CB343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cs-CZ" altLang="cs-CZ" b="1" dirty="0">
                <a:ea typeface="ＭＳ Ｐゴシック" panose="020B0600070205080204" pitchFamily="34" charset="-128"/>
              </a:rPr>
              <a:t>Metodika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1323A-C6B4-4284-8A72-BEC58B28E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ffectLst/>
                <a:cs typeface="Times New Roman" panose="02020603050405020304" pitchFamily="18" charset="0"/>
              </a:rPr>
              <a:t>Analýza, pozorování, výzkum</a:t>
            </a:r>
          </a:p>
          <a:p>
            <a:r>
              <a:rPr lang="cs-CZ" sz="3200" dirty="0"/>
              <a:t>Vícekriteriální rozhodování – </a:t>
            </a:r>
            <a:r>
              <a:rPr lang="cs-CZ" sz="3200" dirty="0" err="1"/>
              <a:t>Saatyho</a:t>
            </a:r>
            <a:r>
              <a:rPr lang="cs-CZ" sz="3200" dirty="0"/>
              <a:t> matice a metoda WSA</a:t>
            </a:r>
          </a:p>
          <a:p>
            <a:r>
              <a:rPr lang="cs-CZ" sz="3200" dirty="0"/>
              <a:t>Přístupy projektového řízení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30A7769F-6061-4EDC-968C-B5FB725C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E50CCD63-54B6-422E-63CC-80E30D7EF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762548"/>
              </p:ext>
            </p:extLst>
          </p:nvPr>
        </p:nvGraphicFramePr>
        <p:xfrm>
          <a:off x="838200" y="3637947"/>
          <a:ext cx="9839632" cy="2944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512">
                  <a:extLst>
                    <a:ext uri="{9D8B030D-6E8A-4147-A177-3AD203B41FA5}">
                      <a16:colId xmlns:a16="http://schemas.microsoft.com/office/drawing/2014/main" val="220929827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703183073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1627910134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2961553673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1411724609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1478304860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3072891546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451082423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877863344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3404853141"/>
                    </a:ext>
                  </a:extLst>
                </a:gridCol>
                <a:gridCol w="894512">
                  <a:extLst>
                    <a:ext uri="{9D8B030D-6E8A-4147-A177-3AD203B41FA5}">
                      <a16:colId xmlns:a16="http://schemas.microsoft.com/office/drawing/2014/main" val="3313766383"/>
                    </a:ext>
                  </a:extLst>
                </a:gridCol>
              </a:tblGrid>
              <a:tr h="2345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RV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ČE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ČF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RR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29691717"/>
                  </a:ext>
                </a:extLst>
              </a:tr>
              <a:tr h="322999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16l agro dron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530000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40727228"/>
                  </a:ext>
                </a:extLst>
              </a:tr>
              <a:tr h="322999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10l agro dron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457000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3,5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52599755"/>
                  </a:ext>
                </a:extLst>
              </a:tr>
              <a:tr h="322999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20l agro dron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730000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4,5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47531792"/>
                  </a:ext>
                </a:extLst>
              </a:tr>
              <a:tr h="21300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Váhy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0,18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0,14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0,09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0,07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0,04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46767192"/>
                  </a:ext>
                </a:extLst>
              </a:tr>
              <a:tr h="3168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Povaha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MAX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4163655"/>
                  </a:ext>
                </a:extLst>
              </a:tr>
              <a:tr h="3168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H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457000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4,5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48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87631069"/>
                  </a:ext>
                </a:extLst>
              </a:tr>
              <a:tr h="3168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730000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04556478"/>
                  </a:ext>
                </a:extLst>
              </a:tr>
              <a:tr h="3168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|H-D|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273000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1,5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200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9802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73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283EC-4A30-4A3C-B125-0F0CEBEF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Aktuální stav – identifikace úzkých míst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D9E0E-F210-4537-A016-3B2D3561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Absence zásobovacích systémů</a:t>
            </a:r>
          </a:p>
          <a:p>
            <a:r>
              <a:rPr lang="cs-CZ" dirty="0"/>
              <a:t>Specifické požadavky na skladování a manipulaci</a:t>
            </a:r>
          </a:p>
          <a:p>
            <a:r>
              <a:rPr lang="cs-CZ" dirty="0"/>
              <a:t>Sklady pracují FEFO - nejsou spádové</a:t>
            </a:r>
          </a:p>
          <a:p>
            <a:r>
              <a:rPr lang="cs-CZ" dirty="0"/>
              <a:t>Nevyužití potenciálu skladování</a:t>
            </a:r>
          </a:p>
          <a:p>
            <a:r>
              <a:rPr lang="cs-CZ" dirty="0"/>
              <a:t>Sezónnost dopravy, neforemné suroviny, požadavky na dopravní prostředky</a:t>
            </a:r>
          </a:p>
          <a:p>
            <a:r>
              <a:rPr lang="cs-CZ" dirty="0"/>
              <a:t>Nízké využití moderních technologií, automatizace a robotizace</a:t>
            </a:r>
          </a:p>
          <a:p>
            <a:r>
              <a:rPr lang="cs-CZ" dirty="0"/>
              <a:t>Nedostatečná kvalifikace na složitější práci (starší pracovníci)</a:t>
            </a:r>
          </a:p>
          <a:p>
            <a:r>
              <a:rPr lang="cs-CZ" dirty="0"/>
              <a:t>Téměř nulová digitalizace</a:t>
            </a:r>
          </a:p>
          <a:p>
            <a:r>
              <a:rPr lang="cs-CZ" dirty="0"/>
              <a:t>Nízká bezpečnost práce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8E7F122-1C22-408A-8A49-2ECCBE76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D6538-A43F-4E41-B559-B151B814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anose="020B0600070205080204" pitchFamily="34" charset="-128"/>
              </a:rPr>
              <a:t>Návrhy řešení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43E6C-9B66-4B1D-8E72-03A7F896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825625"/>
            <a:ext cx="5375988" cy="4556514"/>
          </a:xfrm>
        </p:spPr>
        <p:txBody>
          <a:bodyPr>
            <a:normAutofit/>
          </a:bodyPr>
          <a:lstStyle/>
          <a:p>
            <a:r>
              <a:rPr lang="cs-CZ" sz="2400" b="1" i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Návrhy řešení s vynaložením finančních prostředků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Zavedení P a Q systémů pro zásobování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Přizpůsobení skladů pro FEFO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Využití potenciálu skladování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Automatizovat sklady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Digitalizovat, zaznamenávat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Využití dronů, GPS a robotů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Automatizovat prodej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Využít outsourcing</a:t>
            </a: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68F90BFD-48F1-4E94-AB91-87879712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41E18F8-8D82-90E1-9364-79EF8E194FFD}"/>
              </a:ext>
            </a:extLst>
          </p:cNvPr>
          <p:cNvSpPr txBox="1">
            <a:spLocks/>
          </p:cNvSpPr>
          <p:nvPr/>
        </p:nvSpPr>
        <p:spPr>
          <a:xfrm>
            <a:off x="6214188" y="1825625"/>
            <a:ext cx="5553269" cy="455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Návrhy řešení bez vynaložení finančních prostředků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Krizové scénáře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Rozhodovací stromy, pravděpodobnostní stromy, vícekriteriální rozhodování</a:t>
            </a:r>
          </a:p>
          <a:p>
            <a:pPr marL="538163" indent="-446088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2000" dirty="0"/>
              <a:t>Propagace, být „moderní“</a:t>
            </a:r>
          </a:p>
        </p:txBody>
      </p:sp>
    </p:spTree>
    <p:extLst>
      <p:ext uri="{BB962C8B-B14F-4D97-AF65-F5344CB8AC3E}">
        <p14:creationId xmlns:p14="http://schemas.microsoft.com/office/powerpoint/2010/main" val="28263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33D86-695B-4088-A69A-E6FAF510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anose="020B0600070205080204" pitchFamily="34" charset="-128"/>
              </a:rPr>
              <a:t>Návrhy řešení</a:t>
            </a:r>
            <a:endParaRPr lang="cs-CZ" dirty="0"/>
          </a:p>
        </p:txBody>
      </p:sp>
      <p:pic>
        <p:nvPicPr>
          <p:cNvPr id="4" name="image18.png">
            <a:extLst>
              <a:ext uri="{FF2B5EF4-FFF2-40B4-BE49-F238E27FC236}">
                <a16:creationId xmlns:a16="http://schemas.microsoft.com/office/drawing/2014/main" id="{DB946ACB-CEC7-A03C-617D-F500584A8B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439" y="1923947"/>
            <a:ext cx="10153122" cy="4351338"/>
          </a:xfrm>
          <a:prstGeom prst="rect">
            <a:avLst/>
          </a:prstGeom>
          <a:ln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E4C0051-0C0E-EDE5-D588-E7386C5632E1}"/>
              </a:ext>
            </a:extLst>
          </p:cNvPr>
          <p:cNvSpPr txBox="1"/>
          <p:nvPr/>
        </p:nvSpPr>
        <p:spPr>
          <a:xfrm>
            <a:off x="838200" y="1321356"/>
            <a:ext cx="10813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Návrh ideálního logistického řetězce v moderním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64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D6538-A43F-4E41-B559-B151B814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txBody>
          <a:bodyPr/>
          <a:lstStyle/>
          <a:p>
            <a:r>
              <a:rPr lang="cs-CZ" altLang="cs-CZ" b="1" dirty="0">
                <a:ea typeface="ＭＳ Ｐゴシック" panose="020B0600070205080204" pitchFamily="34" charset="-128"/>
              </a:rPr>
              <a:t>Návrhy řešení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43E6C-9B66-4B1D-8E72-03A7F896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482"/>
            <a:ext cx="10515600" cy="4860311"/>
          </a:xfrm>
        </p:spPr>
        <p:txBody>
          <a:bodyPr>
            <a:normAutofit fontScale="85000" lnSpcReduction="10000"/>
          </a:bodyPr>
          <a:lstStyle/>
          <a:p>
            <a:r>
              <a:rPr lang="pt-BR" sz="3100" b="1" i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Návrh postupu aplikace automatizace v zemědělství</a:t>
            </a:r>
            <a:r>
              <a:rPr lang="cs-CZ" sz="3100" b="1" i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– metodika postupu</a:t>
            </a:r>
          </a:p>
          <a:p>
            <a:pPr marL="0" indent="0">
              <a:buNone/>
            </a:pPr>
            <a:endParaRPr lang="cs-CZ" sz="2400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Vytvořit datovou základnu pro analýzy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Aplikovat metody analýzy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Průzkum možností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Aplikovat metody rozhodování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Kalkulace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Agilní přístup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Zavedení automatizace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Kontrola a zhodnocení</a:t>
            </a:r>
            <a:endParaRPr lang="cs-CZ" sz="19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57B5475C-F2E7-47D6-86CB-EC9D712C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7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BA4D8-5FD7-4182-B276-B3EE0AC7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CB2E3-BC0B-48AD-A48C-4C54D717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Návrhy řešení s vynaložením finančních prostředků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Návrhy řešení bez vynaložení finančních prostředků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Návrh postupu aplikace automatizace v zemědělství</a:t>
            </a:r>
            <a:r>
              <a:rPr lang="cs-CZ" sz="2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- metodika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Návrh ideálního logistického řetězce v moderním zemědělství</a:t>
            </a:r>
          </a:p>
          <a:p>
            <a:endParaRPr lang="cs-CZ" dirty="0"/>
          </a:p>
          <a:p>
            <a:pPr>
              <a:lnSpc>
                <a:spcPct val="150000"/>
              </a:lnSpc>
            </a:pPr>
            <a:endParaRPr lang="cs-CZ" sz="2800" dirty="0"/>
          </a:p>
          <a:p>
            <a:endParaRPr lang="cs-CZ" sz="2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Picture 4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AEAAA10B-16D8-4F6E-B8D5-489E68C1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6056" cy="7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51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918</Words>
  <Application>Microsoft Office PowerPoint</Application>
  <PresentationFormat>Širokoúhlá obrazovka</PresentationFormat>
  <Paragraphs>258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Motiv Office</vt:lpstr>
      <vt:lpstr>Vysoká škola technická a ekonomická v Českých Budějovicích  Ústav technicko-technologický  Bc. Michek Martin   Obhajoba diplomové práce</vt:lpstr>
      <vt:lpstr>Motivace a důvody k řešení daného problému</vt:lpstr>
      <vt:lpstr>Cíl práce</vt:lpstr>
      <vt:lpstr>Metodika práce</vt:lpstr>
      <vt:lpstr>Aktuální stav – identifikace úzkých míst</vt:lpstr>
      <vt:lpstr>Návrhy řešení</vt:lpstr>
      <vt:lpstr>Návrhy řešení</vt:lpstr>
      <vt:lpstr>Návrhy řešení</vt:lpstr>
      <vt:lpstr>Přínos práce</vt:lpstr>
      <vt:lpstr>Technicko-technologické a ekonomické zhodnocení</vt:lpstr>
      <vt:lpstr>Děkuji za pozornost</vt:lpstr>
      <vt:lpstr>Otázky oponenta – revizní posudek</vt:lpstr>
      <vt:lpstr>Otázky oponenta Prečo ste niektoré z opísaných teoretických návrhov, postupov a metód neaplikovali na konkrétny, alebo aspoň na modelový podnik? </vt:lpstr>
      <vt:lpstr>Prezentace aplikace PowerPoint</vt:lpstr>
      <vt:lpstr>Modelový příklad aplikace GPS systému</vt:lpstr>
      <vt:lpstr>Výpočet jednotkových nákladů a úspora</vt:lpstr>
      <vt:lpstr>Technicko-technologické a ekonomické zhodnocení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Michek Martin</dc:creator>
  <cp:lastModifiedBy>Martin Michek</cp:lastModifiedBy>
  <cp:revision>12</cp:revision>
  <dcterms:created xsi:type="dcterms:W3CDTF">2022-05-16T06:24:37Z</dcterms:created>
  <dcterms:modified xsi:type="dcterms:W3CDTF">2022-05-28T17:21:19Z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df189c-95fd-4fa1-8828-b1a4304abd03_Enabled">
    <vt:lpwstr>true</vt:lpwstr>
  </property>
  <property fmtid="{D5CDD505-2E9C-101B-9397-08002B2CF9AE}" pid="3" name="MSIP_Label_14df189c-95fd-4fa1-8828-b1a4304abd03_SetDate">
    <vt:lpwstr>2022-05-16T10:53:59Z</vt:lpwstr>
  </property>
  <property fmtid="{D5CDD505-2E9C-101B-9397-08002B2CF9AE}" pid="4" name="MSIP_Label_14df189c-95fd-4fa1-8828-b1a4304abd03_Method">
    <vt:lpwstr>Privileged</vt:lpwstr>
  </property>
  <property fmtid="{D5CDD505-2E9C-101B-9397-08002B2CF9AE}" pid="5" name="MSIP_Label_14df189c-95fd-4fa1-8828-b1a4304abd03_Name">
    <vt:lpwstr>L00004</vt:lpwstr>
  </property>
  <property fmtid="{D5CDD505-2E9C-101B-9397-08002B2CF9AE}" pid="6" name="MSIP_Label_14df189c-95fd-4fa1-8828-b1a4304abd03_SiteId">
    <vt:lpwstr>b233f9e1-5599-4693-9cef-38858fe25406</vt:lpwstr>
  </property>
  <property fmtid="{D5CDD505-2E9C-101B-9397-08002B2CF9AE}" pid="7" name="MSIP_Label_14df189c-95fd-4fa1-8828-b1a4304abd03_ActionId">
    <vt:lpwstr>a835568b-00ab-4c32-bb20-0e361522869e</vt:lpwstr>
  </property>
  <property fmtid="{D5CDD505-2E9C-101B-9397-08002B2CF9AE}" pid="8" name="MSIP_Label_14df189c-95fd-4fa1-8828-b1a4304abd03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CEZ:ICT:D</vt:lpwstr>
  </property>
  <property fmtid="{D5CDD505-2E9C-101B-9397-08002B2CF9AE}" pid="11" name="CEZ_MIPLabelName">
    <vt:lpwstr>Public-ICT</vt:lpwstr>
  </property>
</Properties>
</file>