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9" r:id="rId5"/>
    <p:sldId id="275" r:id="rId6"/>
    <p:sldId id="267" r:id="rId7"/>
    <p:sldId id="268" r:id="rId8"/>
    <p:sldId id="276" r:id="rId9"/>
    <p:sldId id="281" r:id="rId10"/>
    <p:sldId id="283" r:id="rId11"/>
    <p:sldId id="284" r:id="rId12"/>
    <p:sldId id="286" r:id="rId13"/>
    <p:sldId id="287" r:id="rId14"/>
    <p:sldId id="277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2700"/>
    <a:srgbClr val="DE6854"/>
    <a:srgbClr val="DA5842"/>
    <a:srgbClr val="D84F38"/>
    <a:srgbClr val="D4422A"/>
    <a:srgbClr val="990000"/>
    <a:srgbClr val="D93225"/>
    <a:srgbClr val="CC0000"/>
    <a:srgbClr val="BE2B20"/>
    <a:srgbClr val="C4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3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44D7-A4A3-4E2A-8D81-1FC883B67E9C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AA7A-2F10-43C9-8B14-A60D096A20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83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44D7-A4A3-4E2A-8D81-1FC883B67E9C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AA7A-2F10-43C9-8B14-A60D096A20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00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44D7-A4A3-4E2A-8D81-1FC883B67E9C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AA7A-2F10-43C9-8B14-A60D096A20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00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44D7-A4A3-4E2A-8D81-1FC883B67E9C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AA7A-2F10-43C9-8B14-A60D096A20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311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44D7-A4A3-4E2A-8D81-1FC883B67E9C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AA7A-2F10-43C9-8B14-A60D096A20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17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44D7-A4A3-4E2A-8D81-1FC883B67E9C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AA7A-2F10-43C9-8B14-A60D096A20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54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44D7-A4A3-4E2A-8D81-1FC883B67E9C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AA7A-2F10-43C9-8B14-A60D096A20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1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44D7-A4A3-4E2A-8D81-1FC883B67E9C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AA7A-2F10-43C9-8B14-A60D096A20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37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44D7-A4A3-4E2A-8D81-1FC883B67E9C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AA7A-2F10-43C9-8B14-A60D096A20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75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44D7-A4A3-4E2A-8D81-1FC883B67E9C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AA7A-2F10-43C9-8B14-A60D096A20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25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44D7-A4A3-4E2A-8D81-1FC883B67E9C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AA7A-2F10-43C9-8B14-A60D096A20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23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544D7-A4A3-4E2A-8D81-1FC883B67E9C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7AA7A-2F10-43C9-8B14-A60D096A20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14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E39A7F-7AEC-41B3-BF4B-47B930641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34" y="2763741"/>
            <a:ext cx="11114986" cy="886240"/>
          </a:xfrm>
        </p:spPr>
        <p:txBody>
          <a:bodyPr anchor="b">
            <a:normAutofit/>
          </a:bodyPr>
          <a:lstStyle/>
          <a:p>
            <a:r>
              <a:rPr lang="cs-CZ" sz="4400" b="1" dirty="0"/>
              <a:t>Posouzení logistiky evakuace vybrané budovy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681EECF-00AC-4D6D-B5AC-D22180FA7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2972" y="4501047"/>
            <a:ext cx="7443910" cy="2435231"/>
          </a:xfrm>
        </p:spPr>
        <p:txBody>
          <a:bodyPr>
            <a:noAutofit/>
          </a:bodyPr>
          <a:lstStyle/>
          <a:p>
            <a:pPr algn="l"/>
            <a:r>
              <a:rPr lang="cs-CZ" sz="2000" dirty="0"/>
              <a:t>Autor diplomové práce: 		Bc. Michal </a:t>
            </a:r>
            <a:r>
              <a:rPr lang="cs-CZ" sz="2000" dirty="0" err="1"/>
              <a:t>Krlín</a:t>
            </a:r>
            <a:endParaRPr lang="cs-CZ" sz="2000" dirty="0"/>
          </a:p>
          <a:p>
            <a:pPr algn="l"/>
            <a:r>
              <a:rPr lang="cs-CZ" sz="2000" dirty="0"/>
              <a:t>Vedoucí diplomové práce: 		doc. Ing. Rudolf Kampf, Ph.D., MBA</a:t>
            </a:r>
          </a:p>
          <a:p>
            <a:pPr algn="l"/>
            <a:r>
              <a:rPr lang="cs-CZ" sz="2000" dirty="0"/>
              <a:t>Oponent diplomové práce:	prof. Ing. Gabriel </a:t>
            </a:r>
            <a:r>
              <a:rPr lang="cs-CZ" sz="2000" dirty="0" err="1"/>
              <a:t>Fedorko</a:t>
            </a:r>
            <a:r>
              <a:rPr lang="cs-CZ" sz="2000" dirty="0"/>
              <a:t>, PhD.</a:t>
            </a:r>
          </a:p>
          <a:p>
            <a:pPr algn="l"/>
            <a:r>
              <a:rPr lang="cs-CZ" sz="2000" dirty="0"/>
              <a:t>České Budějovice, 2022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71C40496-D537-43CA-BB6B-3F1BD2D1DA68}"/>
              </a:ext>
            </a:extLst>
          </p:cNvPr>
          <p:cNvSpPr txBox="1">
            <a:spLocks/>
          </p:cNvSpPr>
          <p:nvPr/>
        </p:nvSpPr>
        <p:spPr>
          <a:xfrm>
            <a:off x="2728608" y="480168"/>
            <a:ext cx="8686151" cy="1432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Vysoká škola technická a ekonomická</a:t>
            </a:r>
          </a:p>
          <a:p>
            <a:endParaRPr lang="cs-CZ" sz="400" b="1" dirty="0">
              <a:solidFill>
                <a:srgbClr val="A227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Českých Budějovicích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84291C5-6514-4611-9651-D05BE835E1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28" y="464874"/>
            <a:ext cx="1328581" cy="1330517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02CA4812-12E1-4CCF-AB0F-3A8AD88FE7E7}"/>
              </a:ext>
            </a:extLst>
          </p:cNvPr>
          <p:cNvSpPr/>
          <p:nvPr/>
        </p:nvSpPr>
        <p:spPr>
          <a:xfrm>
            <a:off x="0" y="-14486"/>
            <a:ext cx="12192000" cy="45719"/>
          </a:xfrm>
          <a:prstGeom prst="rect">
            <a:avLst/>
          </a:prstGeom>
          <a:solidFill>
            <a:srgbClr val="A22700"/>
          </a:solidFill>
          <a:ln>
            <a:solidFill>
              <a:srgbClr val="A2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16F921E-965F-4B99-AAE2-E63DD1104455}"/>
              </a:ext>
            </a:extLst>
          </p:cNvPr>
          <p:cNvSpPr/>
          <p:nvPr/>
        </p:nvSpPr>
        <p:spPr>
          <a:xfrm>
            <a:off x="0" y="6812280"/>
            <a:ext cx="12192000" cy="45719"/>
          </a:xfrm>
          <a:prstGeom prst="rect">
            <a:avLst/>
          </a:prstGeom>
          <a:solidFill>
            <a:srgbClr val="A22700"/>
          </a:solidFill>
          <a:ln>
            <a:solidFill>
              <a:srgbClr val="A2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04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A75AE5-FCF5-747A-DD9B-26C71380E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47" y="365125"/>
            <a:ext cx="11491203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A22700"/>
                </a:solidFill>
              </a:rPr>
              <a:t>Opatření č. 3 - Instalace evakuačního výtahu namísto osobního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EBBC143-DD21-68B7-C827-B8BF36D30AD3}"/>
              </a:ext>
            </a:extLst>
          </p:cNvPr>
          <p:cNvCxnSpPr/>
          <p:nvPr/>
        </p:nvCxnSpPr>
        <p:spPr>
          <a:xfrm>
            <a:off x="415047" y="1415504"/>
            <a:ext cx="11361906" cy="0"/>
          </a:xfrm>
          <a:prstGeom prst="line">
            <a:avLst/>
          </a:prstGeom>
          <a:ln>
            <a:solidFill>
              <a:srgbClr val="A227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Obdélník 4">
            <a:extLst>
              <a:ext uri="{FF2B5EF4-FFF2-40B4-BE49-F238E27FC236}">
                <a16:creationId xmlns:a16="http://schemas.microsoft.com/office/drawing/2014/main" id="{EF4069E5-1BA2-93B6-1F5E-8124CF9F2082}"/>
              </a:ext>
            </a:extLst>
          </p:cNvPr>
          <p:cNvSpPr/>
          <p:nvPr/>
        </p:nvSpPr>
        <p:spPr>
          <a:xfrm>
            <a:off x="0" y="-14486"/>
            <a:ext cx="12192000" cy="45719"/>
          </a:xfrm>
          <a:prstGeom prst="rect">
            <a:avLst/>
          </a:prstGeom>
          <a:solidFill>
            <a:srgbClr val="A22700"/>
          </a:solidFill>
          <a:ln>
            <a:solidFill>
              <a:srgbClr val="A2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ED8D09C-5FA3-8394-913D-882901916EF5}"/>
              </a:ext>
            </a:extLst>
          </p:cNvPr>
          <p:cNvSpPr/>
          <p:nvPr/>
        </p:nvSpPr>
        <p:spPr>
          <a:xfrm>
            <a:off x="0" y="6812280"/>
            <a:ext cx="12192000" cy="45719"/>
          </a:xfrm>
          <a:prstGeom prst="rect">
            <a:avLst/>
          </a:prstGeom>
          <a:solidFill>
            <a:srgbClr val="A22700"/>
          </a:solidFill>
          <a:ln>
            <a:solidFill>
              <a:srgbClr val="A2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F35EED2-A318-4177-877A-9971C374E0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22" t="26185" r="16719" b="34742"/>
          <a:stretch/>
        </p:blipFill>
        <p:spPr>
          <a:xfrm>
            <a:off x="5831549" y="1690688"/>
            <a:ext cx="6074701" cy="28355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DAD3F30-0F25-4F5F-86C7-7897DEAAD1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90" t="45689" r="10078" b="36996"/>
          <a:stretch/>
        </p:blipFill>
        <p:spPr>
          <a:xfrm>
            <a:off x="5831549" y="4550051"/>
            <a:ext cx="6074701" cy="101042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1146243-19C7-42D0-944B-3D522CD67C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39701" r="28750" b="20757"/>
          <a:stretch/>
        </p:blipFill>
        <p:spPr>
          <a:xfrm>
            <a:off x="1085849" y="1583820"/>
            <a:ext cx="4143375" cy="4224007"/>
          </a:xfrm>
          <a:prstGeom prst="rect">
            <a:avLst/>
          </a:prstGeom>
        </p:spPr>
      </p:pic>
      <p:sp>
        <p:nvSpPr>
          <p:cNvPr id="13" name="Zástupný obsah 2">
            <a:extLst>
              <a:ext uri="{FF2B5EF4-FFF2-40B4-BE49-F238E27FC236}">
                <a16:creationId xmlns:a16="http://schemas.microsoft.com/office/drawing/2014/main" id="{D8AA3AFE-4D0E-4678-948B-789AC7007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047" y="5776513"/>
            <a:ext cx="11361906" cy="819731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Potenciál realizace se odvíjí od dispozicí stávajícího výtahu</a:t>
            </a:r>
          </a:p>
          <a:p>
            <a:r>
              <a:rPr lang="cs-CZ" sz="2400" dirty="0"/>
              <a:t>Při zachování původního vybavení doporučeno k realizaci</a:t>
            </a:r>
          </a:p>
          <a:p>
            <a:pPr marL="914400" lvl="2" indent="0">
              <a:buNone/>
            </a:pPr>
            <a:endParaRPr lang="cs-CZ" sz="1400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108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A75AE5-FCF5-747A-DD9B-26C71380E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47" y="365125"/>
            <a:ext cx="11491203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A22700"/>
                </a:solidFill>
              </a:rPr>
              <a:t>Opatření č. 4 a 5 – Instalace dalších dveří ze školících místností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EBBC143-DD21-68B7-C827-B8BF36D30AD3}"/>
              </a:ext>
            </a:extLst>
          </p:cNvPr>
          <p:cNvCxnSpPr/>
          <p:nvPr/>
        </p:nvCxnSpPr>
        <p:spPr>
          <a:xfrm>
            <a:off x="415047" y="1415504"/>
            <a:ext cx="11361906" cy="0"/>
          </a:xfrm>
          <a:prstGeom prst="line">
            <a:avLst/>
          </a:prstGeom>
          <a:ln>
            <a:solidFill>
              <a:srgbClr val="A227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Obdélník 4">
            <a:extLst>
              <a:ext uri="{FF2B5EF4-FFF2-40B4-BE49-F238E27FC236}">
                <a16:creationId xmlns:a16="http://schemas.microsoft.com/office/drawing/2014/main" id="{EF4069E5-1BA2-93B6-1F5E-8124CF9F2082}"/>
              </a:ext>
            </a:extLst>
          </p:cNvPr>
          <p:cNvSpPr/>
          <p:nvPr/>
        </p:nvSpPr>
        <p:spPr>
          <a:xfrm>
            <a:off x="0" y="-14486"/>
            <a:ext cx="12192000" cy="45719"/>
          </a:xfrm>
          <a:prstGeom prst="rect">
            <a:avLst/>
          </a:prstGeom>
          <a:solidFill>
            <a:srgbClr val="A22700"/>
          </a:solidFill>
          <a:ln>
            <a:solidFill>
              <a:srgbClr val="A2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ED8D09C-5FA3-8394-913D-882901916EF5}"/>
              </a:ext>
            </a:extLst>
          </p:cNvPr>
          <p:cNvSpPr/>
          <p:nvPr/>
        </p:nvSpPr>
        <p:spPr>
          <a:xfrm>
            <a:off x="0" y="6812280"/>
            <a:ext cx="12192000" cy="45719"/>
          </a:xfrm>
          <a:prstGeom prst="rect">
            <a:avLst/>
          </a:prstGeom>
          <a:solidFill>
            <a:srgbClr val="A22700"/>
          </a:solidFill>
          <a:ln>
            <a:solidFill>
              <a:srgbClr val="A2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67E4C5B-C407-4B2C-B0FA-440AB218C7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6" t="33857" r="12110" b="17601"/>
          <a:stretch/>
        </p:blipFill>
        <p:spPr>
          <a:xfrm>
            <a:off x="514350" y="1690688"/>
            <a:ext cx="4790908" cy="234314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061D40F-F47E-4CAD-BAC9-9788B3F7F3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17" t="32003" r="11294" b="25472"/>
          <a:stretch/>
        </p:blipFill>
        <p:spPr>
          <a:xfrm>
            <a:off x="5769047" y="1690688"/>
            <a:ext cx="5399348" cy="227919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3FAE9EB-5010-4819-AC2A-2AECF65DFB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94" t="58906" r="11484" b="30178"/>
          <a:stretch/>
        </p:blipFill>
        <p:spPr>
          <a:xfrm>
            <a:off x="5771136" y="4033830"/>
            <a:ext cx="5397259" cy="58769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2D23AF8C-6FB7-4300-BD9B-34BEC79D68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672" t="34456" r="11640" b="18171"/>
          <a:stretch/>
        </p:blipFill>
        <p:spPr>
          <a:xfrm>
            <a:off x="514350" y="4257899"/>
            <a:ext cx="4841042" cy="2297421"/>
          </a:xfrm>
          <a:prstGeom prst="rect">
            <a:avLst/>
          </a:prstGeom>
        </p:spPr>
      </p:pic>
      <p:sp>
        <p:nvSpPr>
          <p:cNvPr id="15" name="Zástupný obsah 2">
            <a:extLst>
              <a:ext uri="{FF2B5EF4-FFF2-40B4-BE49-F238E27FC236}">
                <a16:creationId xmlns:a16="http://schemas.microsoft.com/office/drawing/2014/main" id="{7EB80F6A-3C46-4D5B-B50E-C65ABE5B8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397" y="4933150"/>
            <a:ext cx="6757277" cy="1750650"/>
          </a:xfrm>
        </p:spPr>
        <p:txBody>
          <a:bodyPr>
            <a:normAutofit/>
          </a:bodyPr>
          <a:lstStyle/>
          <a:p>
            <a:r>
              <a:rPr lang="cs-CZ" sz="2400" dirty="0"/>
              <a:t>Více únikových cest – bezpečností výhoda</a:t>
            </a:r>
          </a:p>
          <a:p>
            <a:r>
              <a:rPr lang="cs-CZ" sz="2400" dirty="0"/>
              <a:t>Praktická výhoda – lepší průchodnost budovy</a:t>
            </a:r>
          </a:p>
          <a:p>
            <a:r>
              <a:rPr lang="cs-CZ" sz="2400" dirty="0"/>
              <a:t>Doporučeno k realizaci</a:t>
            </a:r>
          </a:p>
          <a:p>
            <a:pPr marL="914400" lvl="2" indent="0">
              <a:buNone/>
            </a:pPr>
            <a:endParaRPr lang="cs-CZ" sz="1400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175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A75AE5-FCF5-747A-DD9B-26C71380E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47" y="365125"/>
            <a:ext cx="11605503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A22700"/>
                </a:solidFill>
              </a:rPr>
              <a:t>Opatření č. 6 – Instalace dalších dveří z místnosti 1.11 do místnosti 1.10 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EBBC143-DD21-68B7-C827-B8BF36D30AD3}"/>
              </a:ext>
            </a:extLst>
          </p:cNvPr>
          <p:cNvCxnSpPr/>
          <p:nvPr/>
        </p:nvCxnSpPr>
        <p:spPr>
          <a:xfrm>
            <a:off x="415047" y="1415504"/>
            <a:ext cx="11361906" cy="0"/>
          </a:xfrm>
          <a:prstGeom prst="line">
            <a:avLst/>
          </a:prstGeom>
          <a:ln>
            <a:solidFill>
              <a:srgbClr val="A227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Obdélník 4">
            <a:extLst>
              <a:ext uri="{FF2B5EF4-FFF2-40B4-BE49-F238E27FC236}">
                <a16:creationId xmlns:a16="http://schemas.microsoft.com/office/drawing/2014/main" id="{EF4069E5-1BA2-93B6-1F5E-8124CF9F2082}"/>
              </a:ext>
            </a:extLst>
          </p:cNvPr>
          <p:cNvSpPr/>
          <p:nvPr/>
        </p:nvSpPr>
        <p:spPr>
          <a:xfrm>
            <a:off x="0" y="-14486"/>
            <a:ext cx="12192000" cy="45719"/>
          </a:xfrm>
          <a:prstGeom prst="rect">
            <a:avLst/>
          </a:prstGeom>
          <a:solidFill>
            <a:srgbClr val="A22700"/>
          </a:solidFill>
          <a:ln>
            <a:solidFill>
              <a:srgbClr val="A2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ED8D09C-5FA3-8394-913D-882901916EF5}"/>
              </a:ext>
            </a:extLst>
          </p:cNvPr>
          <p:cNvSpPr/>
          <p:nvPr/>
        </p:nvSpPr>
        <p:spPr>
          <a:xfrm>
            <a:off x="0" y="6812280"/>
            <a:ext cx="12192000" cy="45719"/>
          </a:xfrm>
          <a:prstGeom prst="rect">
            <a:avLst/>
          </a:prstGeom>
          <a:solidFill>
            <a:srgbClr val="A22700"/>
          </a:solidFill>
          <a:ln>
            <a:solidFill>
              <a:srgbClr val="A2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E04E525-46F4-4DBD-B1A3-BE30E8F49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72" t="13009" r="10859" b="16089"/>
          <a:stretch/>
        </p:blipFill>
        <p:spPr>
          <a:xfrm>
            <a:off x="415047" y="1548782"/>
            <a:ext cx="5968417" cy="417954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821C257-2F93-4720-B96F-21EF5B27D3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16" t="46435" r="11405" b="6934"/>
          <a:stretch/>
        </p:blipFill>
        <p:spPr>
          <a:xfrm>
            <a:off x="6601682" y="1839268"/>
            <a:ext cx="5200649" cy="241221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71BA6BA-5D3A-4F5E-BE85-35333CCC53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38" t="47718" r="10859" b="33459"/>
          <a:stretch/>
        </p:blipFill>
        <p:spPr>
          <a:xfrm>
            <a:off x="6601682" y="4358361"/>
            <a:ext cx="5277706" cy="977080"/>
          </a:xfrm>
          <a:prstGeom prst="rect">
            <a:avLst/>
          </a:prstGeom>
        </p:spPr>
      </p:pic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60C32D07-473B-4888-A734-93EC9FCC8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804" y="5793082"/>
            <a:ext cx="11458574" cy="1038235"/>
          </a:xfrm>
        </p:spPr>
        <p:txBody>
          <a:bodyPr>
            <a:normAutofit fontScale="85000" lnSpcReduction="20000"/>
          </a:bodyPr>
          <a:lstStyle/>
          <a:p>
            <a:r>
              <a:rPr lang="cs-CZ" sz="2400" dirty="0"/>
              <a:t>Více únikových cest – bezpečností výhoda</a:t>
            </a:r>
          </a:p>
          <a:p>
            <a:r>
              <a:rPr lang="cs-CZ" sz="2400" dirty="0"/>
              <a:t>Praktická výhoda – lepší průchodnost budovy</a:t>
            </a:r>
          </a:p>
          <a:p>
            <a:r>
              <a:rPr lang="cs-CZ" sz="2400" dirty="0"/>
              <a:t>Doporučeno k realizaci</a:t>
            </a:r>
          </a:p>
          <a:p>
            <a:pPr marL="914400" lvl="2" indent="0">
              <a:buNone/>
            </a:pPr>
            <a:endParaRPr lang="cs-CZ" sz="1400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665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A75AE5-FCF5-747A-DD9B-26C71380E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47" y="365125"/>
            <a:ext cx="11605503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A22700"/>
                </a:solidFill>
              </a:rPr>
              <a:t>Opatření č. 7 - Upgrade CHÚC vnitřního schodiště z typu A na typ B 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EBBC143-DD21-68B7-C827-B8BF36D30AD3}"/>
              </a:ext>
            </a:extLst>
          </p:cNvPr>
          <p:cNvCxnSpPr/>
          <p:nvPr/>
        </p:nvCxnSpPr>
        <p:spPr>
          <a:xfrm>
            <a:off x="415047" y="1415504"/>
            <a:ext cx="11361906" cy="0"/>
          </a:xfrm>
          <a:prstGeom prst="line">
            <a:avLst/>
          </a:prstGeom>
          <a:ln>
            <a:solidFill>
              <a:srgbClr val="A227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Obdélník 4">
            <a:extLst>
              <a:ext uri="{FF2B5EF4-FFF2-40B4-BE49-F238E27FC236}">
                <a16:creationId xmlns:a16="http://schemas.microsoft.com/office/drawing/2014/main" id="{EF4069E5-1BA2-93B6-1F5E-8124CF9F2082}"/>
              </a:ext>
            </a:extLst>
          </p:cNvPr>
          <p:cNvSpPr/>
          <p:nvPr/>
        </p:nvSpPr>
        <p:spPr>
          <a:xfrm>
            <a:off x="0" y="-14486"/>
            <a:ext cx="12192000" cy="45719"/>
          </a:xfrm>
          <a:prstGeom prst="rect">
            <a:avLst/>
          </a:prstGeom>
          <a:solidFill>
            <a:srgbClr val="A22700"/>
          </a:solidFill>
          <a:ln>
            <a:solidFill>
              <a:srgbClr val="A2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ED8D09C-5FA3-8394-913D-882901916EF5}"/>
              </a:ext>
            </a:extLst>
          </p:cNvPr>
          <p:cNvSpPr/>
          <p:nvPr/>
        </p:nvSpPr>
        <p:spPr>
          <a:xfrm>
            <a:off x="0" y="6812280"/>
            <a:ext cx="12192000" cy="45719"/>
          </a:xfrm>
          <a:prstGeom prst="rect">
            <a:avLst/>
          </a:prstGeom>
          <a:solidFill>
            <a:srgbClr val="A22700"/>
          </a:solidFill>
          <a:ln>
            <a:solidFill>
              <a:srgbClr val="A2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5BE27247-8092-42AE-8AA1-69C63C5FD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714876" cy="4351338"/>
          </a:xfrm>
        </p:spPr>
        <p:txBody>
          <a:bodyPr>
            <a:normAutofit/>
          </a:bodyPr>
          <a:lstStyle/>
          <a:p>
            <a:r>
              <a:rPr lang="pl-PL" sz="2000" dirty="0"/>
              <a:t>Nárůst bezpečné doby z 10 na 20 minut (dle normy ČSN 73 0804)</a:t>
            </a:r>
          </a:p>
          <a:p>
            <a:r>
              <a:rPr lang="cs-CZ" sz="2000" dirty="0"/>
              <a:t>Dva způsoby realizace:</a:t>
            </a:r>
          </a:p>
          <a:p>
            <a:pPr lvl="1"/>
            <a:r>
              <a:rPr lang="cs-CZ" sz="1600" dirty="0"/>
              <a:t>Samostatně větraná požární předsíň</a:t>
            </a:r>
          </a:p>
          <a:p>
            <a:pPr lvl="1"/>
            <a:r>
              <a:rPr lang="cs-CZ" sz="1600" dirty="0"/>
              <a:t>Přetlakové větrání v prostoru schodiště</a:t>
            </a:r>
          </a:p>
          <a:p>
            <a:endParaRPr lang="cs-CZ" sz="3200" dirty="0"/>
          </a:p>
          <a:p>
            <a:endParaRPr lang="cs-CZ" sz="3200" dirty="0"/>
          </a:p>
          <a:p>
            <a:endParaRPr lang="cs-CZ" sz="32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C4360F0-35E1-41EA-B323-44C3B0A29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09" t="45861" r="19922" b="23447"/>
          <a:stretch/>
        </p:blipFill>
        <p:spPr>
          <a:xfrm>
            <a:off x="5753100" y="1660438"/>
            <a:ext cx="5850816" cy="2591045"/>
          </a:xfrm>
          <a:prstGeom prst="rect">
            <a:avLst/>
          </a:prstGeom>
        </p:spPr>
      </p:pic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09A28972-5649-4C3A-B617-BFA670492C30}"/>
              </a:ext>
            </a:extLst>
          </p:cNvPr>
          <p:cNvSpPr txBox="1">
            <a:spLocks/>
          </p:cNvSpPr>
          <p:nvPr/>
        </p:nvSpPr>
        <p:spPr>
          <a:xfrm>
            <a:off x="838200" y="4496416"/>
            <a:ext cx="11361906" cy="8197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600" dirty="0"/>
              <a:t>Vysoké náklady na realizaci</a:t>
            </a:r>
          </a:p>
          <a:p>
            <a:r>
              <a:rPr lang="cs-CZ" sz="2600" dirty="0"/>
              <a:t>Nadbytečné vzhledem k aktuálnímu vybavení budovy – nedoporučeno k realizaci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cs-CZ" sz="1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endParaRPr lang="cs-CZ" sz="1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endParaRPr lang="cs-CZ" sz="1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endParaRPr lang="cs-CZ" sz="1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endParaRPr lang="cs-CZ" sz="1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endParaRPr lang="cs-CZ" sz="1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endParaRPr lang="cs-CZ" sz="1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endParaRPr lang="cs-CZ" sz="1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endParaRPr lang="cs-CZ" sz="1400" dirty="0">
              <a:solidFill>
                <a:srgbClr val="4D515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44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C3CAD-AC89-D4CF-E96A-4BD362BDF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3373"/>
            <a:ext cx="10515600" cy="1463675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>
                <a:solidFill>
                  <a:srgbClr val="A22700"/>
                </a:solidFill>
              </a:rPr>
              <a:t>Závěrečné shrnutí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BCA4657F-D44A-A1C8-B9D5-2C22F8F57347}"/>
              </a:ext>
            </a:extLst>
          </p:cNvPr>
          <p:cNvCxnSpPr/>
          <p:nvPr/>
        </p:nvCxnSpPr>
        <p:spPr>
          <a:xfrm>
            <a:off x="415047" y="902321"/>
            <a:ext cx="11361906" cy="0"/>
          </a:xfrm>
          <a:prstGeom prst="line">
            <a:avLst/>
          </a:prstGeom>
          <a:ln>
            <a:solidFill>
              <a:srgbClr val="A227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Obdélník 5">
            <a:extLst>
              <a:ext uri="{FF2B5EF4-FFF2-40B4-BE49-F238E27FC236}">
                <a16:creationId xmlns:a16="http://schemas.microsoft.com/office/drawing/2014/main" id="{D8CE5F19-3E54-78B8-7842-A634C7709C8C}"/>
              </a:ext>
            </a:extLst>
          </p:cNvPr>
          <p:cNvSpPr/>
          <p:nvPr/>
        </p:nvSpPr>
        <p:spPr>
          <a:xfrm>
            <a:off x="0" y="-14486"/>
            <a:ext cx="12192000" cy="45719"/>
          </a:xfrm>
          <a:prstGeom prst="rect">
            <a:avLst/>
          </a:prstGeom>
          <a:solidFill>
            <a:srgbClr val="A22700"/>
          </a:solidFill>
          <a:ln>
            <a:solidFill>
              <a:srgbClr val="A2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E4994D7-603C-F188-7B53-04AAE7BABFD3}"/>
              </a:ext>
            </a:extLst>
          </p:cNvPr>
          <p:cNvSpPr/>
          <p:nvPr/>
        </p:nvSpPr>
        <p:spPr>
          <a:xfrm>
            <a:off x="0" y="6812280"/>
            <a:ext cx="12192000" cy="45719"/>
          </a:xfrm>
          <a:prstGeom prst="rect">
            <a:avLst/>
          </a:prstGeom>
          <a:solidFill>
            <a:srgbClr val="A22700"/>
          </a:solidFill>
          <a:ln>
            <a:solidFill>
              <a:srgbClr val="A2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8771175A-702C-43CD-A246-5A3F65AB8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1350" cy="4351338"/>
          </a:xfrm>
        </p:spPr>
        <p:txBody>
          <a:bodyPr/>
          <a:lstStyle/>
          <a:p>
            <a:r>
              <a:rPr lang="cs-CZ" dirty="0"/>
              <a:t>Analýza dokumentů, zhodnocení současného stavu</a:t>
            </a:r>
          </a:p>
          <a:p>
            <a:r>
              <a:rPr lang="cs-CZ" dirty="0"/>
              <a:t>Tvorba simulačního modelu, profilů, nastavení agentů</a:t>
            </a:r>
          </a:p>
          <a:p>
            <a:r>
              <a:rPr lang="cs-CZ" dirty="0"/>
              <a:t>Simulace 3 modelových situací, jejich srovnání, odhalení kritických míst</a:t>
            </a:r>
          </a:p>
          <a:p>
            <a:r>
              <a:rPr lang="cs-CZ" dirty="0"/>
              <a:t>Návrh 7 opatření, jejich simulace a srovnání s původním stavem</a:t>
            </a:r>
          </a:p>
          <a:p>
            <a:r>
              <a:rPr lang="cs-CZ" dirty="0"/>
              <a:t>Technické zhodnocení - 5 opatření doporučeno k realizaci</a:t>
            </a:r>
          </a:p>
          <a:p>
            <a:r>
              <a:rPr lang="cs-CZ" dirty="0"/>
              <a:t>Naplnění cíle</a:t>
            </a:r>
          </a:p>
        </p:txBody>
      </p:sp>
    </p:spTree>
    <p:extLst>
      <p:ext uri="{BB962C8B-B14F-4D97-AF65-F5344CB8AC3E}">
        <p14:creationId xmlns:p14="http://schemas.microsoft.com/office/powerpoint/2010/main" val="3484055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C47C1A-BDFC-41C1-BA4E-3ACFB8D77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6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7200" b="1" dirty="0">
                <a:solidFill>
                  <a:srgbClr val="A22700"/>
                </a:solidFill>
              </a:rPr>
              <a:t>Děkuji za pozornost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787986D-2641-4C88-822D-0BCCD25B3685}"/>
              </a:ext>
            </a:extLst>
          </p:cNvPr>
          <p:cNvSpPr/>
          <p:nvPr/>
        </p:nvSpPr>
        <p:spPr>
          <a:xfrm>
            <a:off x="0" y="-14485"/>
            <a:ext cx="12192000" cy="88417"/>
          </a:xfrm>
          <a:prstGeom prst="rect">
            <a:avLst/>
          </a:prstGeom>
          <a:solidFill>
            <a:srgbClr val="A22700"/>
          </a:solidFill>
          <a:ln>
            <a:solidFill>
              <a:srgbClr val="A2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9D1BAEC-7890-433D-8B5F-078F58ADE5D3}"/>
              </a:ext>
            </a:extLst>
          </p:cNvPr>
          <p:cNvSpPr/>
          <p:nvPr/>
        </p:nvSpPr>
        <p:spPr>
          <a:xfrm>
            <a:off x="0" y="6761592"/>
            <a:ext cx="12192000" cy="96408"/>
          </a:xfrm>
          <a:prstGeom prst="rect">
            <a:avLst/>
          </a:prstGeom>
          <a:solidFill>
            <a:srgbClr val="A22700"/>
          </a:solidFill>
          <a:ln>
            <a:solidFill>
              <a:srgbClr val="A2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09CE95EB-622D-41D7-A723-F61255F55510}"/>
              </a:ext>
            </a:extLst>
          </p:cNvPr>
          <p:cNvCxnSpPr>
            <a:cxnSpLocks/>
          </p:cNvCxnSpPr>
          <p:nvPr/>
        </p:nvCxnSpPr>
        <p:spPr>
          <a:xfrm>
            <a:off x="950067" y="3555590"/>
            <a:ext cx="10136221" cy="0"/>
          </a:xfrm>
          <a:prstGeom prst="line">
            <a:avLst/>
          </a:prstGeom>
          <a:ln>
            <a:solidFill>
              <a:srgbClr val="A227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185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25BBB-6C94-4CC5-B721-549216381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09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A22700"/>
                </a:solidFill>
              </a:rPr>
              <a:t>Doplňující dotazy – vedoucí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EF70FF-BBFF-4036-BFBE-E116D3127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595"/>
            <a:ext cx="10515600" cy="4351338"/>
          </a:xfrm>
        </p:spPr>
        <p:txBody>
          <a:bodyPr/>
          <a:lstStyle/>
          <a:p>
            <a:r>
              <a:rPr lang="cs-CZ" dirty="0"/>
              <a:t>Budou vaše opatření realizované? </a:t>
            </a:r>
          </a:p>
          <a:p>
            <a:pPr lvl="1"/>
            <a:r>
              <a:rPr lang="cs-CZ" dirty="0"/>
              <a:t>Opatření č. 1 je v jednání.</a:t>
            </a:r>
          </a:p>
          <a:p>
            <a:r>
              <a:rPr lang="cs-CZ" dirty="0"/>
              <a:t>Jaké další opatření (která povedou ke zvýšení bezpečnosti a plynulosti evakuace) lze v budově realizovat? </a:t>
            </a:r>
          </a:p>
          <a:p>
            <a:pPr lvl="1"/>
            <a:r>
              <a:rPr lang="cs-CZ" dirty="0"/>
              <a:t>Úprava vedení kabelu VN do strojovny.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7843968-7092-415E-9EE3-DBC10D1D144D}"/>
              </a:ext>
            </a:extLst>
          </p:cNvPr>
          <p:cNvSpPr/>
          <p:nvPr/>
        </p:nvSpPr>
        <p:spPr>
          <a:xfrm>
            <a:off x="0" y="-14486"/>
            <a:ext cx="12192000" cy="45719"/>
          </a:xfrm>
          <a:prstGeom prst="rect">
            <a:avLst/>
          </a:prstGeom>
          <a:solidFill>
            <a:srgbClr val="A22700"/>
          </a:solidFill>
          <a:ln>
            <a:solidFill>
              <a:srgbClr val="A2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E6DEE30-3EEC-4392-BD52-360F5D528B4A}"/>
              </a:ext>
            </a:extLst>
          </p:cNvPr>
          <p:cNvSpPr/>
          <p:nvPr/>
        </p:nvSpPr>
        <p:spPr>
          <a:xfrm>
            <a:off x="0" y="6812280"/>
            <a:ext cx="12192000" cy="45719"/>
          </a:xfrm>
          <a:prstGeom prst="rect">
            <a:avLst/>
          </a:prstGeom>
          <a:solidFill>
            <a:srgbClr val="A22700"/>
          </a:solidFill>
          <a:ln>
            <a:solidFill>
              <a:srgbClr val="A2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BD2AAE03-0B54-44D1-BA08-74CC829B3AA4}"/>
              </a:ext>
            </a:extLst>
          </p:cNvPr>
          <p:cNvSpPr txBox="1">
            <a:spLocks/>
          </p:cNvSpPr>
          <p:nvPr/>
        </p:nvSpPr>
        <p:spPr>
          <a:xfrm>
            <a:off x="838200" y="36651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>
                <a:solidFill>
                  <a:srgbClr val="A22700"/>
                </a:solidFill>
              </a:rPr>
              <a:t>Doplňující dotazy – oponent práce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6D6075B8-1552-4573-9A70-CA04FE72D307}"/>
              </a:ext>
            </a:extLst>
          </p:cNvPr>
          <p:cNvSpPr txBox="1">
            <a:spLocks/>
          </p:cNvSpPr>
          <p:nvPr/>
        </p:nvSpPr>
        <p:spPr>
          <a:xfrm>
            <a:off x="838200" y="47894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Existujú</a:t>
            </a:r>
            <a:r>
              <a:rPr lang="cs-CZ" dirty="0"/>
              <a:t> aj </a:t>
            </a:r>
            <a:r>
              <a:rPr lang="cs-CZ" dirty="0" err="1"/>
              <a:t>iné</a:t>
            </a:r>
            <a:r>
              <a:rPr lang="cs-CZ" dirty="0"/>
              <a:t> </a:t>
            </a:r>
            <a:r>
              <a:rPr lang="cs-CZ" dirty="0" err="1"/>
              <a:t>špecificky</a:t>
            </a:r>
            <a:r>
              <a:rPr lang="cs-CZ" dirty="0"/>
              <a:t> </a:t>
            </a:r>
            <a:r>
              <a:rPr lang="cs-CZ" dirty="0" err="1"/>
              <a:t>zamerané</a:t>
            </a:r>
            <a:r>
              <a:rPr lang="cs-CZ" dirty="0"/>
              <a:t> </a:t>
            </a:r>
            <a:r>
              <a:rPr lang="cs-CZ" dirty="0" err="1"/>
              <a:t>simulačné</a:t>
            </a:r>
            <a:r>
              <a:rPr lang="cs-CZ" dirty="0"/>
              <a:t> nástroje </a:t>
            </a:r>
            <a:r>
              <a:rPr lang="cs-CZ" dirty="0" err="1"/>
              <a:t>špecificky</a:t>
            </a:r>
            <a:r>
              <a:rPr lang="cs-CZ" dirty="0"/>
              <a:t> </a:t>
            </a:r>
            <a:r>
              <a:rPr lang="cs-CZ" dirty="0" err="1"/>
              <a:t>zamerané</a:t>
            </a:r>
            <a:r>
              <a:rPr lang="cs-CZ" dirty="0"/>
              <a:t> na </a:t>
            </a:r>
            <a:r>
              <a:rPr lang="cs-CZ" dirty="0" err="1"/>
              <a:t>oblasť</a:t>
            </a:r>
            <a:r>
              <a:rPr lang="cs-CZ" dirty="0"/>
              <a:t> logistiky </a:t>
            </a:r>
            <a:r>
              <a:rPr lang="cs-CZ" dirty="0" err="1"/>
              <a:t>krízových</a:t>
            </a:r>
            <a:r>
              <a:rPr lang="cs-CZ" dirty="0"/>
              <a:t> </a:t>
            </a:r>
            <a:r>
              <a:rPr lang="cs-CZ" dirty="0" err="1"/>
              <a:t>situácii</a:t>
            </a:r>
            <a:r>
              <a:rPr lang="cs-CZ" dirty="0"/>
              <a:t> resp. </a:t>
            </a:r>
            <a:r>
              <a:rPr lang="cs-CZ" dirty="0" err="1"/>
              <a:t>evakuácie</a:t>
            </a:r>
            <a:r>
              <a:rPr lang="cs-CZ" dirty="0"/>
              <a:t> budov? </a:t>
            </a:r>
          </a:p>
          <a:p>
            <a:pPr lvl="1"/>
            <a:r>
              <a:rPr lang="cs-CZ" dirty="0"/>
              <a:t>Ano, např. software </a:t>
            </a:r>
            <a:r>
              <a:rPr lang="cs-CZ" dirty="0" err="1"/>
              <a:t>Steps</a:t>
            </a:r>
            <a:r>
              <a:rPr lang="cs-CZ" dirty="0"/>
              <a:t>, </a:t>
            </a:r>
            <a:r>
              <a:rPr lang="cs-CZ" dirty="0" err="1"/>
              <a:t>Simulex</a:t>
            </a:r>
            <a:r>
              <a:rPr lang="cs-CZ" dirty="0"/>
              <a:t>, </a:t>
            </a:r>
            <a:r>
              <a:rPr lang="cs-CZ" dirty="0" err="1"/>
              <a:t>BuildingEXODUS</a:t>
            </a:r>
            <a:r>
              <a:rPr lang="cs-CZ" dirty="0"/>
              <a:t>, příp. </a:t>
            </a:r>
            <a:r>
              <a:rPr lang="cs-CZ" dirty="0" err="1"/>
              <a:t>PyroSIM</a:t>
            </a:r>
            <a:r>
              <a:rPr lang="cs-CZ" dirty="0"/>
              <a:t> pro modelování požárů.</a:t>
            </a:r>
          </a:p>
        </p:txBody>
      </p:sp>
    </p:spTree>
    <p:extLst>
      <p:ext uri="{BB962C8B-B14F-4D97-AF65-F5344CB8AC3E}">
        <p14:creationId xmlns:p14="http://schemas.microsoft.com/office/powerpoint/2010/main" val="2298690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461BBD-D4FC-47BF-8D4E-44EF625E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1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>
                <a:solidFill>
                  <a:srgbClr val="A22700"/>
                </a:solidFill>
              </a:rPr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66B1E7-DB2B-418B-B6BA-7610EC7E9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047" y="1813496"/>
            <a:ext cx="11361906" cy="4351338"/>
          </a:xfrm>
        </p:spPr>
        <p:txBody>
          <a:bodyPr/>
          <a:lstStyle/>
          <a:p>
            <a:pPr algn="just"/>
            <a:r>
              <a:rPr lang="cs-CZ" dirty="0"/>
              <a:t>Cílem diplomové práce je za pomoci softwaru </a:t>
            </a:r>
            <a:r>
              <a:rPr lang="cs-CZ" dirty="0" err="1"/>
              <a:t>Pathfinder</a:t>
            </a:r>
            <a:r>
              <a:rPr lang="cs-CZ" dirty="0"/>
              <a:t> zpracovat simulaci logistického řešení evakuace vybrané budovy. Poté na základě analýzy současného stavu navrhnout opatření za účelem zefektivnění evakuačního procesu při mimořádných událostech.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AF935AB-4C0A-40EE-85E4-688F7ACCEBA6}"/>
              </a:ext>
            </a:extLst>
          </p:cNvPr>
          <p:cNvSpPr/>
          <p:nvPr/>
        </p:nvSpPr>
        <p:spPr>
          <a:xfrm>
            <a:off x="0" y="-14486"/>
            <a:ext cx="12192000" cy="45719"/>
          </a:xfrm>
          <a:prstGeom prst="rect">
            <a:avLst/>
          </a:prstGeom>
          <a:solidFill>
            <a:srgbClr val="A22700"/>
          </a:solidFill>
          <a:ln>
            <a:solidFill>
              <a:srgbClr val="A2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C5DC22B2-954E-4595-9248-BD8909008C9F}"/>
              </a:ext>
            </a:extLst>
          </p:cNvPr>
          <p:cNvSpPr/>
          <p:nvPr/>
        </p:nvSpPr>
        <p:spPr>
          <a:xfrm>
            <a:off x="0" y="6812280"/>
            <a:ext cx="12192000" cy="45719"/>
          </a:xfrm>
          <a:prstGeom prst="rect">
            <a:avLst/>
          </a:prstGeom>
          <a:solidFill>
            <a:srgbClr val="A22700"/>
          </a:solidFill>
          <a:ln>
            <a:solidFill>
              <a:srgbClr val="A2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C9E0EBC9-DD4F-ED4C-C44C-5CF700BF07E1}"/>
              </a:ext>
            </a:extLst>
          </p:cNvPr>
          <p:cNvCxnSpPr/>
          <p:nvPr/>
        </p:nvCxnSpPr>
        <p:spPr>
          <a:xfrm>
            <a:off x="415047" y="1415504"/>
            <a:ext cx="11361906" cy="0"/>
          </a:xfrm>
          <a:prstGeom prst="line">
            <a:avLst/>
          </a:prstGeom>
          <a:ln>
            <a:solidFill>
              <a:srgbClr val="A227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458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5EB463-4629-47AC-9C44-92935D26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>
                <a:solidFill>
                  <a:srgbClr val="A22700"/>
                </a:solidFill>
              </a:rPr>
              <a:t>Metodika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E369F5-B9EE-4927-A956-4907467BC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0625"/>
            <a:ext cx="10515600" cy="472653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Metody sběru dat</a:t>
            </a:r>
          </a:p>
          <a:p>
            <a:pPr lvl="1"/>
            <a:r>
              <a:rPr lang="cs-CZ" dirty="0"/>
              <a:t>Analýza odborné literatury, norem a dokumentace</a:t>
            </a:r>
          </a:p>
          <a:p>
            <a:pPr lvl="2"/>
            <a:r>
              <a:rPr lang="cs-CZ" dirty="0"/>
              <a:t>dokumentace požárně bezpečnostního řešení stavby</a:t>
            </a:r>
          </a:p>
          <a:p>
            <a:pPr lvl="2"/>
            <a:r>
              <a:rPr lang="cs-CZ" dirty="0"/>
              <a:t>dokumentace pro provádění stavby</a:t>
            </a:r>
          </a:p>
          <a:p>
            <a:pPr lvl="1"/>
            <a:r>
              <a:rPr lang="cs-CZ" dirty="0"/>
              <a:t>Rozhovory</a:t>
            </a:r>
          </a:p>
          <a:p>
            <a:pPr lvl="2"/>
            <a:r>
              <a:rPr lang="cs-CZ" dirty="0"/>
              <a:t>personální oddělení</a:t>
            </a:r>
          </a:p>
          <a:p>
            <a:pPr lvl="2"/>
            <a:r>
              <a:rPr lang="cs-CZ" dirty="0"/>
              <a:t>správa budov a protipožární ochrana</a:t>
            </a:r>
          </a:p>
          <a:p>
            <a:r>
              <a:rPr lang="cs-CZ" dirty="0"/>
              <a:t>Metody modelování a simulace</a:t>
            </a:r>
          </a:p>
          <a:p>
            <a:pPr lvl="1"/>
            <a:r>
              <a:rPr lang="cs-CZ" dirty="0"/>
              <a:t>Tvorba simulačního modelu, agentů, profilů apod. v SW </a:t>
            </a:r>
            <a:r>
              <a:rPr lang="cs-CZ" dirty="0" err="1"/>
              <a:t>Pathfinder</a:t>
            </a:r>
            <a:endParaRPr lang="cs-CZ" dirty="0"/>
          </a:p>
          <a:p>
            <a:pPr lvl="1"/>
            <a:r>
              <a:rPr lang="cs-CZ" dirty="0"/>
              <a:t>Simulace třech modelových situací</a:t>
            </a:r>
          </a:p>
          <a:p>
            <a:r>
              <a:rPr lang="cs-CZ" dirty="0"/>
              <a:t>Metody měření a porovnávání</a:t>
            </a:r>
          </a:p>
          <a:p>
            <a:pPr lvl="1"/>
            <a:r>
              <a:rPr lang="cs-CZ" dirty="0"/>
              <a:t>Porovnávání evakuačních časů a průběhu evakuace (před x po opatřeních)</a:t>
            </a:r>
          </a:p>
          <a:p>
            <a:r>
              <a:rPr lang="cs-CZ" dirty="0"/>
              <a:t>Metoda pozorování</a:t>
            </a:r>
          </a:p>
          <a:p>
            <a:pPr lvl="1"/>
            <a:r>
              <a:rPr lang="cs-CZ" dirty="0"/>
              <a:t>Odhalení kritických míst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3060E6A8-3AE7-4D18-A875-2794B56FAED1}"/>
              </a:ext>
            </a:extLst>
          </p:cNvPr>
          <p:cNvCxnSpPr/>
          <p:nvPr/>
        </p:nvCxnSpPr>
        <p:spPr>
          <a:xfrm>
            <a:off x="415047" y="1415504"/>
            <a:ext cx="11361906" cy="0"/>
          </a:xfrm>
          <a:prstGeom prst="line">
            <a:avLst/>
          </a:prstGeom>
          <a:ln>
            <a:solidFill>
              <a:srgbClr val="A227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bdélník 12">
            <a:extLst>
              <a:ext uri="{FF2B5EF4-FFF2-40B4-BE49-F238E27FC236}">
                <a16:creationId xmlns:a16="http://schemas.microsoft.com/office/drawing/2014/main" id="{1BA9E7B2-D919-4238-91EC-86AD477EBA93}"/>
              </a:ext>
            </a:extLst>
          </p:cNvPr>
          <p:cNvSpPr/>
          <p:nvPr/>
        </p:nvSpPr>
        <p:spPr>
          <a:xfrm>
            <a:off x="0" y="-14486"/>
            <a:ext cx="12192000" cy="45719"/>
          </a:xfrm>
          <a:prstGeom prst="rect">
            <a:avLst/>
          </a:prstGeom>
          <a:solidFill>
            <a:srgbClr val="A22700"/>
          </a:solidFill>
          <a:ln>
            <a:solidFill>
              <a:srgbClr val="A2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8B3AD8FD-C59B-42E7-898E-9CBAF6F1C58E}"/>
              </a:ext>
            </a:extLst>
          </p:cNvPr>
          <p:cNvSpPr/>
          <p:nvPr/>
        </p:nvSpPr>
        <p:spPr>
          <a:xfrm>
            <a:off x="0" y="6812280"/>
            <a:ext cx="12192000" cy="45719"/>
          </a:xfrm>
          <a:prstGeom prst="rect">
            <a:avLst/>
          </a:prstGeom>
          <a:solidFill>
            <a:srgbClr val="A22700"/>
          </a:solidFill>
          <a:ln>
            <a:solidFill>
              <a:srgbClr val="A2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123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5EB463-4629-47AC-9C44-92935D26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>
                <a:solidFill>
                  <a:srgbClr val="A22700"/>
                </a:solidFill>
              </a:rPr>
              <a:t>Modelové situace a simulační profily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3060E6A8-3AE7-4D18-A875-2794B56FAED1}"/>
              </a:ext>
            </a:extLst>
          </p:cNvPr>
          <p:cNvCxnSpPr/>
          <p:nvPr/>
        </p:nvCxnSpPr>
        <p:spPr>
          <a:xfrm>
            <a:off x="415047" y="1415504"/>
            <a:ext cx="11361906" cy="0"/>
          </a:xfrm>
          <a:prstGeom prst="line">
            <a:avLst/>
          </a:prstGeom>
          <a:ln>
            <a:solidFill>
              <a:srgbClr val="A227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bdélník 12">
            <a:extLst>
              <a:ext uri="{FF2B5EF4-FFF2-40B4-BE49-F238E27FC236}">
                <a16:creationId xmlns:a16="http://schemas.microsoft.com/office/drawing/2014/main" id="{1BA9E7B2-D919-4238-91EC-86AD477EBA93}"/>
              </a:ext>
            </a:extLst>
          </p:cNvPr>
          <p:cNvSpPr/>
          <p:nvPr/>
        </p:nvSpPr>
        <p:spPr>
          <a:xfrm>
            <a:off x="0" y="-14486"/>
            <a:ext cx="12192000" cy="45719"/>
          </a:xfrm>
          <a:prstGeom prst="rect">
            <a:avLst/>
          </a:prstGeom>
          <a:solidFill>
            <a:srgbClr val="A22700"/>
          </a:solidFill>
          <a:ln>
            <a:solidFill>
              <a:srgbClr val="A2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8B3AD8FD-C59B-42E7-898E-9CBAF6F1C58E}"/>
              </a:ext>
            </a:extLst>
          </p:cNvPr>
          <p:cNvSpPr/>
          <p:nvPr/>
        </p:nvSpPr>
        <p:spPr>
          <a:xfrm>
            <a:off x="0" y="6812280"/>
            <a:ext cx="12192000" cy="45719"/>
          </a:xfrm>
          <a:prstGeom prst="rect">
            <a:avLst/>
          </a:prstGeom>
          <a:solidFill>
            <a:srgbClr val="A22700"/>
          </a:solidFill>
          <a:ln>
            <a:solidFill>
              <a:srgbClr val="A2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82A873A-3F1A-4AD6-8375-47AF03A581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50" t="32983" r="53438" b="43333"/>
          <a:stretch/>
        </p:blipFill>
        <p:spPr>
          <a:xfrm>
            <a:off x="2266675" y="1575208"/>
            <a:ext cx="7658650" cy="165562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6CCBBFA-00AF-48C5-A083-E1D0869DDF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37" t="35581" r="18592" b="47044"/>
          <a:stretch/>
        </p:blipFill>
        <p:spPr>
          <a:xfrm>
            <a:off x="415047" y="4029223"/>
            <a:ext cx="5341567" cy="119717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DCD3432-1BDD-44E9-AE4B-21A2695DC7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937" t="19654" r="18063" b="64717"/>
          <a:stretch/>
        </p:blipFill>
        <p:spPr>
          <a:xfrm>
            <a:off x="6179560" y="3709828"/>
            <a:ext cx="5828021" cy="116052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172EB18-52E9-4457-B086-3CBD59621F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155" t="69149" r="18208" b="13598"/>
          <a:stretch/>
        </p:blipFill>
        <p:spPr>
          <a:xfrm>
            <a:off x="6179560" y="4996948"/>
            <a:ext cx="5828021" cy="130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4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471292-E397-4D66-A522-64BA41D0B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dirty="0">
                <a:solidFill>
                  <a:srgbClr val="A22700"/>
                </a:solidFill>
              </a:rPr>
              <a:t>Kritická místa</a:t>
            </a:r>
            <a:endParaRPr lang="cs-CZ" b="1" dirty="0">
              <a:solidFill>
                <a:srgbClr val="A227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9DCF20-11C5-4935-BB9E-2B36BD6A9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3458182"/>
            <a:ext cx="11439525" cy="2175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 Levé venkovní schodiště	     Vnitřní schodiště           Pravé venkovní schodiště </a:t>
            </a:r>
          </a:p>
          <a:p>
            <a:pPr marL="914400" lvl="2" indent="0">
              <a:buNone/>
            </a:pPr>
            <a:endParaRPr lang="cs-CZ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50637256-C1DD-4759-8942-8D3F750C6D38}"/>
              </a:ext>
            </a:extLst>
          </p:cNvPr>
          <p:cNvCxnSpPr/>
          <p:nvPr/>
        </p:nvCxnSpPr>
        <p:spPr>
          <a:xfrm>
            <a:off x="415047" y="1415504"/>
            <a:ext cx="11361906" cy="0"/>
          </a:xfrm>
          <a:prstGeom prst="line">
            <a:avLst/>
          </a:prstGeom>
          <a:ln>
            <a:solidFill>
              <a:srgbClr val="A227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Obdélník 5">
            <a:extLst>
              <a:ext uri="{FF2B5EF4-FFF2-40B4-BE49-F238E27FC236}">
                <a16:creationId xmlns:a16="http://schemas.microsoft.com/office/drawing/2014/main" id="{960BDE06-0C9F-4EAD-A21E-76F442D1B9F7}"/>
              </a:ext>
            </a:extLst>
          </p:cNvPr>
          <p:cNvSpPr/>
          <p:nvPr/>
        </p:nvSpPr>
        <p:spPr>
          <a:xfrm>
            <a:off x="0" y="-14486"/>
            <a:ext cx="12192000" cy="45719"/>
          </a:xfrm>
          <a:prstGeom prst="rect">
            <a:avLst/>
          </a:prstGeom>
          <a:solidFill>
            <a:srgbClr val="A22700"/>
          </a:solidFill>
          <a:ln>
            <a:solidFill>
              <a:srgbClr val="A2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63E258A-68DA-4AC8-B81C-903ACBF84170}"/>
              </a:ext>
            </a:extLst>
          </p:cNvPr>
          <p:cNvSpPr/>
          <p:nvPr/>
        </p:nvSpPr>
        <p:spPr>
          <a:xfrm>
            <a:off x="0" y="6812280"/>
            <a:ext cx="12192000" cy="45719"/>
          </a:xfrm>
          <a:prstGeom prst="rect">
            <a:avLst/>
          </a:prstGeom>
          <a:solidFill>
            <a:srgbClr val="A22700"/>
          </a:solidFill>
          <a:ln>
            <a:solidFill>
              <a:srgbClr val="A2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9AE8CEDB-4C3A-4641-974E-638AA3511FE4}"/>
              </a:ext>
            </a:extLst>
          </p:cNvPr>
          <p:cNvCxnSpPr>
            <a:cxnSpLocks/>
          </p:cNvCxnSpPr>
          <p:nvPr/>
        </p:nvCxnSpPr>
        <p:spPr>
          <a:xfrm>
            <a:off x="0" y="636585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548D8BEC-EAA9-4337-A85C-3EB1BA49F291}"/>
              </a:ext>
            </a:extLst>
          </p:cNvPr>
          <p:cNvGrpSpPr/>
          <p:nvPr/>
        </p:nvGrpSpPr>
        <p:grpSpPr>
          <a:xfrm>
            <a:off x="2357764" y="3787916"/>
            <a:ext cx="7981292" cy="2577935"/>
            <a:chOff x="890943" y="1587052"/>
            <a:chExt cx="10072332" cy="3253335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6A7AF208-A898-4005-8060-C0A3AFCD9B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687" t="30500" r="28826" b="14920"/>
            <a:stretch/>
          </p:blipFill>
          <p:spPr>
            <a:xfrm>
              <a:off x="890943" y="1690688"/>
              <a:ext cx="3843337" cy="3149699"/>
            </a:xfrm>
            <a:prstGeom prst="rect">
              <a:avLst/>
            </a:prstGeom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7EF81DFC-6541-4F46-8638-4937A94AA9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844" t="27896" r="15703" b="23397"/>
            <a:stretch/>
          </p:blipFill>
          <p:spPr>
            <a:xfrm>
              <a:off x="4933950" y="1587052"/>
              <a:ext cx="6029325" cy="3253332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CA2FD961-4A1A-4467-B776-FF79470D26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19" t="34471" r="3404" b="40042"/>
          <a:stretch/>
        </p:blipFill>
        <p:spPr>
          <a:xfrm>
            <a:off x="2212534" y="1435673"/>
            <a:ext cx="8519403" cy="170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27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997621-9ED9-499E-ADD4-6C1EB3C88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8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6000" b="1" dirty="0">
                <a:solidFill>
                  <a:srgbClr val="A22700"/>
                </a:solidFill>
              </a:rPr>
              <a:t>Srovnání výsledků simulací</a:t>
            </a:r>
            <a:br>
              <a:rPr lang="cs-CZ" dirty="0">
                <a:solidFill>
                  <a:srgbClr val="A22700"/>
                </a:solidFill>
              </a:rPr>
            </a:br>
            <a:endParaRPr lang="cs-CZ" dirty="0">
              <a:solidFill>
                <a:srgbClr val="A22700"/>
              </a:solidFill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AC9A0DD3-3B6B-41AF-A39B-41F9E50920D8}"/>
              </a:ext>
            </a:extLst>
          </p:cNvPr>
          <p:cNvCxnSpPr/>
          <p:nvPr/>
        </p:nvCxnSpPr>
        <p:spPr>
          <a:xfrm>
            <a:off x="415047" y="1415504"/>
            <a:ext cx="11361906" cy="0"/>
          </a:xfrm>
          <a:prstGeom prst="line">
            <a:avLst/>
          </a:prstGeom>
          <a:ln>
            <a:solidFill>
              <a:srgbClr val="A227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Obdélník 8">
            <a:extLst>
              <a:ext uri="{FF2B5EF4-FFF2-40B4-BE49-F238E27FC236}">
                <a16:creationId xmlns:a16="http://schemas.microsoft.com/office/drawing/2014/main" id="{849D05C0-DC43-44FB-82A8-367CAE762D40}"/>
              </a:ext>
            </a:extLst>
          </p:cNvPr>
          <p:cNvSpPr/>
          <p:nvPr/>
        </p:nvSpPr>
        <p:spPr>
          <a:xfrm>
            <a:off x="0" y="-14486"/>
            <a:ext cx="12192000" cy="45719"/>
          </a:xfrm>
          <a:prstGeom prst="rect">
            <a:avLst/>
          </a:prstGeom>
          <a:solidFill>
            <a:srgbClr val="A22700"/>
          </a:solidFill>
          <a:ln>
            <a:solidFill>
              <a:srgbClr val="A2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CB299D6-93BD-4725-83BE-9D81A971248C}"/>
              </a:ext>
            </a:extLst>
          </p:cNvPr>
          <p:cNvSpPr/>
          <p:nvPr/>
        </p:nvSpPr>
        <p:spPr>
          <a:xfrm>
            <a:off x="0" y="6812280"/>
            <a:ext cx="12192000" cy="45719"/>
          </a:xfrm>
          <a:prstGeom prst="rect">
            <a:avLst/>
          </a:prstGeom>
          <a:solidFill>
            <a:srgbClr val="A22700"/>
          </a:solidFill>
          <a:ln>
            <a:solidFill>
              <a:srgbClr val="A2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05184D3-E766-4B73-874F-6CB9DB43F9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22" t="30321" r="5234" b="11497"/>
          <a:stretch/>
        </p:blipFill>
        <p:spPr>
          <a:xfrm>
            <a:off x="1762733" y="1487300"/>
            <a:ext cx="8666533" cy="3955196"/>
          </a:xfrm>
          <a:prstGeom prst="rect">
            <a:avLst/>
          </a:prstGeom>
        </p:spPr>
      </p:pic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D41C0F99-C38A-4C13-91D6-15993E300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35" y="5638799"/>
            <a:ext cx="11361906" cy="819731"/>
          </a:xfrm>
        </p:spPr>
        <p:txBody>
          <a:bodyPr>
            <a:normAutofit fontScale="92500" lnSpcReduction="10000"/>
          </a:bodyPr>
          <a:lstStyle/>
          <a:p>
            <a:r>
              <a:rPr lang="cs-CZ" sz="2600" dirty="0"/>
              <a:t>Simulace dle ČSN jsou 1,99 až 2,55krát pomalejší než dle F&amp;W</a:t>
            </a:r>
          </a:p>
          <a:p>
            <a:r>
              <a:rPr lang="cs-CZ" sz="2600" dirty="0"/>
              <a:t>Čas evakuace určuje nejvytíženější schodiště</a:t>
            </a:r>
          </a:p>
          <a:p>
            <a:pPr marL="914400" lvl="2" indent="0">
              <a:buNone/>
            </a:pPr>
            <a:endParaRPr lang="cs-CZ" sz="1400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232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6AFD4D-195B-4140-B180-AB427C517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>
                <a:solidFill>
                  <a:srgbClr val="A22700"/>
                </a:solidFill>
              </a:rPr>
              <a:t>Návrhy opatření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28B82D-F55A-4867-8AF3-C877ABDFF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938753" cy="4351338"/>
          </a:xfrm>
        </p:spPr>
        <p:txBody>
          <a:bodyPr>
            <a:normAutofit/>
          </a:bodyPr>
          <a:lstStyle/>
          <a:p>
            <a:r>
              <a:rPr lang="cs-CZ" sz="2000" dirty="0"/>
              <a:t>Opatření č. 1 - Rozložení vytížení na všechna schodiště</a:t>
            </a:r>
          </a:p>
          <a:p>
            <a:r>
              <a:rPr lang="cs-CZ" sz="2000" dirty="0"/>
              <a:t>Opatření č. 2 - Výměna dveří vedoucích na venkovní schodiště za širší (z 90 cm na 110 cm)</a:t>
            </a:r>
          </a:p>
          <a:p>
            <a:r>
              <a:rPr lang="cs-CZ" sz="2000" dirty="0"/>
              <a:t>Opatření č. 3 - Instalace evakuačního výtahu namísto osobního</a:t>
            </a:r>
          </a:p>
          <a:p>
            <a:r>
              <a:rPr lang="cs-CZ" sz="2000" dirty="0"/>
              <a:t>Opatření č. 4 – Instalace dalších dveří ze školící místnosti 2.22 (1. NP, pravé křídlo)</a:t>
            </a:r>
          </a:p>
          <a:p>
            <a:r>
              <a:rPr lang="cs-CZ" sz="2000" dirty="0"/>
              <a:t>Opatření č. 5 – Instalace dalších dveří ze školící místnosti 3.19 (2. NP, pravé křídlo)</a:t>
            </a:r>
          </a:p>
          <a:p>
            <a:r>
              <a:rPr lang="cs-CZ" sz="2000" dirty="0"/>
              <a:t>Opatření č. 6 – Instalace dalších dveří z místnosti 1.11 do místnosti 1.10 (přízemí, levé křídlo)</a:t>
            </a:r>
          </a:p>
          <a:p>
            <a:r>
              <a:rPr lang="cs-CZ" sz="2000" dirty="0"/>
              <a:t>Opatření č. 7 - Upgrade CHÚC vnitřního schodiště z typu A na typ B (požární předsíň)</a:t>
            </a:r>
          </a:p>
          <a:p>
            <a:endParaRPr lang="cs-CZ" sz="3200" dirty="0"/>
          </a:p>
          <a:p>
            <a:endParaRPr lang="cs-CZ" sz="3200" dirty="0"/>
          </a:p>
          <a:p>
            <a:endParaRPr lang="cs-CZ" sz="3200" dirty="0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75FFD4F2-CB76-4843-9243-0B2DD93E1CB2}"/>
              </a:ext>
            </a:extLst>
          </p:cNvPr>
          <p:cNvCxnSpPr/>
          <p:nvPr/>
        </p:nvCxnSpPr>
        <p:spPr>
          <a:xfrm>
            <a:off x="415047" y="1415504"/>
            <a:ext cx="11361906" cy="0"/>
          </a:xfrm>
          <a:prstGeom prst="line">
            <a:avLst/>
          </a:prstGeom>
          <a:ln>
            <a:solidFill>
              <a:srgbClr val="A227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51A7F829-4F50-4389-B72A-84CA4988FBC3}"/>
              </a:ext>
            </a:extLst>
          </p:cNvPr>
          <p:cNvSpPr/>
          <p:nvPr/>
        </p:nvSpPr>
        <p:spPr>
          <a:xfrm>
            <a:off x="0" y="-14486"/>
            <a:ext cx="12192000" cy="45719"/>
          </a:xfrm>
          <a:prstGeom prst="rect">
            <a:avLst/>
          </a:prstGeom>
          <a:solidFill>
            <a:srgbClr val="A22700"/>
          </a:solidFill>
          <a:ln>
            <a:solidFill>
              <a:srgbClr val="A2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3724447D-6485-4DF6-A9E3-D12AB032A67E}"/>
              </a:ext>
            </a:extLst>
          </p:cNvPr>
          <p:cNvSpPr/>
          <p:nvPr/>
        </p:nvSpPr>
        <p:spPr>
          <a:xfrm>
            <a:off x="0" y="6812280"/>
            <a:ext cx="12192000" cy="45719"/>
          </a:xfrm>
          <a:prstGeom prst="rect">
            <a:avLst/>
          </a:prstGeom>
          <a:solidFill>
            <a:srgbClr val="A22700"/>
          </a:solidFill>
          <a:ln>
            <a:solidFill>
              <a:srgbClr val="A2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46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A75AE5-FCF5-747A-DD9B-26C71380E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377347"/>
            <a:ext cx="11491203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A22700"/>
                </a:solidFill>
              </a:rPr>
              <a:t>Opatření č. 1 – Rozložení vytížení na všechna schodiště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EBBC143-DD21-68B7-C827-B8BF36D30AD3}"/>
              </a:ext>
            </a:extLst>
          </p:cNvPr>
          <p:cNvCxnSpPr/>
          <p:nvPr/>
        </p:nvCxnSpPr>
        <p:spPr>
          <a:xfrm>
            <a:off x="415047" y="1415504"/>
            <a:ext cx="11361906" cy="0"/>
          </a:xfrm>
          <a:prstGeom prst="line">
            <a:avLst/>
          </a:prstGeom>
          <a:ln>
            <a:solidFill>
              <a:srgbClr val="A227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Obdélník 4">
            <a:extLst>
              <a:ext uri="{FF2B5EF4-FFF2-40B4-BE49-F238E27FC236}">
                <a16:creationId xmlns:a16="http://schemas.microsoft.com/office/drawing/2014/main" id="{EF4069E5-1BA2-93B6-1F5E-8124CF9F2082}"/>
              </a:ext>
            </a:extLst>
          </p:cNvPr>
          <p:cNvSpPr/>
          <p:nvPr/>
        </p:nvSpPr>
        <p:spPr>
          <a:xfrm>
            <a:off x="0" y="-14486"/>
            <a:ext cx="12192000" cy="45719"/>
          </a:xfrm>
          <a:prstGeom prst="rect">
            <a:avLst/>
          </a:prstGeom>
          <a:solidFill>
            <a:srgbClr val="A22700"/>
          </a:solidFill>
          <a:ln>
            <a:solidFill>
              <a:srgbClr val="A2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ED8D09C-5FA3-8394-913D-882901916EF5}"/>
              </a:ext>
            </a:extLst>
          </p:cNvPr>
          <p:cNvSpPr/>
          <p:nvPr/>
        </p:nvSpPr>
        <p:spPr>
          <a:xfrm>
            <a:off x="0" y="6812280"/>
            <a:ext cx="12192000" cy="45719"/>
          </a:xfrm>
          <a:prstGeom prst="rect">
            <a:avLst/>
          </a:prstGeom>
          <a:solidFill>
            <a:srgbClr val="A22700"/>
          </a:solidFill>
          <a:ln>
            <a:solidFill>
              <a:srgbClr val="A2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8E7800B-3928-4801-B16A-4BE49B99AC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84" t="15177" r="8749" b="10290"/>
          <a:stretch/>
        </p:blipFill>
        <p:spPr>
          <a:xfrm>
            <a:off x="504825" y="1560174"/>
            <a:ext cx="5682330" cy="388232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E4C4DF0-054C-403F-BFBC-FE9402A3A5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10" t="25729" r="5748" b="20757"/>
          <a:stretch/>
        </p:blipFill>
        <p:spPr>
          <a:xfrm>
            <a:off x="6334125" y="1702910"/>
            <a:ext cx="5522234" cy="250453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9BE7BAB-3321-4024-8AE4-CA1AC62737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29" t="24341" r="5748" b="44702"/>
          <a:stretch/>
        </p:blipFill>
        <p:spPr>
          <a:xfrm>
            <a:off x="6334125" y="4219668"/>
            <a:ext cx="5503044" cy="1279844"/>
          </a:xfrm>
          <a:prstGeom prst="rect">
            <a:avLst/>
          </a:prstGeom>
        </p:spPr>
      </p:pic>
      <p:sp>
        <p:nvSpPr>
          <p:cNvPr id="15" name="Zástupný obsah 2">
            <a:extLst>
              <a:ext uri="{FF2B5EF4-FFF2-40B4-BE49-F238E27FC236}">
                <a16:creationId xmlns:a16="http://schemas.microsoft.com/office/drawing/2014/main" id="{7EB87D18-8773-4991-BE22-C0D27AD6C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047" y="5705144"/>
            <a:ext cx="11361906" cy="819731"/>
          </a:xfrm>
        </p:spPr>
        <p:txBody>
          <a:bodyPr>
            <a:normAutofit fontScale="92500" lnSpcReduction="10000"/>
          </a:bodyPr>
          <a:lstStyle/>
          <a:p>
            <a:r>
              <a:rPr lang="cs-CZ" sz="2600" dirty="0"/>
              <a:t>Nízké náklady na realizaci</a:t>
            </a:r>
          </a:p>
          <a:p>
            <a:r>
              <a:rPr lang="cs-CZ" sz="2600" dirty="0"/>
              <a:t>Značný přínos – doporučeno k realizaci</a:t>
            </a:r>
          </a:p>
          <a:p>
            <a:pPr marL="914400" lvl="2" indent="0">
              <a:buNone/>
            </a:pPr>
            <a:endParaRPr lang="cs-CZ" sz="1400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9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A75AE5-FCF5-747A-DD9B-26C71380E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47" y="365125"/>
            <a:ext cx="11491203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A22700"/>
                </a:solidFill>
              </a:rPr>
              <a:t>Opatření č. 2 - Výměna dveří vedoucích na venkovní schodiště za širší 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EBBC143-DD21-68B7-C827-B8BF36D30AD3}"/>
              </a:ext>
            </a:extLst>
          </p:cNvPr>
          <p:cNvCxnSpPr/>
          <p:nvPr/>
        </p:nvCxnSpPr>
        <p:spPr>
          <a:xfrm>
            <a:off x="415047" y="1415504"/>
            <a:ext cx="11361906" cy="0"/>
          </a:xfrm>
          <a:prstGeom prst="line">
            <a:avLst/>
          </a:prstGeom>
          <a:ln>
            <a:solidFill>
              <a:srgbClr val="A227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Obdélník 4">
            <a:extLst>
              <a:ext uri="{FF2B5EF4-FFF2-40B4-BE49-F238E27FC236}">
                <a16:creationId xmlns:a16="http://schemas.microsoft.com/office/drawing/2014/main" id="{EF4069E5-1BA2-93B6-1F5E-8124CF9F2082}"/>
              </a:ext>
            </a:extLst>
          </p:cNvPr>
          <p:cNvSpPr/>
          <p:nvPr/>
        </p:nvSpPr>
        <p:spPr>
          <a:xfrm>
            <a:off x="0" y="-14486"/>
            <a:ext cx="12192000" cy="45719"/>
          </a:xfrm>
          <a:prstGeom prst="rect">
            <a:avLst/>
          </a:prstGeom>
          <a:solidFill>
            <a:srgbClr val="A22700"/>
          </a:solidFill>
          <a:ln>
            <a:solidFill>
              <a:srgbClr val="A2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ED8D09C-5FA3-8394-913D-882901916EF5}"/>
              </a:ext>
            </a:extLst>
          </p:cNvPr>
          <p:cNvSpPr/>
          <p:nvPr/>
        </p:nvSpPr>
        <p:spPr>
          <a:xfrm>
            <a:off x="0" y="6812280"/>
            <a:ext cx="12192000" cy="45719"/>
          </a:xfrm>
          <a:prstGeom prst="rect">
            <a:avLst/>
          </a:prstGeom>
          <a:solidFill>
            <a:srgbClr val="A22700"/>
          </a:solidFill>
          <a:ln>
            <a:solidFill>
              <a:srgbClr val="A2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F8F52E4-5730-45F8-A32C-63A31B80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140" t="25615" r="19375" b="24877"/>
          <a:stretch/>
        </p:blipFill>
        <p:spPr>
          <a:xfrm>
            <a:off x="904875" y="1845990"/>
            <a:ext cx="4448176" cy="330683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5D1BA40-C44D-4F17-A59F-425A2B8951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10" t="24876" r="5748" b="20072"/>
          <a:stretch/>
        </p:blipFill>
        <p:spPr>
          <a:xfrm>
            <a:off x="6199831" y="1750893"/>
            <a:ext cx="5291371" cy="24687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49E44A1-36AB-4596-83D0-0FADE474E6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454" t="37281" r="5748" b="38161"/>
          <a:stretch/>
        </p:blipFill>
        <p:spPr>
          <a:xfrm>
            <a:off x="6096000" y="4345306"/>
            <a:ext cx="5680953" cy="1179511"/>
          </a:xfrm>
          <a:prstGeom prst="rect">
            <a:avLst/>
          </a:prstGeom>
        </p:spPr>
      </p:pic>
      <p:sp>
        <p:nvSpPr>
          <p:cNvPr id="15" name="Zástupný obsah 2">
            <a:extLst>
              <a:ext uri="{FF2B5EF4-FFF2-40B4-BE49-F238E27FC236}">
                <a16:creationId xmlns:a16="http://schemas.microsoft.com/office/drawing/2014/main" id="{2A0F29C9-8C92-40FC-89FB-F766448D8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047" y="5705144"/>
            <a:ext cx="11361906" cy="819731"/>
          </a:xfrm>
        </p:spPr>
        <p:txBody>
          <a:bodyPr>
            <a:normAutofit fontScale="92500" lnSpcReduction="10000"/>
          </a:bodyPr>
          <a:lstStyle/>
          <a:p>
            <a:r>
              <a:rPr lang="cs-CZ" sz="2600" dirty="0"/>
              <a:t>Vysoké náklady na realizaci</a:t>
            </a:r>
          </a:p>
          <a:p>
            <a:r>
              <a:rPr lang="cs-CZ" sz="2600" dirty="0"/>
              <a:t>Zanedbatelný přínos – nedoporučeno k realizaci</a:t>
            </a:r>
          </a:p>
          <a:p>
            <a:pPr marL="914400" lvl="2" indent="0">
              <a:buNone/>
            </a:pPr>
            <a:endParaRPr lang="cs-CZ" sz="1400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400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16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2451</TotalTime>
  <Words>644</Words>
  <Application>Microsoft Office PowerPoint</Application>
  <PresentationFormat>Širokoúhlá obrazovka</PresentationFormat>
  <Paragraphs>137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Arial</vt:lpstr>
      <vt:lpstr>Calibri</vt:lpstr>
      <vt:lpstr>Calibri Light</vt:lpstr>
      <vt:lpstr>Office Theme</vt:lpstr>
      <vt:lpstr>Posouzení logistiky evakuace vybrané budovy</vt:lpstr>
      <vt:lpstr>Cíl práce</vt:lpstr>
      <vt:lpstr>Metodika práce</vt:lpstr>
      <vt:lpstr>Modelové situace a simulační profily</vt:lpstr>
      <vt:lpstr>Kritická místa</vt:lpstr>
      <vt:lpstr>Srovnání výsledků simulací </vt:lpstr>
      <vt:lpstr>Návrhy opatření</vt:lpstr>
      <vt:lpstr>Opatření č. 1 – Rozložení vytížení na všechna schodiště</vt:lpstr>
      <vt:lpstr>Opatření č. 2 - Výměna dveří vedoucích na venkovní schodiště za širší </vt:lpstr>
      <vt:lpstr>Opatření č. 3 - Instalace evakuačního výtahu namísto osobního</vt:lpstr>
      <vt:lpstr>Opatření č. 4 a 5 – Instalace dalších dveří ze školících místností</vt:lpstr>
      <vt:lpstr>Opatření č. 6 – Instalace dalších dveří z místnosti 1.11 do místnosti 1.10 </vt:lpstr>
      <vt:lpstr>Opatření č. 7 - Upgrade CHÚC vnitřního schodiště z typu A na typ B </vt:lpstr>
      <vt:lpstr>Závěrečné shrnutí</vt:lpstr>
      <vt:lpstr>Děkuji za pozornost</vt:lpstr>
      <vt:lpstr>Doplňující dotazy – vedoucí práce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Posouzení procesu evakuace budovy centrální správy společnosti dm drogerie markt s.r.o.</dc:title>
  <dc:creator>Tomáš Mlčák</dc:creator>
  <cp:lastModifiedBy>Michal</cp:lastModifiedBy>
  <cp:revision>92</cp:revision>
  <dcterms:created xsi:type="dcterms:W3CDTF">2022-04-25T17:19:05Z</dcterms:created>
  <dcterms:modified xsi:type="dcterms:W3CDTF">2022-05-29T21:35:45Z</dcterms:modified>
</cp:coreProperties>
</file>