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1" r:id="rId2"/>
    <p:sldId id="257" r:id="rId3"/>
    <p:sldId id="262" r:id="rId4"/>
    <p:sldId id="263" r:id="rId5"/>
    <p:sldId id="271" r:id="rId6"/>
    <p:sldId id="272" r:id="rId7"/>
    <p:sldId id="273" r:id="rId8"/>
    <p:sldId id="274" r:id="rId9"/>
    <p:sldId id="275" r:id="rId10"/>
    <p:sldId id="276" r:id="rId11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706" autoAdjust="0"/>
  </p:normalViewPr>
  <p:slideViewPr>
    <p:cSldViewPr snapToGrid="0">
      <p:cViewPr varScale="1">
        <p:scale>
          <a:sx n="111" d="100"/>
          <a:sy n="111" d="100"/>
        </p:scale>
        <p:origin x="456" y="12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4134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9005708-FB3A-40DB-8DFF-AAF7C27DC961}" type="datetime1">
              <a:rPr lang="cs-CZ" smtClean="0"/>
              <a:t>28.05.2022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604A0D4-B89B-4ADD-AF9E-38636B40EE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752B4D9-8D2A-4183-8CC2-4D15CBCC0C07}" type="datetime1">
              <a:rPr lang="cs-CZ" noProof="0" smtClean="0"/>
              <a:t>28.05.2022</a:t>
            </a:fld>
            <a:endParaRPr lang="cs-CZ" noProof="0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Upravte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2869989-EB00-4EE7-BCB5-25BDC5BB29F8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2869989-EB00-4EE7-BCB5-25BDC5BB29F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937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2869989-EB00-4EE7-BCB5-25BDC5BB29F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65791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2869989-EB00-4EE7-BCB5-25BDC5BB29F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43304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2869989-EB00-4EE7-BCB5-25BDC5BB29F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2975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2869989-EB00-4EE7-BCB5-25BDC5BB29F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99162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2869989-EB00-4EE7-BCB5-25BDC5BB29F8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104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kupina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Přímá spojnice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Přímá spojnice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nice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nice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nice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Skupina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Přímá spojnice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Přímá spojnice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Přímá spojnice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Přímá spojnice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Přímá spojnice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Skupina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Přímá spojnice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Přímá spojnice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Přímá spojnice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Přímá spojnice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Přímá spojnice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Přímá spojnice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Přímá spojnice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Přímá spojnice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Přímá spojnice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Přímá spojnice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Skupina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Přímá spojnice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Přímá spojnice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Přímá spojnice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Přímá spojnice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Přímá spojnice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Skupina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Přímá spojnice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Přímá spojnice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Přímá spojnice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Přímá spojnice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Přímá spojnice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Přímá spojnice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Přímá spojnice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Přímá spojnice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Přímá spojnice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Přímá spojnice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rtlCol="0" anchor="b">
            <a:normAutofit/>
          </a:bodyPr>
          <a:lstStyle>
            <a:lvl1pPr algn="l" rtl="0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cxnSp>
        <p:nvCxnSpPr>
          <p:cNvPr id="58" name="Přímá spojnice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1A43803-B34E-4A21-BA63-07358795F49C}" type="datetime1">
              <a:rPr lang="cs-CZ" noProof="0" smtClean="0"/>
              <a:t>28.05.2022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 rtlCol="0"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9EDAFAD-3ED0-4A0D-81D7-BE2880302040}" type="datetime1">
              <a:rPr lang="cs-CZ" noProof="0" smtClean="0"/>
              <a:t>28.05.2022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3743B5B-B27E-424D-A85B-0CF2D5A056BB}" type="datetime1">
              <a:rPr lang="cs-CZ" noProof="0" smtClean="0"/>
              <a:t>28.05.2022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kupina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Přímá spojnice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nice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nice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nice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nice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Skupina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Přímá spojnice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Přímá spojnice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Přímá spojnice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Přímá spojnice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Přímá spojnice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Skupina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Přímá spojnice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Přímá spojnice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Přímá spojnice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Přímá spojnice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Přímá spojnice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Přímá spojnice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Přímá spojnice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Přímá spojnice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Přímá spojnice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Přímá spojnice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Skupina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Přímá spojnice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Přímá spojnice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Přímá spojnice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Přímá spojnice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Přímá spojnice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Skupina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Přímá spojnice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Přímá spojnice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Přímá spojnice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Přímá spojnice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Přímá spojnice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Přímá spojnice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Přímá spojnice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Přímá spojnice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Přímá spojnice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Přímá spojnice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rtlCol="0" anchor="b">
            <a:normAutofit/>
          </a:bodyPr>
          <a:lstStyle>
            <a:lvl1pPr rtl="0"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58" name="Přímá spojnice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B24BC68-ECE8-4805-9A55-9C2257ECC0C9}" type="datetime1">
              <a:rPr lang="cs-CZ" noProof="0" smtClean="0"/>
              <a:t>28.05.2022</a:t>
            </a:fld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D756997-346B-423B-AA9B-848EE5B64AF5}" type="datetime1">
              <a:rPr lang="cs-CZ" noProof="0" smtClean="0"/>
              <a:t>28.05.2022</a:t>
            </a:fld>
            <a:endParaRPr lang="cs-CZ" noProof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A2B177C-95AC-41FE-9F9F-0B2C1F2EA019}" type="datetime1">
              <a:rPr lang="cs-CZ" noProof="0" smtClean="0"/>
              <a:t>28.05.2022</a:t>
            </a:fld>
            <a:endParaRPr lang="cs-CZ" noProof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Skupina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Přímá spojnice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Přímá spojnice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Přímá spojnice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Přímá spojnice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Přímá spojnice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Přímá spojnice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Přímá spojnice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Přímá spojnice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Přímá spojnice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Přímá spojnice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Přímá spojnice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Přímá spojnice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Přímá spojnice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Přímá spojnice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Přímá spojnice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Přímá spojnice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Skupina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Přímá spojnice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Přímá spojnice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Přímá spojnice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Přímá spojnice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Přímá spojnice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Skupina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Přímá spojnice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Přímá spojnice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Přímá spojnice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Přímá spojnice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Přímá spojnice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Přímá spojnice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Přímá spojnice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Přímá spojnice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Přímá spojnice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Přímá spojnice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Skupina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Přímá spojnice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Přímá spojnice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Přímá spojnice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Přímá spojnice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Přímá spojnice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Skupina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Přímá spojnice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Přímá spojnice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Přímá spojnice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Přímá spojnice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Přímá spojnice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Přímá spojnice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Přímá spojnice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Přímá spojnice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Přímá spojnice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Přímá spojnice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3" name="Zástupný symbol pro zápatí 21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212" name="Zástupný symbol pro datum 21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57C3D0C-6EC3-4A33-B5CE-0AAEB0B0515E}" type="datetime1">
              <a:rPr lang="cs-CZ" noProof="0" smtClean="0"/>
              <a:t>28.05.2022</a:t>
            </a:fld>
            <a:endParaRPr lang="cs-CZ" noProof="0"/>
          </a:p>
        </p:txBody>
      </p:sp>
      <p:sp>
        <p:nvSpPr>
          <p:cNvPr id="214" name="Zástupný symbol pro číslo snímku 21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Skupina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Přímá spojnice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nice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nice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nice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Přímá spojnice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Přímá spojnice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Skupina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Přímá spojnice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Přímá spojnice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Přímá spojnice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Přímá spojnice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Přímá spojnice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Skupina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Přímá spojnice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Přímá spojnice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Přímá spojnice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Přímá spojnice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Přímá spojnice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Přímá spojnice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Přímá spojnice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Přímá spojnice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Přímá spojnice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Přímá spojnice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Skupina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Přímá spojnice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Přímá spojnice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Přímá spojnice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Přímá spojnice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Přímá spojnice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Skupina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Přímá spojnice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Přímá spojnice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Přímá spojnice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Přímá spojnice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Přímá spojnice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Přímá spojnice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Přímá spojnice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Přímá spojnice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Přímá spojnice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Přímá spojnice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Obdélník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rtlCol="0" anchor="b">
            <a:normAutofit/>
          </a:bodyPr>
          <a:lstStyle>
            <a:lvl1pPr rtl="0">
              <a:defRPr sz="2600">
                <a:solidFill>
                  <a:schemeClr val="bg1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60" name="Přímá spojnice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BD0B7830-527B-46DA-B093-ED03207D3C16}" type="datetime1">
              <a:rPr lang="cs-CZ" noProof="0" smtClean="0"/>
              <a:t>28.05.2022</a:t>
            </a:fld>
            <a:endParaRPr lang="cs-CZ" noProof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E31375A4-56A4-47D6-9801-1991572033F7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Skupina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Přímá spojnice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nice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nice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nice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Přímá spojnice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Skupina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Přímá spojnice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Přímá spojnice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Přímá spojnice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Přímá spojnice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Přímá spojnice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Skupina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Přímá spojnice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Přímá spojnice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Přímá spojnice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Přímá spojnice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Přímá spojnice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Přímá spojnice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Přímá spojnice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Přímá spojnice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Přímá spojnice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Přímá spojnice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Skupina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Přímá spojnice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Přímá spojnice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Přímá spojnice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Přímá spojnice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Přímá spojnice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Skupina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Přímá spojnice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Přímá spojnice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Přímá spojnice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Přímá spojnice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Přímá spojnice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Přímá spojnice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Přímá spojnice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Přímá spojnice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Přímá spojnice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Přímá spojnice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Obdélník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cxnSp>
        <p:nvCxnSpPr>
          <p:cNvPr id="59" name="Přímá spojnice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rtlCol="0" anchor="b">
            <a:normAutofit/>
          </a:bodyPr>
          <a:lstStyle>
            <a:lvl1pPr rtl="0">
              <a:defRPr sz="2600">
                <a:solidFill>
                  <a:schemeClr val="bg1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 hasCustomPrompt="1"/>
          </p:nvPr>
        </p:nvSpPr>
        <p:spPr>
          <a:xfrm>
            <a:off x="4412" y="-159"/>
            <a:ext cx="7315200" cy="6858000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 rtlCol="0"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Skupina 95"/>
          <p:cNvGrpSpPr/>
          <p:nvPr userDrawn="1"/>
        </p:nvGrpSpPr>
        <p:grpSpPr bwMode="hidden">
          <a:xfrm>
            <a:off x="-1" y="-195943"/>
            <a:ext cx="12192002" cy="6858000"/>
            <a:chOff x="-1" y="0"/>
            <a:chExt cx="12192002" cy="6858000"/>
          </a:xfrm>
        </p:grpSpPr>
        <p:cxnSp>
          <p:nvCxnSpPr>
            <p:cNvPr id="97" name="Přímá spojnice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Přímá spojnice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Přímá spojnice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Přímá spojnice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Přímá spojnice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Přímá spojnice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Přímá spojnice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Přímá spojnice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Přímá spojnice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Přímá spojnice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Přímá spojnice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Přímá spojnice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Přímá spojnice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Přímá spojnice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Přímá spojnice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Přímá spojnice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Skupina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Přímá spojnice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Přímá spojnice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Přímá spojnice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Přímá spojnice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Přímá spojnice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Skupina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Přímá spojnice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Přímá spojnice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Přímá spojnice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Přímá spojnice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Přímá spojnice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Přímá spojnice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Přímá spojnice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Přímá spojnice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Přímá spojnice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Přímá spojnice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Skupina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Přímá spojnice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Přímá spojnice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Přímá spojnice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Přímá spojnice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Přímá spojnice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Skupina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Přímá spojnice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Přímá spojnice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Přímá spojnice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Přímá spojnice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Přímá spojnice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Přímá spojnice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Přímá spojnice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Přímá spojnice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Přímá spojnice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Přímá spojnice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 dirty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cxnSp>
        <p:nvCxnSpPr>
          <p:cNvPr id="148" name="Přímá spojnice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rtl="0"/>
            <a:fld id="{D58FBA3C-03E1-43C3-A2BE-354EAA2DE5AD}" type="datetime1">
              <a:rPr lang="cs-CZ" noProof="0" smtClean="0"/>
              <a:t>28.05.2022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rtl="0"/>
            <a:fld id="{E31375A4-56A4-47D6-9801-1991572033F7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878012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3E43A546-AD3C-5293-5BEF-581CD9B895E2}"/>
              </a:ext>
            </a:extLst>
          </p:cNvPr>
          <p:cNvSpPr txBox="1">
            <a:spLocks/>
          </p:cNvSpPr>
          <p:nvPr/>
        </p:nvSpPr>
        <p:spPr>
          <a:xfrm>
            <a:off x="1524000" y="1122362"/>
            <a:ext cx="9475694" cy="216768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76000"/>
              </a:lnSpc>
              <a:spcBef>
                <a:spcPct val="0"/>
              </a:spcBef>
              <a:buNone/>
              <a:defRPr sz="80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dirty="0">
                <a:latin typeface="+mn-lt"/>
              </a:rPr>
              <a:t>Aplikace metod teorie rozhodování ve zvolené společnosti</a:t>
            </a:r>
          </a:p>
        </p:txBody>
      </p:sp>
      <p:sp>
        <p:nvSpPr>
          <p:cNvPr id="9" name="Podnadpis 2">
            <a:extLst>
              <a:ext uri="{FF2B5EF4-FFF2-40B4-BE49-F238E27FC236}">
                <a16:creationId xmlns:a16="http://schemas.microsoft.com/office/drawing/2014/main" id="{6966B6F0-0A37-67AF-ABC3-873D0FCC8C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5"/>
            <a:ext cx="9144000" cy="1655762"/>
          </a:xfrm>
        </p:spPr>
        <p:txBody>
          <a:bodyPr/>
          <a:lstStyle/>
          <a:p>
            <a:pPr algn="l"/>
            <a:r>
              <a:rPr lang="cs-CZ" b="1" dirty="0"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Autor bakalářské práce:</a:t>
            </a:r>
            <a:r>
              <a:rPr lang="cs-CZ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      </a:t>
            </a:r>
            <a:r>
              <a:rPr lang="cs-CZ" b="1" dirty="0"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Bc. Lukáš Jachim</a:t>
            </a:r>
          </a:p>
          <a:p>
            <a:pPr algn="l"/>
            <a:r>
              <a:rPr lang="cs-CZ" b="1" dirty="0"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Vedoucí bakalářské práce:      </a:t>
            </a:r>
            <a:r>
              <a:rPr lang="cs-CZ" dirty="0"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Ing. Monika </a:t>
            </a:r>
            <a:r>
              <a:rPr lang="cs-CZ" dirty="0" err="1"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Karková</a:t>
            </a:r>
            <a:r>
              <a:rPr lang="cs-CZ" dirty="0"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, PhD.</a:t>
            </a:r>
          </a:p>
          <a:p>
            <a:pPr algn="l" fontAlgn="ctr"/>
            <a:r>
              <a:rPr lang="cs-CZ" b="1" dirty="0"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Oponent Bakalářské práce:    </a:t>
            </a:r>
            <a:r>
              <a:rPr lang="cs-CZ" b="0" i="0" dirty="0">
                <a:solidFill>
                  <a:schemeClr val="tx1"/>
                </a:solidFill>
                <a:effectLst/>
                <a:latin typeface="+mj-lt"/>
              </a:rPr>
              <a:t>doc. Ing. Bibiána Buková, Ph.D.</a:t>
            </a:r>
          </a:p>
          <a:p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9BAC65-D0F7-FB27-79C3-BC5F8D572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857807"/>
            <a:ext cx="9601200" cy="1142385"/>
          </a:xfrm>
        </p:spPr>
        <p:txBody>
          <a:bodyPr>
            <a:normAutofit/>
          </a:bodyPr>
          <a:lstStyle/>
          <a:p>
            <a:pPr algn="ctr"/>
            <a:r>
              <a:rPr lang="cs-CZ" sz="4000" dirty="0">
                <a:solidFill>
                  <a:schemeClr val="tx1"/>
                </a:solidFill>
              </a:rPr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2474213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307018"/>
          </a:xfrm>
        </p:spPr>
        <p:txBody>
          <a:bodyPr rtlCol="0">
            <a:noAutofit/>
          </a:bodyPr>
          <a:lstStyle/>
          <a:p>
            <a:pPr rtl="0"/>
            <a:r>
              <a:rPr lang="cs-CZ" altLang="cs-CZ" sz="4000" b="1" dirty="0">
                <a:solidFill>
                  <a:schemeClr val="tx1"/>
                </a:solidFill>
                <a:ea typeface="ＭＳ Ｐゴシック" panose="020B0600070205080204" pitchFamily="34" charset="-128"/>
              </a:rPr>
              <a:t>Motivace a důvody k řešení daného problému</a:t>
            </a:r>
            <a:endParaRPr lang="cs-CZ" sz="40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cs-CZ" dirty="0"/>
              <a:t>dlouholeté zaměstnání v polygrafii</a:t>
            </a:r>
          </a:p>
          <a:p>
            <a:pPr rtl="0"/>
            <a:r>
              <a:rPr lang="cs-CZ" dirty="0"/>
              <a:t>časté spolupráce s daným podnikem </a:t>
            </a:r>
          </a:p>
          <a:p>
            <a:pPr rtl="0"/>
            <a:r>
              <a:rPr lang="cs-CZ" dirty="0"/>
              <a:t>ideální velikost podniku</a:t>
            </a:r>
          </a:p>
          <a:p>
            <a:pPr rtl="0"/>
            <a:r>
              <a:rPr lang="cs-CZ" dirty="0"/>
              <a:t>osobní zalíbení v tématu </a:t>
            </a:r>
          </a:p>
          <a:p>
            <a:pPr rtl="0"/>
            <a:r>
              <a:rPr lang="cs-CZ" dirty="0"/>
              <a:t>prvotní nápad po rozhovoru s bývalou zaměstnankyní podniku</a:t>
            </a:r>
          </a:p>
        </p:txBody>
      </p:sp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cs-CZ" altLang="cs-CZ" sz="40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C</a:t>
            </a:r>
            <a:r>
              <a:rPr lang="cs-CZ" altLang="cs-CZ" sz="4000" b="1" dirty="0">
                <a:solidFill>
                  <a:schemeClr val="tx1"/>
                </a:solidFill>
                <a:ea typeface="ＭＳ Ｐゴシック" panose="020B0600070205080204" pitchFamily="34" charset="-128"/>
              </a:rPr>
              <a:t>íl práce</a:t>
            </a:r>
            <a:endParaRPr lang="cs-CZ" sz="4000" dirty="0">
              <a:solidFill>
                <a:schemeClr val="tx1"/>
              </a:solidFill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FD58EE8-3985-2800-4D25-3D14B94D75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0" i="0" dirty="0">
                <a:solidFill>
                  <a:srgbClr val="3A3A3A"/>
                </a:solidFill>
                <a:effectLst/>
                <a:latin typeface="+mj-lt"/>
              </a:rPr>
              <a:t>Cílem diplomové práce je popis a aplikace rozhodovacích a pravděpodobnostních metod ve zvolené společnosti.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76019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cs-CZ" sz="4000" dirty="0">
                <a:solidFill>
                  <a:schemeClr val="tx1"/>
                </a:solidFill>
              </a:rPr>
              <a:t>Výzkumné otázky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E1D4F27-C0E8-666C-32E0-0924766B2E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9601200" cy="3810001"/>
          </a:xfrm>
        </p:spPr>
        <p:txBody>
          <a:bodyPr/>
          <a:lstStyle/>
          <a:p>
            <a:r>
              <a:rPr lang="cs-CZ" dirty="0"/>
              <a:t>Jaké problémy se nacházejí v podniku? </a:t>
            </a:r>
          </a:p>
          <a:p>
            <a:r>
              <a:rPr lang="cs-CZ" dirty="0"/>
              <a:t>Jaké problémy jsou v podniku klíčové? </a:t>
            </a:r>
          </a:p>
          <a:p>
            <a:r>
              <a:rPr lang="cs-CZ" dirty="0"/>
              <a:t>Jaké návrhy autor práce pro řešení problémů podniku nabízí?</a:t>
            </a:r>
          </a:p>
          <a:p>
            <a:r>
              <a:rPr lang="cs-CZ" dirty="0"/>
              <a:t>Jaká kritéria byla během rozhodování použita? </a:t>
            </a:r>
          </a:p>
          <a:p>
            <a:r>
              <a:rPr lang="cs-CZ" dirty="0"/>
              <a:t>Jaké metody autor během rozhodování použil? </a:t>
            </a:r>
          </a:p>
          <a:p>
            <a:r>
              <a:rPr lang="cs-CZ" dirty="0"/>
              <a:t>Jaký přínos by měla zvolená varianta řešení v případě využití v podniku? </a:t>
            </a:r>
          </a:p>
          <a:p>
            <a:r>
              <a:rPr lang="cs-CZ" dirty="0"/>
              <a:t>Jak lze využít v praxi metoda pravděpodobnosti?</a:t>
            </a:r>
          </a:p>
        </p:txBody>
      </p:sp>
    </p:spTree>
    <p:extLst>
      <p:ext uri="{BB962C8B-B14F-4D97-AF65-F5344CB8AC3E}">
        <p14:creationId xmlns:p14="http://schemas.microsoft.com/office/powerpoint/2010/main" val="2475092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cs-CZ" sz="4000" dirty="0">
                <a:solidFill>
                  <a:schemeClr val="tx1"/>
                </a:solidFill>
              </a:rPr>
              <a:t>Použité metody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E1D4F27-C0E8-666C-32E0-0924766B2E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9601200" cy="3810001"/>
          </a:xfrm>
        </p:spPr>
        <p:txBody>
          <a:bodyPr/>
          <a:lstStyle/>
          <a:p>
            <a:r>
              <a:rPr lang="cs-CZ" dirty="0"/>
              <a:t>metody sběru dat (rozhovor a pozorování)</a:t>
            </a:r>
          </a:p>
          <a:p>
            <a:r>
              <a:rPr lang="cs-CZ" dirty="0"/>
              <a:t>teorie omezení</a:t>
            </a:r>
          </a:p>
          <a:p>
            <a:r>
              <a:rPr lang="cs-CZ" dirty="0"/>
              <a:t>rozhodovací metody (vícekriteriální hodnocení variant, TOPSIS, bazická, WSA)</a:t>
            </a:r>
          </a:p>
          <a:p>
            <a:r>
              <a:rPr lang="cs-CZ" dirty="0"/>
              <a:t>pravděpodobnostní metody</a:t>
            </a:r>
          </a:p>
        </p:txBody>
      </p:sp>
    </p:spTree>
    <p:extLst>
      <p:ext uri="{BB962C8B-B14F-4D97-AF65-F5344CB8AC3E}">
        <p14:creationId xmlns:p14="http://schemas.microsoft.com/office/powerpoint/2010/main" val="2825681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cs-CZ" altLang="cs-CZ" sz="40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D</a:t>
            </a:r>
            <a:r>
              <a:rPr lang="cs-CZ" altLang="cs-CZ" sz="4000" b="1" dirty="0">
                <a:solidFill>
                  <a:schemeClr val="tx1"/>
                </a:solidFill>
                <a:ea typeface="ＭＳ Ｐゴシック" panose="020B0600070205080204" pitchFamily="34" charset="-128"/>
              </a:rPr>
              <a:t>osažené výsledky a přínos práce</a:t>
            </a:r>
            <a:endParaRPr lang="cs-CZ" sz="4000" dirty="0">
              <a:solidFill>
                <a:schemeClr val="tx1"/>
              </a:solidFill>
            </a:endParaRP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1DCDD38D-2B8E-4309-A2AB-EA10BBCCACC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380" y="1938068"/>
            <a:ext cx="4937419" cy="355695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6D85F0E2-147F-D581-D04D-0A48ADDE1F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3381" y="1938067"/>
            <a:ext cx="4724865" cy="355695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Šipka: doprava 6">
            <a:extLst>
              <a:ext uri="{FF2B5EF4-FFF2-40B4-BE49-F238E27FC236}">
                <a16:creationId xmlns:a16="http://schemas.microsoft.com/office/drawing/2014/main" id="{C9701BEA-DFAE-AA73-F4DA-38F169CEA3A7}"/>
              </a:ext>
            </a:extLst>
          </p:cNvPr>
          <p:cNvSpPr/>
          <p:nvPr/>
        </p:nvSpPr>
        <p:spPr>
          <a:xfrm>
            <a:off x="5695582" y="3500885"/>
            <a:ext cx="854015" cy="43132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410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cs-CZ" altLang="cs-CZ" sz="40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D</a:t>
            </a:r>
            <a:r>
              <a:rPr lang="cs-CZ" altLang="cs-CZ" sz="4000" b="1" dirty="0">
                <a:solidFill>
                  <a:schemeClr val="tx1"/>
                </a:solidFill>
                <a:ea typeface="ＭＳ Ｐゴシック" panose="020B0600070205080204" pitchFamily="34" charset="-128"/>
              </a:rPr>
              <a:t>osažené výsledky a přínos práce</a:t>
            </a:r>
            <a:endParaRPr lang="cs-CZ" sz="4000" dirty="0">
              <a:solidFill>
                <a:schemeClr val="tx1"/>
              </a:solidFill>
            </a:endParaRP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1624004F-3135-A4AC-4BC5-9C4568FFEBA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9233807"/>
              </p:ext>
            </p:extLst>
          </p:nvPr>
        </p:nvGraphicFramePr>
        <p:xfrm>
          <a:off x="1433421" y="2361426"/>
          <a:ext cx="7693325" cy="1386752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207180">
                  <a:extLst>
                    <a:ext uri="{9D8B030D-6E8A-4147-A177-3AD203B41FA5}">
                      <a16:colId xmlns:a16="http://schemas.microsoft.com/office/drawing/2014/main" val="1201733552"/>
                    </a:ext>
                  </a:extLst>
                </a:gridCol>
                <a:gridCol w="897228">
                  <a:extLst>
                    <a:ext uri="{9D8B030D-6E8A-4147-A177-3AD203B41FA5}">
                      <a16:colId xmlns:a16="http://schemas.microsoft.com/office/drawing/2014/main" val="3304069831"/>
                    </a:ext>
                  </a:extLst>
                </a:gridCol>
                <a:gridCol w="898044">
                  <a:extLst>
                    <a:ext uri="{9D8B030D-6E8A-4147-A177-3AD203B41FA5}">
                      <a16:colId xmlns:a16="http://schemas.microsoft.com/office/drawing/2014/main" val="1342234538"/>
                    </a:ext>
                  </a:extLst>
                </a:gridCol>
                <a:gridCol w="1271618">
                  <a:extLst>
                    <a:ext uri="{9D8B030D-6E8A-4147-A177-3AD203B41FA5}">
                      <a16:colId xmlns:a16="http://schemas.microsoft.com/office/drawing/2014/main" val="1904980728"/>
                    </a:ext>
                  </a:extLst>
                </a:gridCol>
                <a:gridCol w="1382547">
                  <a:extLst>
                    <a:ext uri="{9D8B030D-6E8A-4147-A177-3AD203B41FA5}">
                      <a16:colId xmlns:a16="http://schemas.microsoft.com/office/drawing/2014/main" val="3631242564"/>
                    </a:ext>
                  </a:extLst>
                </a:gridCol>
                <a:gridCol w="2036708">
                  <a:extLst>
                    <a:ext uri="{9D8B030D-6E8A-4147-A177-3AD203B41FA5}">
                      <a16:colId xmlns:a16="http://schemas.microsoft.com/office/drawing/2014/main" val="1542174433"/>
                    </a:ext>
                  </a:extLst>
                </a:gridCol>
              </a:tblGrid>
              <a:tr h="2763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Možnost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10" marR="339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WSA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10" marR="33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Bazická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10" marR="339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TOPSIS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10" marR="33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Průměr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10" marR="339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Celkové pořadí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10" marR="33910" marT="0" marB="0" anchor="b"/>
                </a:tc>
                <a:extLst>
                  <a:ext uri="{0D108BD9-81ED-4DB2-BD59-A6C34878D82A}">
                    <a16:rowId xmlns:a16="http://schemas.microsoft.com/office/drawing/2014/main" val="1019834690"/>
                  </a:ext>
                </a:extLst>
              </a:tr>
              <a:tr h="2763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10" marR="33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10" marR="33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10" marR="339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10" marR="339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1,67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10" marR="339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10" marR="33910" marT="0" marB="0" anchor="b"/>
                </a:tc>
                <a:extLst>
                  <a:ext uri="{0D108BD9-81ED-4DB2-BD59-A6C34878D82A}">
                    <a16:rowId xmlns:a16="http://schemas.microsoft.com/office/drawing/2014/main" val="1604120097"/>
                  </a:ext>
                </a:extLst>
              </a:tr>
              <a:tr h="2763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10" marR="33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10" marR="33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10" marR="339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10" marR="339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10" marR="339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10" marR="33910" marT="0" marB="0" anchor="b"/>
                </a:tc>
                <a:extLst>
                  <a:ext uri="{0D108BD9-81ED-4DB2-BD59-A6C34878D82A}">
                    <a16:rowId xmlns:a16="http://schemas.microsoft.com/office/drawing/2014/main" val="777275962"/>
                  </a:ext>
                </a:extLst>
              </a:tr>
              <a:tr h="2763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10" marR="33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10" marR="33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10" marR="339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10" marR="339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2,33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10" marR="339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10" marR="33910" marT="0" marB="0" anchor="b"/>
                </a:tc>
                <a:extLst>
                  <a:ext uri="{0D108BD9-81ED-4DB2-BD59-A6C34878D82A}">
                    <a16:rowId xmlns:a16="http://schemas.microsoft.com/office/drawing/2014/main" val="2901732314"/>
                  </a:ext>
                </a:extLst>
              </a:tr>
              <a:tr h="2763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10" marR="33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10" marR="33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10" marR="339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10" marR="339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10" marR="339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10" marR="33910" marT="0" marB="0" anchor="b"/>
                </a:tc>
                <a:extLst>
                  <a:ext uri="{0D108BD9-81ED-4DB2-BD59-A6C34878D82A}">
                    <a16:rowId xmlns:a16="http://schemas.microsoft.com/office/drawing/2014/main" val="1714343982"/>
                  </a:ext>
                </a:extLst>
              </a:tr>
            </a:tbl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23F81C42-6690-E271-ED9D-A1940D127766}"/>
              </a:ext>
            </a:extLst>
          </p:cNvPr>
          <p:cNvSpPr txBox="1"/>
          <p:nvPr/>
        </p:nvSpPr>
        <p:spPr>
          <a:xfrm>
            <a:off x="1295400" y="4063256"/>
            <a:ext cx="78313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>
                <a:effectLst/>
                <a:latin typeface="+mj-lt"/>
                <a:ea typeface="Calibri" panose="020F0502020204030204" pitchFamily="34" charset="0"/>
              </a:rPr>
              <a:t>Návrh kontroly kvality pomocí pravděpodobnostního výběru</a:t>
            </a:r>
            <a:endParaRPr lang="cs-CZ" sz="2000" dirty="0">
              <a:latin typeface="+mj-lt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9670FD6-D44C-E928-5DE2-67DEB6739DAA}"/>
              </a:ext>
            </a:extLst>
          </p:cNvPr>
          <p:cNvSpPr txBox="1"/>
          <p:nvPr/>
        </p:nvSpPr>
        <p:spPr>
          <a:xfrm>
            <a:off x="1295400" y="1846293"/>
            <a:ext cx="3604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Rozhodovací metody</a:t>
            </a:r>
          </a:p>
        </p:txBody>
      </p:sp>
    </p:spTree>
    <p:extLst>
      <p:ext uri="{BB962C8B-B14F-4D97-AF65-F5344CB8AC3E}">
        <p14:creationId xmlns:p14="http://schemas.microsoft.com/office/powerpoint/2010/main" val="3576751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3E267B-0D6C-076A-2E1F-A213C046E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134246"/>
            <a:ext cx="9601200" cy="1142385"/>
          </a:xfrm>
        </p:spPr>
        <p:txBody>
          <a:bodyPr>
            <a:normAutofit/>
          </a:bodyPr>
          <a:lstStyle/>
          <a:p>
            <a:pPr algn="ctr"/>
            <a:r>
              <a:rPr lang="cs-CZ" altLang="cs-CZ" sz="40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S</a:t>
            </a:r>
            <a:r>
              <a:rPr lang="cs-CZ" altLang="cs-CZ" sz="4000" b="1" dirty="0">
                <a:solidFill>
                  <a:schemeClr val="tx1"/>
                </a:solidFill>
                <a:ea typeface="ＭＳ Ｐゴシック" panose="020B0600070205080204" pitchFamily="34" charset="-128"/>
              </a:rPr>
              <a:t>tručné závěrečné shrnutí.</a:t>
            </a:r>
            <a:endParaRPr lang="cs-CZ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434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45B84E-F2B8-A07E-643A-BA74981A8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</a:rPr>
              <a:t>Otázky vedoucího a oponenta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D39126-BDCF-5ED5-7E5F-41004CF033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95399" y="1981199"/>
            <a:ext cx="9737785" cy="3810001"/>
          </a:xfrm>
        </p:spPr>
        <p:txBody>
          <a:bodyPr/>
          <a:lstStyle/>
          <a:p>
            <a:r>
              <a:rPr lang="cs-CZ" dirty="0" err="1"/>
              <a:t>Odôvodnite</a:t>
            </a:r>
            <a:r>
              <a:rPr lang="cs-CZ" dirty="0"/>
              <a:t> </a:t>
            </a:r>
            <a:r>
              <a:rPr lang="cs-CZ" dirty="0" err="1"/>
              <a:t>výber</a:t>
            </a:r>
            <a:r>
              <a:rPr lang="cs-CZ" dirty="0"/>
              <a:t> </a:t>
            </a:r>
            <a:r>
              <a:rPr lang="cs-CZ" dirty="0" err="1"/>
              <a:t>metód</a:t>
            </a:r>
            <a:r>
              <a:rPr lang="cs-CZ" dirty="0"/>
              <a:t> aplikovaných v </a:t>
            </a:r>
            <a:r>
              <a:rPr lang="cs-CZ" dirty="0" err="1"/>
              <a:t>návrhovej</a:t>
            </a:r>
            <a:r>
              <a:rPr lang="cs-CZ" dirty="0"/>
              <a:t> časti DP. </a:t>
            </a:r>
          </a:p>
          <a:p>
            <a:r>
              <a:rPr lang="cs-CZ" dirty="0" err="1"/>
              <a:t>Stručne</a:t>
            </a:r>
            <a:r>
              <a:rPr lang="cs-CZ" dirty="0"/>
              <a:t> analyzujte </a:t>
            </a:r>
            <a:r>
              <a:rPr lang="cs-CZ" dirty="0" err="1"/>
              <a:t>personálnu</a:t>
            </a:r>
            <a:r>
              <a:rPr lang="cs-CZ" dirty="0"/>
              <a:t> politiku a </a:t>
            </a:r>
            <a:r>
              <a:rPr lang="cs-CZ" dirty="0" err="1"/>
              <a:t>stratégiu</a:t>
            </a:r>
            <a:r>
              <a:rPr lang="cs-CZ" dirty="0"/>
              <a:t> podniku. </a:t>
            </a:r>
          </a:p>
          <a:p>
            <a:r>
              <a:rPr lang="cs-CZ" dirty="0" err="1"/>
              <a:t>Ako</a:t>
            </a:r>
            <a:r>
              <a:rPr lang="cs-CZ" dirty="0"/>
              <a:t> by </a:t>
            </a:r>
            <a:r>
              <a:rPr lang="cs-CZ" dirty="0" err="1"/>
              <a:t>ovplyvnil</a:t>
            </a:r>
            <a:r>
              <a:rPr lang="cs-CZ" dirty="0"/>
              <a:t> </a:t>
            </a:r>
            <a:r>
              <a:rPr lang="cs-CZ" dirty="0" err="1"/>
              <a:t>znalostný</a:t>
            </a:r>
            <a:r>
              <a:rPr lang="cs-CZ" dirty="0"/>
              <a:t> audit v podniku Vaše návrhy v DP? </a:t>
            </a:r>
          </a:p>
          <a:p>
            <a:r>
              <a:rPr lang="cs-CZ" dirty="0" err="1"/>
              <a:t>Uplatňujú</a:t>
            </a:r>
            <a:r>
              <a:rPr lang="cs-CZ" dirty="0"/>
              <a:t> </a:t>
            </a:r>
            <a:r>
              <a:rPr lang="cs-CZ" dirty="0" err="1"/>
              <a:t>európske</a:t>
            </a:r>
            <a:r>
              <a:rPr lang="cs-CZ" dirty="0"/>
              <a:t> podniky </a:t>
            </a:r>
            <a:r>
              <a:rPr lang="cs-CZ" dirty="0" err="1"/>
              <a:t>metódy</a:t>
            </a:r>
            <a:r>
              <a:rPr lang="cs-CZ" dirty="0"/>
              <a:t> </a:t>
            </a:r>
            <a:r>
              <a:rPr lang="cs-CZ" dirty="0" err="1"/>
              <a:t>znalostného</a:t>
            </a:r>
            <a:r>
              <a:rPr lang="cs-CZ" dirty="0"/>
              <a:t> </a:t>
            </a:r>
            <a:r>
              <a:rPr lang="cs-CZ" dirty="0" err="1"/>
              <a:t>manažmentu</a:t>
            </a:r>
            <a:r>
              <a:rPr lang="cs-CZ" dirty="0"/>
              <a:t> a </a:t>
            </a:r>
            <a:r>
              <a:rPr lang="cs-CZ" dirty="0" err="1"/>
              <a:t>využívajú</a:t>
            </a:r>
            <a:r>
              <a:rPr lang="cs-CZ" dirty="0"/>
              <a:t> </a:t>
            </a:r>
            <a:r>
              <a:rPr lang="cs-CZ" dirty="0" err="1"/>
              <a:t>manažment</a:t>
            </a:r>
            <a:r>
              <a:rPr lang="cs-CZ" dirty="0"/>
              <a:t> znalostí ?</a:t>
            </a:r>
          </a:p>
        </p:txBody>
      </p:sp>
    </p:spTree>
    <p:extLst>
      <p:ext uri="{BB962C8B-B14F-4D97-AF65-F5344CB8AC3E}">
        <p14:creationId xmlns:p14="http://schemas.microsoft.com/office/powerpoint/2010/main" val="403666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osočtvercová mřížka 16: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308522_TF03031015.potx" id="{13CB7641-3C8D-47AD-ABC3-6627B513EE37}" vid="{9F888719-E45D-437C-AC8A-9F342DA13058}"/>
    </a:ext>
  </a:extLst>
</a:theme>
</file>

<file path=ppt/theme/theme2.xml><?xml version="1.0" encoding="utf-8"?>
<a:theme xmlns:a="http://schemas.openxmlformats.org/drawingml/2006/main" name="Motiv Offic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Firemní prezentace s kosočtvercovou mřížkou (širokoúhlý formát)</Template>
  <TotalTime>265</TotalTime>
  <Words>286</Words>
  <Application>Microsoft Office PowerPoint</Application>
  <PresentationFormat>Širokoúhlá obrazovka</PresentationFormat>
  <Paragraphs>74</Paragraphs>
  <Slides>10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Kosočtvercová mřížka 16:9</vt:lpstr>
      <vt:lpstr>Prezentace aplikace PowerPoint</vt:lpstr>
      <vt:lpstr>Motivace a důvody k řešení daného problému</vt:lpstr>
      <vt:lpstr>Cíl práce</vt:lpstr>
      <vt:lpstr>Výzkumné otázky</vt:lpstr>
      <vt:lpstr>Použité metody</vt:lpstr>
      <vt:lpstr>Dosažené výsledky a přínos práce</vt:lpstr>
      <vt:lpstr>Dosažené výsledky a přínos práce</vt:lpstr>
      <vt:lpstr>Stručné závěrečné shrnutí.</vt:lpstr>
      <vt:lpstr>Otázky vedoucího a oponenta</vt:lpstr>
      <vt:lpstr>Děkuji za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Jachim</dc:creator>
  <cp:lastModifiedBy>Lukas Jachim</cp:lastModifiedBy>
  <cp:revision>5</cp:revision>
  <dcterms:created xsi:type="dcterms:W3CDTF">2022-05-28T10:13:10Z</dcterms:created>
  <dcterms:modified xsi:type="dcterms:W3CDTF">2022-05-28T15:15:24Z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