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7" r:id="rId9"/>
    <p:sldId id="268" r:id="rId10"/>
    <p:sldId id="264" r:id="rId11"/>
    <p:sldId id="263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Čas potřebný k </a:t>
            </a:r>
            <a:r>
              <a:rPr lang="cs-CZ"/>
              <a:t>ujetí</a:t>
            </a:r>
            <a:r>
              <a:rPr lang="en-US"/>
              <a:t> </a:t>
            </a:r>
            <a:r>
              <a:rPr lang="cs-CZ"/>
              <a:t>jedné jízdy </a:t>
            </a:r>
            <a:r>
              <a:rPr lang="en-US"/>
              <a:t>navrhovaných tras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30635184546154837"/>
          <c:y val="0.15199805788351523"/>
          <c:w val="0.35630932089664091"/>
          <c:h val="0.71930541189053776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Čas potřebný k údržbě jednoho cyklu navrhovaných tras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00-4157-A664-97288CF201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00-4157-A664-97288CF201B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00-4157-A664-97288CF201B6}"/>
              </c:ext>
            </c:extLst>
          </c:dPt>
          <c:dLbls>
            <c:dLbl>
              <c:idx val="0"/>
              <c:layout>
                <c:manualLayout>
                  <c:x val="8.1894643647631701E-2"/>
                  <c:y val="9.5992977419377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/>
                      <a:t>1</a:t>
                    </a:r>
                    <a:r>
                      <a:rPr lang="en-US" sz="1000" b="1" baseline="0"/>
                      <a:t> hod 26 min</a:t>
                    </a:r>
                    <a:endParaRPr lang="en-US" sz="1000" b="1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08233731739709"/>
                      <c:h val="0.1586237712243074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6400-4157-A664-97288CF201B6}"/>
                </c:ext>
              </c:extLst>
            </c:dLbl>
            <c:dLbl>
              <c:idx val="1"/>
              <c:layout>
                <c:manualLayout>
                  <c:x val="8.300132802124835E-2"/>
                  <c:y val="-0.158456298860765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/>
                      <a:t>1 hod 53 min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06241699867198"/>
                      <c:h val="0.1318141197497765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6400-4157-A664-97288CF201B6}"/>
                </c:ext>
              </c:extLst>
            </c:dLbl>
            <c:dLbl>
              <c:idx val="2"/>
              <c:layout>
                <c:manualLayout>
                  <c:x val="-4.932326686255855E-3"/>
                  <c:y val="-7.385777515076039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/>
                      <a:t>3</a:t>
                    </a:r>
                    <a:r>
                      <a:rPr lang="en-US" sz="1000" b="1" baseline="0"/>
                      <a:t> hod 8 min</a:t>
                    </a:r>
                    <a:endParaRPr lang="en-US" sz="1000" b="1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64107872970062"/>
                      <c:h val="0.1473862348975814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6400-4157-A664-97288CF201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1. trasa</c:v>
                </c:pt>
                <c:pt idx="1">
                  <c:v>2. trasa</c:v>
                </c:pt>
                <c:pt idx="2">
                  <c:v>3.trasa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1.4319999999999999</c:v>
                </c:pt>
                <c:pt idx="1">
                  <c:v>1.887</c:v>
                </c:pt>
                <c:pt idx="2">
                  <c:v>3.1019999999999999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00-4157-A664-97288CF20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Netechnologické jízdy</a:t>
            </a:r>
            <a:r>
              <a:rPr lang="cs-CZ"/>
              <a:t> </a:t>
            </a:r>
            <a:r>
              <a:rPr lang="cs-CZ" sz="1400" b="0" i="0" u="none" strike="noStrike" baseline="0">
                <a:effectLst/>
              </a:rPr>
              <a:t>[km]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34910351332375072"/>
          <c:y val="0.16202685250138102"/>
          <c:w val="0.32535701263518868"/>
          <c:h val="0.68203578459504421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Netechnologické jízdy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6D-494C-B4F4-53CE9709CD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6D-494C-B4F4-53CE9709CD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6D-494C-B4F4-53CE9709CD32}"/>
              </c:ext>
            </c:extLst>
          </c:dPt>
          <c:dLbls>
            <c:dLbl>
              <c:idx val="0"/>
              <c:layout>
                <c:manualLayout>
                  <c:x val="-5.3902672426877532E-2"/>
                  <c:y val="0.152760542741344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6D-494C-B4F4-53CE9709CD32}"/>
                </c:ext>
              </c:extLst>
            </c:dLbl>
            <c:dLbl>
              <c:idx val="2"/>
              <c:layout>
                <c:manualLayout>
                  <c:x val="0.10226687989812275"/>
                  <c:y val="-9.1943741131298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6D-494C-B4F4-53CE9709CD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3"/>
                <c:pt idx="0">
                  <c:v>1. trasa</c:v>
                </c:pt>
                <c:pt idx="1">
                  <c:v>2. trasa</c:v>
                </c:pt>
                <c:pt idx="2">
                  <c:v>3.trasa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3"/>
                <c:pt idx="0">
                  <c:v>7.5179999999999998</c:v>
                </c:pt>
                <c:pt idx="1">
                  <c:v>7.9160000000000004</c:v>
                </c:pt>
                <c:pt idx="2">
                  <c:v>25.393999999999998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F6D-494C-B4F4-53CE9709C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Technologické jízdy</a:t>
            </a:r>
            <a:r>
              <a:rPr lang="cs-CZ"/>
              <a:t> </a:t>
            </a:r>
            <a:r>
              <a:rPr lang="cs-CZ">
                <a:latin typeface="Calibri" panose="020F0502020204030204" pitchFamily="34" charset="0"/>
                <a:cs typeface="Calibri" panose="020F0502020204030204" pitchFamily="34" charset="0"/>
              </a:rPr>
              <a:t>[km]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34763453291304425"/>
          <c:y val="0.1628066735499798"/>
          <c:w val="0.31943753664107333"/>
          <c:h val="0.66962687031503321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Technologické jízdy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AC-4BAD-843A-0FB544E1AD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AC-4BAD-843A-0FB544E1ADB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6AC-4BAD-843A-0FB544E1ADB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6AC-4BAD-843A-0FB544E1ADBB}"/>
                </c:ext>
              </c:extLst>
            </c:dLbl>
            <c:dLbl>
              <c:idx val="1"/>
              <c:layout>
                <c:manualLayout>
                  <c:x val="-7.1234391716550244E-2"/>
                  <c:y val="-0.197756039880680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AC-4BAD-843A-0FB544E1ADBB}"/>
                </c:ext>
              </c:extLst>
            </c:dLbl>
            <c:dLbl>
              <c:idx val="2"/>
              <c:layout>
                <c:manualLayout>
                  <c:x val="0.10046977555168086"/>
                  <c:y val="5.5310705615722947E-2"/>
                </c:manualLayout>
              </c:layout>
              <c:tx>
                <c:rich>
                  <a:bodyPr/>
                  <a:lstStyle/>
                  <a:p>
                    <a:fld id="{94433612-62A8-40E7-9483-938D5A4B2FF3}" type="VALUE">
                      <a:rPr lang="en-US" b="1"/>
                      <a:pPr/>
                      <a:t>[HODNOTA]</a:t>
                    </a:fld>
                    <a:endParaRPr lang="cs-C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6AC-4BAD-843A-0FB544E1AD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3"/>
                <c:pt idx="0">
                  <c:v>1. trasa</c:v>
                </c:pt>
                <c:pt idx="1">
                  <c:v>2. trasa</c:v>
                </c:pt>
                <c:pt idx="2">
                  <c:v>3. trasa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3"/>
                <c:pt idx="0">
                  <c:v>17.849</c:v>
                </c:pt>
                <c:pt idx="1">
                  <c:v>26.228000000000002</c:v>
                </c:pt>
                <c:pt idx="2">
                  <c:v>31.030999999999999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AC-4BAD-843A-0FB544E1A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CF53E8-02EA-F40B-2CF8-3EDFC159E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894B03B-343A-6670-569F-DF2B7301B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4AEA29-2FC5-0439-2C1D-55451724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D9F0-D579-42BA-BA4B-AA4C13088F9D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65DFA3-88DA-DBC5-38D2-D800E8228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3EEB2A-E24D-A58C-3E85-09C24FF9C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473D-6A6A-4A97-BB2E-B4FB289058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366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1A0A86-5D10-A846-017C-E6F36D2D7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70B041-3486-42AC-6BD7-42E3D8144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061B19-ABF3-2A3C-F1F2-1FD86437B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D9F0-D579-42BA-BA4B-AA4C13088F9D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E7D635-1AB1-F9C8-46B8-B18CF4004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743886-3E77-C06B-3551-BF8B9DD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473D-6A6A-4A97-BB2E-B4FB289058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177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AFAB1DD-8232-0C76-4CA5-F0A064F196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558399E-3D61-D897-30EA-83AC71375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0B4550-4DC1-4EA9-4D3A-9090471F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D9F0-D579-42BA-BA4B-AA4C13088F9D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B13802-7854-EB8B-799D-74A5854F7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CC52A2-4D19-9D2A-4416-8A4F315A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473D-6A6A-4A97-BB2E-B4FB289058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37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3DDF7C-01D3-C439-0ED3-AF242415D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386B01-4EA4-DC87-CB41-6E56425FC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6AA4E7-BB5F-5590-34B1-A89D82D2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D9F0-D579-42BA-BA4B-AA4C13088F9D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234A32-9746-5967-C761-775A113DA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C1663F-B32B-D37E-92AF-1A4ADA6B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473D-6A6A-4A97-BB2E-B4FB289058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37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25C896-7A63-6128-C563-3FEBD5728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B9015B6-FA20-AF41-E229-59AB0C581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8B32AA-5AE1-AF83-1118-CF494A5C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D9F0-D579-42BA-BA4B-AA4C13088F9D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4F1868-D505-0D0C-0DBC-3DDE399CC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593ED3-E816-1874-5C4C-94A26742C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473D-6A6A-4A97-BB2E-B4FB289058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4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68009F-0D66-7AA3-C160-D70D400B4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6F686C-584A-8897-87B3-25C53130F3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C33552B-FF54-26C5-23F1-1E8DC6C95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321BD1B-9548-2376-7DE4-C59123F9F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D9F0-D579-42BA-BA4B-AA4C13088F9D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2A4B586-1188-95A5-7E94-297F79F14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C5A1BA-279F-18F3-45E2-3D015D781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473D-6A6A-4A97-BB2E-B4FB289058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94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37C7CD-C362-91D2-B485-DC59D6174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A55A4A9-8992-83E0-8E2B-3EF4C96AB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CC9A006-0DCC-C06A-020D-1FFE944BC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9773410-DDED-ACCB-2926-A36B13B594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36C6BE4-E2F4-B82F-4D39-FE72B3B119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03E9E6C-0CC8-2909-0DDE-4589E09A4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D9F0-D579-42BA-BA4B-AA4C13088F9D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866E8D-34D4-AC47-A897-CE0B84283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ED6474F-61A3-395C-286F-B6AF4533E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473D-6A6A-4A97-BB2E-B4FB289058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09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24DBD2-28F9-9EE3-A1F8-2A27EDA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F902B9C-8BFB-1B4F-73BA-4A775AF26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D9F0-D579-42BA-BA4B-AA4C13088F9D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6FD42F7-5173-0EDC-EF36-AA72134B3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2C5FB84-564C-D970-91D7-2F5568A8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473D-6A6A-4A97-BB2E-B4FB289058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76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C3D62E6-3EEF-E2B3-3AEE-BF9E303DA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D9F0-D579-42BA-BA4B-AA4C13088F9D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D82D2D6-55F5-05EA-5469-D96E641C8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E259336-1CCA-5106-50FD-B742C672A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473D-6A6A-4A97-BB2E-B4FB289058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78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3493E8-98BF-7CBA-BCB3-7C97E318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607371-5A3C-D394-CE7F-C6220060B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5EB4F6-B6C5-E14F-7522-E7445F979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216FF54-0F4E-CBCE-168A-8423CDE10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D9F0-D579-42BA-BA4B-AA4C13088F9D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3A26264-7AC0-E197-F3D3-03BA5AB1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E17B35-B912-783E-EF80-64878F190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473D-6A6A-4A97-BB2E-B4FB289058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054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6D63F9-16D2-F89A-6F12-39A8CC31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1476865-8F65-3B48-9FA1-B8BDE2CB01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E3CC523-E5FB-3958-EBC1-AF150902A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BC0BAE6-BCFB-26D0-6FF6-1618B8BC2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D9F0-D579-42BA-BA4B-AA4C13088F9D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2363BA7-6A2D-F4BC-08CD-B392CAC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2E1011F-6B81-C427-35D3-9AC1B51C7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473D-6A6A-4A97-BB2E-B4FB289058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31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85609A7-A3CD-7060-1D90-031362362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CCD8D1-E2CB-2F0D-B7B5-EA00E6B2E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12EBD6-CF92-2E8F-C6BF-B1BD2CC7EA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DD9F0-D579-42BA-BA4B-AA4C13088F9D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3DE2C5-9CD4-C29E-7ABA-040E33A97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A9BC8F-0888-F6F2-332E-03EE858A7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9473D-6A6A-4A97-BB2E-B4FB289058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13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A5091-1690-E58A-B9FB-A6FA2DD448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3600" b="1" spc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Racionalizace zimní údržby pozemních komunikací města České Budějovice</a:t>
            </a:r>
            <a:b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833D6A-8013-9433-666A-87EF3E181D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000" dirty="0">
                <a:cs typeface="Times New Roman" panose="02020603050405020304" pitchFamily="18" charset="0"/>
              </a:rPr>
              <a:t>Autor: Bc. Marek Kuželka</a:t>
            </a:r>
          </a:p>
          <a:p>
            <a:r>
              <a:rPr lang="cs-CZ" sz="2000" dirty="0">
                <a:cs typeface="Times New Roman" panose="02020603050405020304" pitchFamily="18" charset="0"/>
              </a:rPr>
              <a:t>Vedoucí práce: 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doc. Ing. Rudolf Kampf, Ph.D., </a:t>
            </a:r>
            <a:r>
              <a:rPr lang="cs-CZ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MBA</a:t>
            </a: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ctr"/>
            <a:r>
              <a:rPr lang="cs-CZ" sz="2000" dirty="0">
                <a:cs typeface="Times New Roman" panose="02020603050405020304" pitchFamily="18" charset="0"/>
              </a:rPr>
              <a:t>Oponent: Ing. Pavla Lejsková, Ph.D.</a:t>
            </a:r>
          </a:p>
          <a:p>
            <a:br>
              <a:rPr lang="cs-CZ" sz="1600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B13EA57-5263-7FF9-7BF4-95F9F5827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634" y="4107232"/>
            <a:ext cx="1566808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05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0F13798-3893-5FAD-A245-247D306336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918239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A134B-6CD6-4243-B507-79E4C6E80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Doplňující otázky vedoucí/oponent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C38CF3-2A64-4249-AC75-D873B919D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Vedoucí </a:t>
            </a:r>
          </a:p>
          <a:p>
            <a:pPr lvl="1"/>
            <a:r>
              <a:rPr lang="cs-CZ" dirty="0"/>
              <a:t>Jaké další metody operačního výzkumu je možné použít? </a:t>
            </a:r>
          </a:p>
          <a:p>
            <a:pPr lvl="1"/>
            <a:r>
              <a:rPr lang="cs-CZ" dirty="0"/>
              <a:t>Budou výsledky práce aplikované? </a:t>
            </a:r>
          </a:p>
          <a:p>
            <a:pPr lvl="1"/>
            <a:r>
              <a:rPr lang="cs-CZ" dirty="0"/>
              <a:t>Je kapacita vozidel z hlediska posypových materiálů a délky trasy dostačující?</a:t>
            </a:r>
            <a:br>
              <a:rPr lang="cs-CZ" dirty="0"/>
            </a:br>
            <a:endParaRPr lang="cs-CZ" dirty="0"/>
          </a:p>
          <a:p>
            <a:r>
              <a:rPr lang="cs-CZ" dirty="0"/>
              <a:t>Oponent</a:t>
            </a:r>
          </a:p>
          <a:p>
            <a:pPr lvl="1"/>
            <a:r>
              <a:rPr lang="cs-CZ" dirty="0"/>
              <a:t>Bude některý z návrhů aplikován v praxi?</a:t>
            </a:r>
          </a:p>
        </p:txBody>
      </p:sp>
    </p:spTree>
    <p:extLst>
      <p:ext uri="{BB962C8B-B14F-4D97-AF65-F5344CB8AC3E}">
        <p14:creationId xmlns:p14="http://schemas.microsoft.com/office/powerpoint/2010/main" val="3070385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44FC7F-1018-7FC9-B51D-3FB3CBA07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7DDC60-FCD7-075E-F885-31FF428C7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effectLst/>
                <a:ea typeface="Calibri" panose="020F0502020204030204" pitchFamily="34" charset="0"/>
              </a:rPr>
              <a:t>Cílem diplomové práce je na základě analýzy současného stavu zimní údržby pozemních komunikací města České Budějovice a pomocí metod operačního výzkumu navrhnout optimalizované trasy zimní údržby v dopravní síti města.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5477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BB7EE0-CC80-2158-6A0E-517CCED65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E83664-2527-AF82-11A6-54DEB932F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Sběr dat pomocí komunikace se zaměstnanci</a:t>
            </a:r>
          </a:p>
          <a:p>
            <a:r>
              <a:rPr lang="cs-CZ" dirty="0">
                <a:effectLst/>
                <a:ea typeface="Calibri" panose="020F0502020204030204" pitchFamily="34" charset="0"/>
              </a:rPr>
              <a:t>Využití metod operačního výzkumu:</a:t>
            </a:r>
          </a:p>
          <a:p>
            <a:pPr lvl="1"/>
            <a:r>
              <a:rPr lang="cs-CZ" dirty="0">
                <a:ea typeface="Calibri" panose="020F0502020204030204" pitchFamily="34" charset="0"/>
              </a:rPr>
              <a:t>Metoda</a:t>
            </a:r>
            <a:r>
              <a:rPr lang="cs-CZ" dirty="0">
                <a:effectLst/>
                <a:ea typeface="Calibri" panose="020F0502020204030204" pitchFamily="34" charset="0"/>
              </a:rPr>
              <a:t> Čínského listonoše </a:t>
            </a:r>
          </a:p>
          <a:p>
            <a:pPr lvl="1"/>
            <a:r>
              <a:rPr lang="cs-CZ" dirty="0">
                <a:ea typeface="Calibri" panose="020F0502020204030204" pitchFamily="34" charset="0"/>
              </a:rPr>
              <a:t>Metoda </a:t>
            </a:r>
            <a:r>
              <a:rPr lang="cs-CZ" dirty="0">
                <a:effectLst/>
                <a:ea typeface="Calibri" panose="020F0502020204030204" pitchFamily="34" charset="0"/>
              </a:rPr>
              <a:t>Eulerovského tahu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980685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02CE96-6A20-9155-2ED5-0DED547EC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Společnosti provádějící zimní údržbu</a:t>
            </a:r>
          </a:p>
        </p:txBody>
      </p:sp>
      <p:pic>
        <p:nvPicPr>
          <p:cNvPr id="1028" name="Picture 4" descr="A.S.A. potvrdila vedoucí roli na trhu">
            <a:extLst>
              <a:ext uri="{FF2B5EF4-FFF2-40B4-BE49-F238E27FC236}">
                <a16:creationId xmlns:a16="http://schemas.microsoft.com/office/drawing/2014/main" id="{2FBDE016-8045-735C-EC7B-D914A80179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548" y="2552482"/>
            <a:ext cx="3216852" cy="200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práva a údržba silnic Jihočeského kraje | SUSJK.cz">
            <a:extLst>
              <a:ext uri="{FF2B5EF4-FFF2-40B4-BE49-F238E27FC236}">
                <a16:creationId xmlns:a16="http://schemas.microsoft.com/office/drawing/2014/main" id="{3AEAB805-179B-A851-2795-F83F65465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18" y="3119004"/>
            <a:ext cx="4800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426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BCB903-384D-AB97-8DF3-51E2D01C0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29321"/>
            <a:ext cx="3657600" cy="1645920"/>
          </a:xfrm>
        </p:spPr>
        <p:txBody>
          <a:bodyPr>
            <a:normAutofit/>
          </a:bodyPr>
          <a:lstStyle/>
          <a:p>
            <a:endParaRPr lang="cs-CZ" sz="32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5A4469-2039-037F-3257-8A8D819D7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106" y="4329321"/>
            <a:ext cx="6106742" cy="1645920"/>
          </a:xfrm>
        </p:spPr>
        <p:txBody>
          <a:bodyPr anchor="ctr">
            <a:normAutofit/>
          </a:bodyPr>
          <a:lstStyle/>
          <a:p>
            <a:endParaRPr lang="cs-CZ" sz="1800"/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9CF23E16-86EF-B479-B48A-F71229E75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9169" y="1282113"/>
            <a:ext cx="5337611" cy="4363496"/>
          </a:xfrm>
          <a:prstGeom prst="rect">
            <a:avLst/>
          </a:prstGeom>
          <a:noFill/>
        </p:spPr>
      </p:pic>
      <p:pic>
        <p:nvPicPr>
          <p:cNvPr id="4" name="Obrázek 3" descr="Obsah obrázku mapa&#10;&#10;Popis byl vytvořen automaticky">
            <a:extLst>
              <a:ext uri="{FF2B5EF4-FFF2-40B4-BE49-F238E27FC236}">
                <a16:creationId xmlns:a16="http://schemas.microsoft.com/office/drawing/2014/main" id="{49AF7A0C-CF6F-329D-AC8C-489CC9E75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220" y="1282113"/>
            <a:ext cx="5337609" cy="4363496"/>
          </a:xfrm>
          <a:prstGeom prst="rect">
            <a:avLst/>
          </a:prstGeom>
          <a:noFill/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41520C8-8B34-08FE-4062-F991DD4EF26E}"/>
              </a:ext>
            </a:extLst>
          </p:cNvPr>
          <p:cNvSpPr txBox="1"/>
          <p:nvPr/>
        </p:nvSpPr>
        <p:spPr>
          <a:xfrm>
            <a:off x="465220" y="952481"/>
            <a:ext cx="486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Vozovky </a:t>
            </a:r>
            <a:r>
              <a:rPr lang="cs-CZ" dirty="0" err="1"/>
              <a:t>S11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6BBC5F1-6A97-7E3D-5A04-53BEEF10A7B4}"/>
              </a:ext>
            </a:extLst>
          </p:cNvPr>
          <p:cNvSpPr txBox="1"/>
          <p:nvPr/>
        </p:nvSpPr>
        <p:spPr>
          <a:xfrm>
            <a:off x="6474691" y="952481"/>
            <a:ext cx="3916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Vozovky </a:t>
            </a:r>
            <a:r>
              <a:rPr lang="cs-CZ" dirty="0" err="1"/>
              <a:t>S12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6089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9E03AB-A777-D6E7-98A5-0C25FFBD1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BF90E7-34BD-3A89-0026-D4B130EC4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mapa&#10;&#10;Popis byl vytvořen automaticky">
            <a:extLst>
              <a:ext uri="{FF2B5EF4-FFF2-40B4-BE49-F238E27FC236}">
                <a16:creationId xmlns:a16="http://schemas.microsoft.com/office/drawing/2014/main" id="{58C23735-07AC-4D56-4444-DDB0F59CEA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70" y="895749"/>
            <a:ext cx="6501374" cy="5229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FB66607D-DEF0-5C15-F6B0-5CF0A0B2A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395" y="895749"/>
            <a:ext cx="4828487" cy="52296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4E429B9-0FE3-F07D-48A6-C1785C466CE2}"/>
              </a:ext>
            </a:extLst>
          </p:cNvPr>
          <p:cNvSpPr txBox="1"/>
          <p:nvPr/>
        </p:nvSpPr>
        <p:spPr>
          <a:xfrm>
            <a:off x="351370" y="562575"/>
            <a:ext cx="398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1. Navrhovaná trasa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F682A00-D8EE-DFCD-FFAE-3414BDE1FBDB}"/>
              </a:ext>
            </a:extLst>
          </p:cNvPr>
          <p:cNvSpPr txBox="1"/>
          <p:nvPr/>
        </p:nvSpPr>
        <p:spPr>
          <a:xfrm>
            <a:off x="7028395" y="547909"/>
            <a:ext cx="398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2. Navrhovaná trasa</a:t>
            </a:r>
          </a:p>
        </p:txBody>
      </p:sp>
    </p:spTree>
    <p:extLst>
      <p:ext uri="{BB962C8B-B14F-4D97-AF65-F5344CB8AC3E}">
        <p14:creationId xmlns:p14="http://schemas.microsoft.com/office/powerpoint/2010/main" val="303174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A1B872-F70D-3AC2-BA7F-EF027606B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6C0111-EB75-ABC6-E268-988DA66D5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3296ECCF-FC4D-25F0-3E29-023546927E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811" y="365125"/>
            <a:ext cx="5769907" cy="649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7777CA9-13F4-E8B9-F181-2B115040F3B6}"/>
              </a:ext>
            </a:extLst>
          </p:cNvPr>
          <p:cNvSpPr txBox="1"/>
          <p:nvPr/>
        </p:nvSpPr>
        <p:spPr>
          <a:xfrm>
            <a:off x="2952255" y="45522"/>
            <a:ext cx="287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3. Navrhovaná trasa</a:t>
            </a:r>
          </a:p>
        </p:txBody>
      </p:sp>
    </p:spTree>
    <p:extLst>
      <p:ext uri="{BB962C8B-B14F-4D97-AF65-F5344CB8AC3E}">
        <p14:creationId xmlns:p14="http://schemas.microsoft.com/office/powerpoint/2010/main" val="495024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242433-F5A4-A4C0-5A19-9851C55D6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3576AF82-1A55-B974-8821-D5BEDD3569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176568"/>
              </p:ext>
            </p:extLst>
          </p:nvPr>
        </p:nvGraphicFramePr>
        <p:xfrm>
          <a:off x="2261265" y="3531232"/>
          <a:ext cx="7669469" cy="3326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50D99CE4-93F3-723F-8D16-43C8700B4A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0328128"/>
              </p:ext>
            </p:extLst>
          </p:nvPr>
        </p:nvGraphicFramePr>
        <p:xfrm>
          <a:off x="0" y="365120"/>
          <a:ext cx="6637020" cy="3166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E1858289-1227-8F91-D14E-CEA56C9E8D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4137800"/>
              </p:ext>
            </p:extLst>
          </p:nvPr>
        </p:nvGraphicFramePr>
        <p:xfrm>
          <a:off x="6096000" y="365120"/>
          <a:ext cx="6637019" cy="3166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52570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8EF11B-21B5-F592-7CDA-932901BA6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6A12BC-1B13-6430-8EB2-04EA353EA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Obsah obrázku objekt v exteriéru&#10;&#10;Popis byl vytvořen automaticky">
            <a:extLst>
              <a:ext uri="{FF2B5EF4-FFF2-40B4-BE49-F238E27FC236}">
                <a16:creationId xmlns:a16="http://schemas.microsoft.com/office/drawing/2014/main" id="{1A1D5C61-851D-8091-19C1-9B4C506FC5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618" y="-3659"/>
            <a:ext cx="599374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94524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195</Words>
  <Application>Microsoft Office PowerPoint</Application>
  <PresentationFormat>Širokoúhlá obrazovka</PresentationFormat>
  <Paragraphs>38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Motiv Office</vt:lpstr>
      <vt:lpstr>Racionalizace zimní údržby pozemních komunikací města České Budějovice </vt:lpstr>
      <vt:lpstr>Cíl práce</vt:lpstr>
      <vt:lpstr>Metodika práce</vt:lpstr>
      <vt:lpstr>Společnosti provádějící zimní údržbu</vt:lpstr>
      <vt:lpstr>Prezentace aplikace PowerPoint</vt:lpstr>
      <vt:lpstr>Prezentace aplikace PowerPoint</vt:lpstr>
      <vt:lpstr>Prezentace aplikace PowerPoint</vt:lpstr>
      <vt:lpstr>Prezentace aplikace PowerPoint</vt:lpstr>
      <vt:lpstr>Zhodnocení</vt:lpstr>
      <vt:lpstr>Děkuji za pozornost</vt:lpstr>
      <vt:lpstr>Doplňující otázky vedoucí/oponent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Racionalizace zimní údržby pozemních komunikací města České Budějovice </dc:title>
  <dc:creator>Marek Kuželka</dc:creator>
  <cp:lastModifiedBy>Marek Kuželka</cp:lastModifiedBy>
  <cp:revision>10</cp:revision>
  <dcterms:created xsi:type="dcterms:W3CDTF">2022-05-27T19:20:42Z</dcterms:created>
  <dcterms:modified xsi:type="dcterms:W3CDTF">2022-05-29T13:58:32Z</dcterms:modified>
</cp:coreProperties>
</file>