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7" r:id="rId4"/>
    <p:sldId id="276" r:id="rId5"/>
    <p:sldId id="273" r:id="rId6"/>
    <p:sldId id="267" r:id="rId7"/>
    <p:sldId id="279" r:id="rId8"/>
    <p:sldId id="270" r:id="rId9"/>
    <p:sldId id="277" r:id="rId10"/>
    <p:sldId id="278" r:id="rId11"/>
    <p:sldId id="261" r:id="rId12"/>
    <p:sldId id="280" r:id="rId13"/>
    <p:sldId id="281" r:id="rId14"/>
    <p:sldId id="262" r:id="rId15"/>
    <p:sldId id="274" r:id="rId16"/>
    <p:sldId id="26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36374-B93A-476D-9C9E-407E0D25391C}" type="datetimeFigureOut">
              <a:rPr lang="cs-CZ" smtClean="0"/>
              <a:pPr/>
              <a:t>26.05.2022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4EF45-E807-4F09-B260-0A9EA6E2773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4EF45-E807-4F09-B260-0A9EA6E27732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F87-7CCD-4755-A06C-24C70F19CDB7}" type="datetimeFigureOut">
              <a:rPr lang="cs-CZ" smtClean="0"/>
              <a:pPr/>
              <a:t>26.05.2022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F87-7CCD-4755-A06C-24C70F19CDB7}" type="datetimeFigureOut">
              <a:rPr lang="cs-CZ" smtClean="0"/>
              <a:pPr/>
              <a:t>26.05.2022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F87-7CCD-4755-A06C-24C70F19CDB7}" type="datetimeFigureOut">
              <a:rPr lang="cs-CZ" smtClean="0"/>
              <a:pPr/>
              <a:t>26.05.2022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F87-7CCD-4755-A06C-24C70F19CDB7}" type="datetimeFigureOut">
              <a:rPr lang="cs-CZ" smtClean="0"/>
              <a:pPr/>
              <a:t>26.05.2022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F87-7CCD-4755-A06C-24C70F19CDB7}" type="datetimeFigureOut">
              <a:rPr lang="cs-CZ" smtClean="0"/>
              <a:pPr/>
              <a:t>26.05.2022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F87-7CCD-4755-A06C-24C70F19CDB7}" type="datetimeFigureOut">
              <a:rPr lang="cs-CZ" smtClean="0"/>
              <a:pPr/>
              <a:t>26.05.2022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F87-7CCD-4755-A06C-24C70F19CDB7}" type="datetimeFigureOut">
              <a:rPr lang="cs-CZ" smtClean="0"/>
              <a:pPr/>
              <a:t>26.05.2022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F87-7CCD-4755-A06C-24C70F19CDB7}" type="datetimeFigureOut">
              <a:rPr lang="cs-CZ" smtClean="0"/>
              <a:pPr/>
              <a:t>26.05.2022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F87-7CCD-4755-A06C-24C70F19CDB7}" type="datetimeFigureOut">
              <a:rPr lang="cs-CZ" smtClean="0"/>
              <a:pPr/>
              <a:t>26.05.2022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F87-7CCD-4755-A06C-24C70F19CDB7}" type="datetimeFigureOut">
              <a:rPr lang="cs-CZ" smtClean="0"/>
              <a:pPr/>
              <a:t>26.05.2022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F87-7CCD-4755-A06C-24C70F19CDB7}" type="datetimeFigureOut">
              <a:rPr lang="cs-CZ" smtClean="0"/>
              <a:pPr/>
              <a:t>26.05.2022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C6F87-7CCD-4755-A06C-24C70F19CDB7}" type="datetimeFigureOut">
              <a:rPr lang="cs-CZ" smtClean="0"/>
              <a:pPr/>
              <a:t>26.05.2022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6DC54-44C6-474A-9C8C-2BEAFC400D5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2016224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DIPLOMOVÁ PRÁCE</a:t>
            </a: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4000" b="1" dirty="0" smtClean="0"/>
              <a:t>Návrh skladu s využitím </a:t>
            </a:r>
            <a:r>
              <a:rPr lang="cs-CZ" sz="4000" b="1" dirty="0" err="1" smtClean="0"/>
              <a:t>IoT</a:t>
            </a:r>
            <a:r>
              <a:rPr lang="cs-CZ" sz="4000" b="1" dirty="0" smtClean="0"/>
              <a:t> zařízení</a:t>
            </a: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2204864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Autor: Bc. Klaudie Rudá</a:t>
            </a:r>
          </a:p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Vedoucí práce: Ing. Monika Karková PhD.</a:t>
            </a:r>
          </a:p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Oponent: Ing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 Gabriela Habánová</a:t>
            </a:r>
          </a:p>
          <a:p>
            <a:endParaRPr lang="cs-CZ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sz="2400" b="1" dirty="0" smtClean="0">
                <a:solidFill>
                  <a:schemeClr val="tx1"/>
                </a:solidFill>
              </a:rPr>
              <a:t>České Budějovice, červen </a:t>
            </a:r>
            <a:r>
              <a:rPr lang="cs-CZ" sz="2400" b="1" dirty="0" smtClean="0">
                <a:solidFill>
                  <a:schemeClr val="tx1"/>
                </a:solidFill>
              </a:rPr>
              <a:t>2022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Vysoká škola technická a ekonomická v Českých Budějovicích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3" y="188640"/>
            <a:ext cx="1826385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504D">
                    <a:lumMod val="75000"/>
                  </a:srgbClr>
                </a:solidFill>
              </a:rPr>
              <a:t>APLIKAČNÍ ČÁST </a:t>
            </a:r>
            <a:br>
              <a:rPr lang="cs-CZ" b="1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cs-CZ" sz="3200" b="1" dirty="0" smtClean="0">
                <a:solidFill>
                  <a:srgbClr val="C0504D">
                    <a:lumMod val="75000"/>
                  </a:srgbClr>
                </a:solidFill>
              </a:rPr>
              <a:t>NÁVRH LAYOUTU PŮVODNÍHO SKLADU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/>
              <a:t>NOVÉ USPOŘÁDÁNÍ A VYUŽITÍ PROSTORŮ</a:t>
            </a:r>
          </a:p>
          <a:p>
            <a:r>
              <a:rPr lang="cs-CZ" sz="2400" b="1" dirty="0" smtClean="0"/>
              <a:t>VOLBA REGÁLŮ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6" descr="Screenshot 2022-03-11 at 9.52.41.png"/>
          <p:cNvPicPr/>
          <p:nvPr/>
        </p:nvPicPr>
        <p:blipFill>
          <a:blip r:embed="rId3" cstate="print"/>
          <a:srcRect l="5528" t="3854" r="9169" b="7062"/>
          <a:stretch>
            <a:fillRect/>
          </a:stretch>
        </p:blipFill>
        <p:spPr>
          <a:xfrm>
            <a:off x="1979712" y="2708920"/>
            <a:ext cx="5256584" cy="379831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267744" y="6488668"/>
            <a:ext cx="4950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i="1" dirty="0" smtClean="0"/>
              <a:t>Návrh </a:t>
            </a:r>
            <a:r>
              <a:rPr lang="cs-CZ" sz="1600" b="1" i="1" dirty="0" smtClean="0"/>
              <a:t>layoutu </a:t>
            </a:r>
            <a:r>
              <a:rPr lang="cs-CZ" sz="1600" b="1" i="1" dirty="0" smtClean="0"/>
              <a:t>původního skladu (OBR. 29, STR. 62)</a:t>
            </a:r>
            <a:endParaRPr lang="cs-CZ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APLIKAČNÍ ČÁST </a:t>
            </a:r>
            <a:b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700" b="1" dirty="0" err="1" smtClean="0">
                <a:solidFill>
                  <a:schemeClr val="accent2">
                    <a:lumMod val="75000"/>
                  </a:schemeClr>
                </a:solidFill>
              </a:rPr>
              <a:t>IoT</a:t>
            </a:r>
            <a:r>
              <a:rPr lang="cs-CZ" sz="2700" b="1" dirty="0" smtClean="0">
                <a:solidFill>
                  <a:schemeClr val="accent2">
                    <a:lumMod val="75000"/>
                  </a:schemeClr>
                </a:solidFill>
              </a:rPr>
              <a:t> ZAŘÍZENÍ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smtClean="0"/>
              <a:t>RFID TECHNOLOGIE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/>
              <a:t>SENZORY TEPLOTY A VLHKOSTI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/>
              <a:t>SYSTÉM DETEKCE PŘIBLÍŽENÍ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/>
              <a:t>KAMEROVÝ SYSTÉM </a:t>
            </a:r>
          </a:p>
          <a:p>
            <a:endParaRPr lang="cs-CZ" sz="2400" b="1" dirty="0"/>
          </a:p>
        </p:txBody>
      </p:sp>
      <p:pic>
        <p:nvPicPr>
          <p:cNvPr id="4" name="Obrázek 51" descr="Screenshot 2022-03-02 at 18.53.34.png"/>
          <p:cNvPicPr/>
          <p:nvPr/>
        </p:nvPicPr>
        <p:blipFill>
          <a:blip r:embed="rId2" cstate="print"/>
          <a:srcRect t="5300"/>
          <a:stretch>
            <a:fillRect/>
          </a:stretch>
        </p:blipFill>
        <p:spPr>
          <a:xfrm>
            <a:off x="467544" y="4221088"/>
            <a:ext cx="3888431" cy="2140314"/>
          </a:xfrm>
          <a:prstGeom prst="rect">
            <a:avLst/>
          </a:prstGeom>
        </p:spPr>
      </p:pic>
      <p:pic>
        <p:nvPicPr>
          <p:cNvPr id="5" name="Obrázek 5" descr="Screenshot 2022-03-04 at 23.34.11.png"/>
          <p:cNvPicPr/>
          <p:nvPr/>
        </p:nvPicPr>
        <p:blipFill>
          <a:blip r:embed="rId3" cstate="print"/>
          <a:srcRect l="4898" r="5393"/>
          <a:stretch>
            <a:fillRect/>
          </a:stretch>
        </p:blipFill>
        <p:spPr>
          <a:xfrm>
            <a:off x="5220072" y="3933056"/>
            <a:ext cx="3456384" cy="237626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716016" y="630932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600" b="1" i="1" dirty="0" smtClean="0"/>
              <a:t>Senzor detekce přiblížení (OBR. 39, STR. 72)</a:t>
            </a:r>
            <a:endParaRPr lang="cs-CZ" sz="1600" b="1" i="1" dirty="0"/>
          </a:p>
        </p:txBody>
      </p:sp>
      <p:sp>
        <p:nvSpPr>
          <p:cNvPr id="8" name="Obdélník 7"/>
          <p:cNvSpPr/>
          <p:nvPr/>
        </p:nvSpPr>
        <p:spPr>
          <a:xfrm>
            <a:off x="323528" y="630932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600" b="1" i="1" dirty="0" smtClean="0"/>
              <a:t>Senzory teploty a vlhkosti (OBR. 37, STR. 70)</a:t>
            </a:r>
            <a:endParaRPr lang="cs-CZ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504D">
                    <a:lumMod val="75000"/>
                  </a:srgbClr>
                </a:solidFill>
              </a:rPr>
              <a:t>APLIKAČNÍ ČÁST </a:t>
            </a:r>
            <a:br>
              <a:rPr lang="cs-CZ" b="1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cs-CZ" sz="3200" b="1" dirty="0" smtClean="0">
                <a:solidFill>
                  <a:srgbClr val="C0504D">
                    <a:lumMod val="75000"/>
                  </a:srgbClr>
                </a:solidFill>
              </a:rPr>
              <a:t>TECHNICKO – EKONOMICKÉ ZHODNOCENÍ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0" y="5157192"/>
            <a:ext cx="442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VÝSTAVBA MONTOVANÉ HALY</a:t>
            </a:r>
            <a:endParaRPr lang="cs-CZ" b="1" dirty="0"/>
          </a:p>
        </p:txBody>
      </p:sp>
      <p:sp>
        <p:nvSpPr>
          <p:cNvPr id="12" name="Obdélník 11"/>
          <p:cNvSpPr/>
          <p:nvPr/>
        </p:nvSpPr>
        <p:spPr>
          <a:xfrm>
            <a:off x="395536" y="3356992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INŽENÝRSKÉ SÍTĚ</a:t>
            </a:r>
            <a:endParaRPr lang="cs-CZ" b="1" dirty="0"/>
          </a:p>
        </p:txBody>
      </p:sp>
      <p:sp>
        <p:nvSpPr>
          <p:cNvPr id="13" name="Obdélník 12"/>
          <p:cNvSpPr/>
          <p:nvPr/>
        </p:nvSpPr>
        <p:spPr>
          <a:xfrm>
            <a:off x="-252536" y="18448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SPODNÍ STAVBA</a:t>
            </a:r>
            <a:endParaRPr lang="cs-CZ" b="1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84784"/>
            <a:ext cx="480853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708920"/>
            <a:ext cx="48387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365104"/>
            <a:ext cx="484663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504D">
                    <a:lumMod val="75000"/>
                  </a:srgbClr>
                </a:solidFill>
              </a:rPr>
              <a:t>APLIKAČNÍ ČÁST </a:t>
            </a:r>
            <a:br>
              <a:rPr lang="cs-CZ" b="1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cs-CZ" sz="3200" b="1" dirty="0" smtClean="0">
                <a:solidFill>
                  <a:srgbClr val="C0504D">
                    <a:lumMod val="75000"/>
                  </a:srgbClr>
                </a:solidFill>
              </a:rPr>
              <a:t>TECHNICKO – EKONOMICKÉ ZHODNOCENÍ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39552" y="242088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TECHNICKÉ VYBAVENÍ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611560" y="422108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ZAŘÍZENÍ PRO SKLADOVÁNÍ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0" y="5877272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/>
              <a:t>CENA CELKEM – 16 959 161,- Kč (vč. DPH) </a:t>
            </a:r>
            <a:endParaRPr lang="cs-CZ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769782"/>
            <a:ext cx="4824536" cy="181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645024"/>
            <a:ext cx="486251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653136"/>
            <a:ext cx="4876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ZÁVĚR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CÍL PRÁCE BYL SPLNĚN</a:t>
            </a:r>
          </a:p>
          <a:p>
            <a:pPr>
              <a:buNone/>
            </a:pPr>
            <a:endParaRPr lang="cs-CZ" sz="2400" b="1" dirty="0" smtClean="0"/>
          </a:p>
          <a:p>
            <a:r>
              <a:rPr lang="cs-CZ" sz="2400" b="1" dirty="0" smtClean="0"/>
              <a:t>DIPLOMOVÁ  PRÁCE SPLNILA VLASTNÍ OČEKÁVÁNÍ</a:t>
            </a:r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pPr algn="ctr">
              <a:buNone/>
            </a:pPr>
            <a:endParaRPr lang="cs-CZ" sz="2400" dirty="0" smtClean="0"/>
          </a:p>
          <a:p>
            <a:pPr algn="ctr">
              <a:buNone/>
            </a:pPr>
            <a:endParaRPr lang="cs-CZ" sz="2000" dirty="0"/>
          </a:p>
          <a:p>
            <a:pPr algn="ctr"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DOPLŇUJÍCÍ DOTAZY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VEDOUCÍHO A OPONENTA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cs-CZ" sz="2400" b="1" dirty="0" smtClean="0"/>
              <a:t>VEDOUCÍ PRÁCE: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400" b="1" dirty="0" smtClean="0"/>
              <a:t>BYLY </a:t>
            </a:r>
            <a:r>
              <a:rPr lang="cs-CZ" sz="2400" b="1" dirty="0" smtClean="0"/>
              <a:t>VAŠE NÁVRHY PŘEDSTAVENY PODNIKU A JAK NA NĚ REAGOVAL?</a:t>
            </a:r>
          </a:p>
          <a:p>
            <a:pPr marL="514350" indent="-514350">
              <a:buFont typeface="+mj-lt"/>
              <a:buAutoNum type="arabicParenR"/>
            </a:pPr>
            <a:endParaRPr lang="cs-CZ" sz="2400" b="1" dirty="0" smtClean="0"/>
          </a:p>
          <a:p>
            <a:pPr marL="514350" indent="-514350">
              <a:buNone/>
            </a:pPr>
            <a:r>
              <a:rPr lang="cs-CZ" sz="2400" b="1" dirty="0" smtClean="0"/>
              <a:t>OPONENT PRÁCE:</a:t>
            </a:r>
            <a:endParaRPr lang="cs-CZ" sz="2400" b="1" dirty="0" smtClean="0"/>
          </a:p>
          <a:p>
            <a:pPr marL="514350" indent="-514350">
              <a:buFont typeface="+mj-lt"/>
              <a:buAutoNum type="arabicParenR"/>
            </a:pPr>
            <a:r>
              <a:rPr lang="cs-CZ" sz="2400" b="1" dirty="0" smtClean="0"/>
              <a:t>JAKÉ KONKRÉTNÍ SKLADOVÉ OPERACE ZEFEKTIVNÍ ZAVEDENÍ IOT?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4800" b="1" dirty="0" smtClean="0">
                <a:solidFill>
                  <a:schemeClr val="accent2">
                    <a:lumMod val="75000"/>
                  </a:schemeClr>
                </a:solidFill>
              </a:rPr>
              <a:t>DĚKUJI VÁM ZA POZORNOST</a:t>
            </a:r>
            <a:endParaRPr lang="cs-CZ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MOTIVACE A 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DŮVODY 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K ŘEŠENÍ 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DANÉHO TÉMATU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VLASTNÍ </a:t>
            </a:r>
            <a:r>
              <a:rPr lang="cs-CZ" sz="2400" b="1" dirty="0" smtClean="0"/>
              <a:t>ZÁJEM O TÉMA</a:t>
            </a:r>
            <a:endParaRPr lang="cs-CZ" sz="2400" b="1" dirty="0" smtClean="0"/>
          </a:p>
          <a:p>
            <a:pPr>
              <a:buNone/>
            </a:pPr>
            <a:endParaRPr lang="cs-CZ" sz="2400" b="1" dirty="0" smtClean="0"/>
          </a:p>
          <a:p>
            <a:r>
              <a:rPr lang="cs-CZ" sz="2400" b="1" dirty="0" smtClean="0"/>
              <a:t>ROZŠÍŘENÍ ZNALOSTÍ V OBLASTI SKLADŮ A SKLADOVÁNÍ A INTERNETU VĚCÍ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DOBRÁ ZNALOST </a:t>
            </a:r>
            <a:r>
              <a:rPr lang="cs-CZ" sz="2400" b="1" dirty="0" smtClean="0"/>
              <a:t>FIRMY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MOŽNOST VYUŽITÍ ZNALOSTÍ Z ODBORNÉ PRAXE</a:t>
            </a:r>
            <a:endParaRPr lang="cs-CZ" sz="2400" b="1" dirty="0" smtClean="0"/>
          </a:p>
          <a:p>
            <a:endParaRPr lang="cs-CZ" sz="2600" b="1" dirty="0" smtClean="0"/>
          </a:p>
          <a:p>
            <a:pPr>
              <a:buNone/>
            </a:pPr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CÍL PRÁCE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b="1" dirty="0" smtClean="0"/>
              <a:t>CÍLEM DIPLOMOVÉ PRÁCE JE NÁVRH SKLADU PRO STAVEBNÍ MATERIÁL S VYUŽITÍM APLIKACE IOT ZAŘÍZENÍ VE SKLADOVÁNÍ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TEORETICKO – METODOLOGICKÁ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smtClean="0"/>
              <a:t>SKLADY A SKLADOVÁNÍ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/>
              <a:t>VÝSTAVBA SKLADU</a:t>
            </a:r>
          </a:p>
          <a:p>
            <a:pPr>
              <a:lnSpc>
                <a:spcPct val="150000"/>
              </a:lnSpc>
            </a:pPr>
            <a:r>
              <a:rPr lang="cs-CZ" sz="2400" b="1" dirty="0" err="1" smtClean="0"/>
              <a:t>IoT</a:t>
            </a:r>
            <a:r>
              <a:rPr lang="cs-CZ" sz="2400" b="1" dirty="0" smtClean="0"/>
              <a:t>- INTERNET VĚCÍ</a:t>
            </a:r>
          </a:p>
          <a:p>
            <a:pPr>
              <a:lnSpc>
                <a:spcPct val="150000"/>
              </a:lnSpc>
            </a:pPr>
            <a:r>
              <a:rPr lang="cs-CZ" sz="2400" b="1" dirty="0" err="1" smtClean="0"/>
              <a:t>IoT</a:t>
            </a:r>
            <a:r>
              <a:rPr lang="cs-CZ" sz="2400" b="1" dirty="0" smtClean="0"/>
              <a:t> VE SKLADOVÁNÍ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/>
              <a:t>METODIKA </a:t>
            </a:r>
            <a:r>
              <a:rPr lang="cs-CZ" sz="2400" b="1" dirty="0" smtClean="0"/>
              <a:t>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C0504D">
                    <a:lumMod val="75000"/>
                  </a:srgbClr>
                </a:solidFill>
              </a:rPr>
              <a:t>APLIKAČNÍ ČÁST</a:t>
            </a:r>
            <a:br>
              <a:rPr lang="cs-CZ" b="1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cs-CZ" sz="2200" b="1" dirty="0" smtClean="0">
                <a:solidFill>
                  <a:srgbClr val="C0504D">
                    <a:lumMod val="75000"/>
                  </a:srgbClr>
                </a:solidFill>
              </a:rPr>
              <a:t>PŘEDSTAVENÍ PODNIKU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/>
              <a:t>STAVEBNINY PEVNÝ S.R.O.</a:t>
            </a:r>
          </a:p>
          <a:p>
            <a:pPr lvl="1"/>
            <a:r>
              <a:rPr lang="cs-CZ" sz="2000" b="1" dirty="0" smtClean="0"/>
              <a:t>PŘEDSTAVENÍ PODNIKU</a:t>
            </a:r>
          </a:p>
          <a:p>
            <a:pPr lvl="1"/>
            <a:r>
              <a:rPr lang="cs-CZ" sz="2000" b="1" dirty="0" smtClean="0"/>
              <a:t>SWOT ANALÝZA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 l="24085" t="26098" r="27561" b="17830"/>
          <a:stretch>
            <a:fillRect/>
          </a:stretch>
        </p:blipFill>
        <p:spPr bwMode="auto">
          <a:xfrm>
            <a:off x="2267744" y="2996952"/>
            <a:ext cx="4960699" cy="342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985641" y="6488668"/>
            <a:ext cx="36005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b="1" i="1" dirty="0" smtClean="0"/>
              <a:t>Stavebniny Pevný s.r.o. (OBR. 5, STR. 31)</a:t>
            </a:r>
            <a:endParaRPr lang="cs-CZ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APLIKAČNÍ ČÁST</a:t>
            </a:r>
            <a:b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200" b="1" dirty="0" smtClean="0">
                <a:solidFill>
                  <a:schemeClr val="accent2">
                    <a:lumMod val="75000"/>
                  </a:schemeClr>
                </a:solidFill>
              </a:rPr>
              <a:t>ANALÝZA SOUČASNÉHO STAVU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91264" cy="478112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VNITŘNÍ A VENKOVNÍ SKLAD</a:t>
            </a:r>
          </a:p>
          <a:p>
            <a:r>
              <a:rPr lang="cs-CZ" sz="2400" b="1" dirty="0" smtClean="0"/>
              <a:t>MANIPULAČNÍ TECHNIKA </a:t>
            </a:r>
          </a:p>
          <a:p>
            <a:r>
              <a:rPr lang="cs-CZ" sz="2400" b="1" dirty="0" smtClean="0"/>
              <a:t>PŘÍJEM A VYCHYSTÁNÍ MATERIÁLU</a:t>
            </a:r>
          </a:p>
          <a:p>
            <a:pPr>
              <a:buNone/>
            </a:pPr>
            <a:endParaRPr lang="cs-CZ" sz="2400" b="1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pPr algn="ctr">
              <a:buNone/>
            </a:pPr>
            <a:endParaRPr lang="cs-CZ" sz="1800" b="1" i="1" dirty="0" smtClean="0"/>
          </a:p>
        </p:txBody>
      </p:sp>
      <p:pic>
        <p:nvPicPr>
          <p:cNvPr id="5" name="Obrázek 29" descr="Screenshot 2022-02-26 at 15.43.1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720" y="3140968"/>
            <a:ext cx="5184576" cy="325146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138375" y="6488668"/>
            <a:ext cx="50441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b="1" i="1" dirty="0" smtClean="0"/>
              <a:t>Půdorys vnitřních skladovacích prostorů (OBR. 7, STR. 36)</a:t>
            </a:r>
            <a:endParaRPr lang="cs-CZ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C0504D">
                    <a:lumMod val="75000"/>
                  </a:srgbClr>
                </a:solidFill>
              </a:rPr>
              <a:t>APLIKAČNÍ ČÁST</a:t>
            </a:r>
            <a:br>
              <a:rPr lang="cs-CZ" b="1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cs-CZ" sz="2200" b="1" dirty="0" smtClean="0">
                <a:solidFill>
                  <a:srgbClr val="C0504D">
                    <a:lumMod val="75000"/>
                  </a:srgbClr>
                </a:solidFill>
              </a:rPr>
              <a:t>NÁVRH NOVÉHO SKLADU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1. VÝCHOZÍ </a:t>
            </a:r>
            <a:r>
              <a:rPr lang="cs-CZ" sz="2400" b="1" dirty="0" smtClean="0"/>
              <a:t>ÚDAJE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2</a:t>
            </a:r>
            <a:r>
              <a:rPr lang="cs-CZ" sz="2400" b="1" dirty="0" smtClean="0"/>
              <a:t>. VOLBA SKLADOVÉ </a:t>
            </a:r>
            <a:r>
              <a:rPr lang="cs-CZ" sz="2400" b="1" dirty="0" smtClean="0"/>
              <a:t>TECHNOLOGIE</a:t>
            </a:r>
          </a:p>
          <a:p>
            <a:endParaRPr lang="cs-CZ" sz="2000" b="1" dirty="0" smtClean="0"/>
          </a:p>
          <a:p>
            <a:r>
              <a:rPr lang="cs-CZ" sz="2400" b="1" dirty="0" smtClean="0"/>
              <a:t>3. NÁVRH LAYOUTU NOVÉHO </a:t>
            </a:r>
            <a:r>
              <a:rPr lang="cs-CZ" sz="2400" b="1" dirty="0" smtClean="0"/>
              <a:t>SKLADU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4</a:t>
            </a:r>
            <a:r>
              <a:rPr lang="cs-CZ" sz="2400" b="1" dirty="0" smtClean="0"/>
              <a:t>. STANOVENÍ POČTU TECHNICKÝCH </a:t>
            </a:r>
            <a:r>
              <a:rPr lang="cs-CZ" sz="2400" b="1" dirty="0" smtClean="0"/>
              <a:t>PROSTŘEDKŮ</a:t>
            </a:r>
          </a:p>
          <a:p>
            <a:endParaRPr lang="cs-CZ" sz="2000" b="1" dirty="0" smtClean="0"/>
          </a:p>
          <a:p>
            <a:r>
              <a:rPr lang="cs-CZ" sz="2400" b="1" dirty="0" smtClean="0"/>
              <a:t>5. VOLBA MANIPULAČNÍ </a:t>
            </a:r>
            <a:r>
              <a:rPr lang="cs-CZ" sz="2400" b="1" dirty="0" smtClean="0"/>
              <a:t>TECHNIKY</a:t>
            </a:r>
          </a:p>
          <a:p>
            <a:endParaRPr lang="cs-CZ" sz="2000" b="1" dirty="0" smtClean="0"/>
          </a:p>
          <a:p>
            <a:r>
              <a:rPr lang="cs-CZ" sz="2400" b="1" dirty="0" smtClean="0"/>
              <a:t>6. VÝBĚR REGÁLŮ</a:t>
            </a:r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pPr lvl="1">
              <a:buNone/>
            </a:pPr>
            <a:endParaRPr lang="cs-CZ" sz="2000" b="1" dirty="0" smtClean="0"/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APLIKAČNÍ ČÁST </a:t>
            </a:r>
            <a:b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</a:rPr>
              <a:t>NÁVRH NOVÉHO SKLADU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915816" y="6237312"/>
            <a:ext cx="3619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b="1" i="1" dirty="0" smtClean="0"/>
              <a:t>Layout nového skladu (OBR. 21, STR. 50)</a:t>
            </a:r>
            <a:endParaRPr lang="cs-CZ" sz="1600" b="1" i="1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" name="Obrázek 1" descr="Screenshot 2022-03-04 at 21.20.1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5939790" cy="453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504D">
                    <a:lumMod val="75000"/>
                  </a:srgbClr>
                </a:solidFill>
              </a:rPr>
              <a:t>APLIKAČNÍ ČÁST </a:t>
            </a:r>
            <a:br>
              <a:rPr lang="cs-CZ" b="1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cs-CZ" sz="3200" b="1" dirty="0" smtClean="0">
                <a:solidFill>
                  <a:srgbClr val="C0504D">
                    <a:lumMod val="75000"/>
                  </a:srgbClr>
                </a:solidFill>
              </a:rPr>
              <a:t>NÁVRH NOVÉHO SKLADU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7. STAVEBNÍ POPIS NOVÉHO SKLADU</a:t>
            </a:r>
          </a:p>
          <a:p>
            <a:pPr lvl="1" algn="just">
              <a:lnSpc>
                <a:spcPct val="150000"/>
              </a:lnSpc>
            </a:pPr>
            <a:r>
              <a:rPr lang="cs-CZ" sz="2000" b="1" dirty="0" smtClean="0">
                <a:ea typeface="Calibri"/>
              </a:rPr>
              <a:t>DÉLKA: 27,5 m</a:t>
            </a:r>
          </a:p>
          <a:p>
            <a:pPr lvl="1" algn="just">
              <a:lnSpc>
                <a:spcPct val="150000"/>
              </a:lnSpc>
            </a:pPr>
            <a:r>
              <a:rPr lang="cs-CZ" sz="2000" b="1" dirty="0" smtClean="0">
                <a:ea typeface="Calibri"/>
              </a:rPr>
              <a:t>ŠÍŘKA: 20 m</a:t>
            </a:r>
          </a:p>
          <a:p>
            <a:pPr lvl="1" algn="just">
              <a:lnSpc>
                <a:spcPct val="150000"/>
              </a:lnSpc>
            </a:pPr>
            <a:r>
              <a:rPr lang="cs-CZ" sz="2000" b="1" dirty="0" smtClean="0">
                <a:ea typeface="Calibri"/>
              </a:rPr>
              <a:t>SVĚTLÁ VÝŠKA: 8 m</a:t>
            </a:r>
          </a:p>
          <a:p>
            <a:pPr lvl="1" algn="just">
              <a:lnSpc>
                <a:spcPct val="150000"/>
              </a:lnSpc>
            </a:pPr>
            <a:r>
              <a:rPr lang="cs-CZ" sz="2000" b="1" dirty="0" smtClean="0">
                <a:ea typeface="Calibri"/>
              </a:rPr>
              <a:t>ROZLOHA: 550 m</a:t>
            </a:r>
            <a:r>
              <a:rPr lang="cs-CZ" sz="2000" b="1" baseline="30000" dirty="0" smtClean="0">
                <a:ea typeface="Calibri"/>
              </a:rPr>
              <a:t>2</a:t>
            </a:r>
            <a:endParaRPr lang="cs-CZ" sz="2000" b="1" dirty="0" smtClean="0">
              <a:ea typeface="Calibri"/>
            </a:endParaRPr>
          </a:p>
          <a:p>
            <a:pPr lvl="1" algn="just">
              <a:lnSpc>
                <a:spcPct val="150000"/>
              </a:lnSpc>
            </a:pPr>
            <a:r>
              <a:rPr lang="cs-CZ" sz="2000" b="1" dirty="0" smtClean="0">
                <a:ea typeface="Calibri"/>
              </a:rPr>
              <a:t>IZOLOVANÁ HALA</a:t>
            </a:r>
          </a:p>
          <a:p>
            <a:pPr lvl="1" algn="just">
              <a:lnSpc>
                <a:spcPct val="150000"/>
              </a:lnSpc>
            </a:pPr>
            <a:r>
              <a:rPr lang="cs-CZ" sz="2000" b="1" dirty="0" smtClean="0">
                <a:ea typeface="Calibri"/>
              </a:rPr>
              <a:t>KONSTRUKCE: OCELOVÁ</a:t>
            </a:r>
          </a:p>
          <a:p>
            <a:pPr lvl="1" algn="just">
              <a:lnSpc>
                <a:spcPct val="150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</a:rPr>
              <a:t>OPLÁŠTĚNÍ: SENDVIČOVÝ PANEL</a:t>
            </a:r>
            <a:endParaRPr lang="cs-CZ" sz="2400" b="1" dirty="0" smtClean="0">
              <a:ea typeface="Calibri"/>
            </a:endParaRPr>
          </a:p>
          <a:p>
            <a:pPr lvl="1"/>
            <a:endParaRPr lang="cs-CZ" sz="1900" b="1" dirty="0" smtClean="0"/>
          </a:p>
          <a:p>
            <a:endParaRPr lang="cs-CZ" dirty="0"/>
          </a:p>
        </p:txBody>
      </p:sp>
      <p:pic>
        <p:nvPicPr>
          <p:cNvPr id="4" name="Obrázek 9" descr="Snímek obrazovky 2022-03-02 18280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3888" y="2204864"/>
            <a:ext cx="5472608" cy="295232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716016" y="515719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600" b="1" i="1" dirty="0" smtClean="0"/>
              <a:t>Vizualizace skladové haly (OBR. 27, STR. 57)</a:t>
            </a:r>
            <a:endParaRPr lang="cs-CZ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10328</TotalTime>
  <Words>367</Words>
  <Application>Microsoft Office PowerPoint</Application>
  <PresentationFormat>Předvádění na obrazovce (4:3)</PresentationFormat>
  <Paragraphs>112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DIPLOMOVÁ PRÁCE Návrh skladu s využitím IoT zařízení</vt:lpstr>
      <vt:lpstr>MOTIVACE A DŮVODY K ŘEŠENÍ DANÉHO TÉMATU</vt:lpstr>
      <vt:lpstr>CÍL PRÁCE</vt:lpstr>
      <vt:lpstr>TEORETICKO – METODOLOGICKÁ ČÁST</vt:lpstr>
      <vt:lpstr>APLIKAČNÍ ČÁST PŘEDSTAVENÍ PODNIKU </vt:lpstr>
      <vt:lpstr>APLIKAČNÍ ČÁST ANALÝZA SOUČASNÉHO STAVU</vt:lpstr>
      <vt:lpstr>APLIKAČNÍ ČÁST NÁVRH NOVÉHO SKLADU</vt:lpstr>
      <vt:lpstr>APLIKAČNÍ ČÁST  NÁVRH NOVÉHO SKLADU</vt:lpstr>
      <vt:lpstr>APLIKAČNÍ ČÁST  NÁVRH NOVÉHO SKLADU</vt:lpstr>
      <vt:lpstr>APLIKAČNÍ ČÁST  NÁVRH LAYOUTU PŮVODNÍHO SKLADU</vt:lpstr>
      <vt:lpstr>APLIKAČNÍ ČÁST  IoT ZAŘÍZENÍ</vt:lpstr>
      <vt:lpstr>APLIKAČNÍ ČÁST  TECHNICKO – EKONOMICKÉ ZHODNOCENÍ</vt:lpstr>
      <vt:lpstr>APLIKAČNÍ ČÁST  TECHNICKO – EKONOMICKÉ ZHODNOCENÍ</vt:lpstr>
      <vt:lpstr>ZÁVĚR</vt:lpstr>
      <vt:lpstr>DOPLŇUJÍCÍ DOTAZY VEDOUCÍHO A OPONENTA</vt:lpstr>
      <vt:lpstr>Snímek 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Bakalářská práce KOMPOZITNÍ MATERIÁLY V AUTOMOBILOVÉM PRŮMYSLU</dc:title>
  <dc:creator>Jan</dc:creator>
  <cp:lastModifiedBy>Klaudie</cp:lastModifiedBy>
  <cp:revision>100</cp:revision>
  <dcterms:created xsi:type="dcterms:W3CDTF">2020-05-15T14:31:39Z</dcterms:created>
  <dcterms:modified xsi:type="dcterms:W3CDTF">2022-05-29T07:09:54Z</dcterms:modified>
</cp:coreProperties>
</file>