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68" r:id="rId13"/>
    <p:sldId id="275" r:id="rId14"/>
    <p:sldId id="276" r:id="rId15"/>
    <p:sldId id="277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05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3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56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12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99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48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1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98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1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31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7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45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51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DEB5-CAAE-4BE2-A513-542D4A3D2DE0}" type="datetimeFigureOut">
              <a:rPr lang="cs-CZ" smtClean="0"/>
              <a:t>28. 5. 2022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046435-4D21-4C1E-9EC0-4AFAB2ED9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5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0E227-1CEF-45DA-806C-2702B8879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048" y="24063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Posouzení vzájemné</a:t>
            </a:r>
            <a:br>
              <a:rPr lang="cs-CZ" b="1" dirty="0"/>
            </a:br>
            <a:r>
              <a:rPr lang="cs-CZ" b="1" dirty="0"/>
              <a:t>návaznosti osobní veřejné</a:t>
            </a:r>
            <a:br>
              <a:rPr lang="cs-CZ" b="1" dirty="0"/>
            </a:br>
            <a:r>
              <a:rPr lang="cs-CZ" b="1" dirty="0"/>
              <a:t>silniční a železniční dopravy</a:t>
            </a:r>
            <a:br>
              <a:rPr lang="cs-CZ" b="1" dirty="0"/>
            </a:br>
            <a:r>
              <a:rPr lang="cs-CZ" b="1" dirty="0"/>
              <a:t>v návaznosti na uživatele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9AA864-7F60-4216-BB66-AA67FCF4C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2048" y="4788888"/>
            <a:ext cx="9144000" cy="1548190"/>
          </a:xfrm>
        </p:spPr>
        <p:txBody>
          <a:bodyPr/>
          <a:lstStyle/>
          <a:p>
            <a:r>
              <a:rPr lang="cs-CZ" sz="2400" dirty="0"/>
              <a:t>Autor bakalářské práce: Bc. Jan Buňata</a:t>
            </a:r>
          </a:p>
          <a:p>
            <a:r>
              <a:rPr lang="cs-CZ" sz="2400" dirty="0"/>
              <a:t>Vedoucí bakalářské práce: Ing. Jiří Čejka, Ph.D.</a:t>
            </a:r>
          </a:p>
          <a:p>
            <a:r>
              <a:rPr lang="cs-CZ" sz="2400" dirty="0"/>
              <a:t>Oponent bakalářské práce: Ing. Štěpán Pacas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6CBAC8-0240-4C9B-8947-013F37F1BF2B}"/>
              </a:ext>
            </a:extLst>
          </p:cNvPr>
          <p:cNvSpPr txBox="1"/>
          <p:nvPr/>
        </p:nvSpPr>
        <p:spPr>
          <a:xfrm flipH="1">
            <a:off x="2928475" y="513912"/>
            <a:ext cx="61072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Vysoká škola technická a ekonomická </a:t>
            </a:r>
          </a:p>
          <a:p>
            <a:pPr algn="ctr">
              <a:spcAft>
                <a:spcPts val="1200"/>
              </a:spcAft>
            </a:pPr>
            <a:r>
              <a:rPr lang="cs-CZ" sz="2400" dirty="0"/>
              <a:t>v Českých Budějovicích</a:t>
            </a:r>
          </a:p>
          <a:p>
            <a:pPr algn="ctr"/>
            <a:r>
              <a:rPr lang="cs-CZ" sz="2400" dirty="0"/>
              <a:t>Ústav technicko-technologický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12EFDA-B2F1-45BF-ABC9-C2A4D6F9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044" y="215322"/>
            <a:ext cx="2196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0874B-203B-4274-8364-B00E175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Autofit/>
          </a:bodyPr>
          <a:lstStyle/>
          <a:p>
            <a:r>
              <a:rPr lang="cs-CZ" b="1" dirty="0"/>
              <a:t>Aplikace metody vícekriteriálního rozhodován na zvolení nejvhodnějšího způsobu přemístění od vlaků na autobusové nádraží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602E9-C830-4D70-9933-8DCB0A53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447" y="2898913"/>
            <a:ext cx="8915400" cy="3777622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Metody vícekriteriálního hodnocení a jejich princip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Aplikace metody TOPSIS na výběr nejvhodnějšího způsobu přemístění od vlaků na autobusové nádraží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Výběr z variant: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Var. A pěší přesun - Var. B využití MHD – Var. C vlastní dopravní prostředek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Zvolená kritéria: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K1 – časová náročnost přesunu. K2 – cena za přesun, K3 – pohodlí přesunu, K4 – možnost využití, K5 – bezpečnost</a:t>
            </a:r>
          </a:p>
        </p:txBody>
      </p:sp>
    </p:spTree>
    <p:extLst>
      <p:ext uri="{BB962C8B-B14F-4D97-AF65-F5344CB8AC3E}">
        <p14:creationId xmlns:p14="http://schemas.microsoft.com/office/powerpoint/2010/main" val="336871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0874B-203B-4274-8364-B00E175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Autofit/>
          </a:bodyPr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Aplikace metody TOPSIS na výběr nejvhodnějšího způsobu přemístění od vlaků na autobusové nádraží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602E9-C830-4D70-9933-8DCB0A53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942" y="2580861"/>
            <a:ext cx="8915400" cy="3777622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Řešení metody TOPSIS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Základní údaje -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Fullerův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trojúhelník - samotné řešení za využití výpočtů – vzdálenost od ideální a bazální varianty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Výsledek: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Využití MHD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Pěší přesun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Využití vlastního dopravního prostředku</a:t>
            </a:r>
          </a:p>
        </p:txBody>
      </p:sp>
    </p:spTree>
    <p:extLst>
      <p:ext uri="{BB962C8B-B14F-4D97-AF65-F5344CB8AC3E}">
        <p14:creationId xmlns:p14="http://schemas.microsoft.com/office/powerpoint/2010/main" val="52827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0874B-203B-4274-8364-B00E175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516183" cy="1280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Vyhodnocení společných odjezdů a příjezdů vlaků, návrh trasy</a:t>
            </a:r>
            <a:br>
              <a:rPr lang="cs-CZ" b="1" dirty="0"/>
            </a:br>
            <a:r>
              <a:rPr lang="cs-CZ" b="1" dirty="0"/>
              <a:t>nové linky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602E9-C830-4D70-9933-8DCB0A53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669" y="3835792"/>
            <a:ext cx="4140772" cy="377762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Odjezdy a příjezdy v pracovních dnech</a:t>
            </a:r>
          </a:p>
          <a:p>
            <a:r>
              <a:rPr lang="pl-PL" sz="2400" dirty="0">
                <a:solidFill>
                  <a:srgbClr val="000000"/>
                </a:solidFill>
              </a:rPr>
              <a:t>Odjezdy a příjezdy o víkendu</a:t>
            </a:r>
          </a:p>
          <a:p>
            <a:r>
              <a:rPr lang="pl-PL" sz="2400" dirty="0">
                <a:solidFill>
                  <a:srgbClr val="000000"/>
                </a:solidFill>
              </a:rPr>
              <a:t>Návrh trasy linky MHD a doba jízdy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409DDCF2-F93C-BF0E-541F-E55027CE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49" y="645106"/>
            <a:ext cx="4747961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EA0874B-203B-4274-8364-B00E175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 dirty="0"/>
              <a:t>Volba vhodného typu vozidla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05C5BB-88FB-4A5F-AFBD-73BF52D02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46" r="22189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602E9-C830-4D70-9933-8DCB0A53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1904999"/>
            <a:ext cx="5465211" cy="49410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600" dirty="0"/>
              <a:t>Aplikace metody WSA </a:t>
            </a:r>
          </a:p>
          <a:p>
            <a:pPr>
              <a:lnSpc>
                <a:spcPct val="90000"/>
              </a:lnSpc>
            </a:pPr>
            <a:r>
              <a:rPr lang="pl-PL" sz="2600" dirty="0"/>
              <a:t>Výběr z variant: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600" dirty="0"/>
              <a:t>V1 - Iveco Urbanway 12 CNG, V2 Solaris Urbino 12 CNG, V3 - Rošero FIRST FCLEI</a:t>
            </a:r>
          </a:p>
          <a:p>
            <a:pPr>
              <a:lnSpc>
                <a:spcPct val="90000"/>
              </a:lnSpc>
            </a:pPr>
            <a:r>
              <a:rPr lang="pl-PL" sz="2600" dirty="0"/>
              <a:t>Zvolená kritéria: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600" dirty="0"/>
              <a:t>K1 - cena, K2 – ekologie, K3 - počet míst k sezení, K4 - počet míst k stání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Řešení metody WSA - Základní údaje - </a:t>
            </a:r>
            <a:r>
              <a:rPr lang="cs-CZ" sz="2600" dirty="0" err="1"/>
              <a:t>Fullerův</a:t>
            </a:r>
            <a:r>
              <a:rPr lang="cs-CZ" sz="2600" dirty="0"/>
              <a:t> trojúhelník - samotné řešení za využití výpočtů – výpočet užitku variant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 Nejlepší volbou městský autobus Iveco </a:t>
            </a:r>
            <a:r>
              <a:rPr lang="cs-CZ" sz="2600" dirty="0" err="1"/>
              <a:t>Urbanway</a:t>
            </a:r>
            <a:r>
              <a:rPr lang="cs-CZ" sz="2600" dirty="0"/>
              <a:t> 12 CNG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03772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0874B-203B-4274-8364-B00E175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516183" cy="1280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Dotazníkové 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602E9-C830-4D70-9933-8DCB0A53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251" y="2576836"/>
            <a:ext cx="7480661" cy="377762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15 otázek</a:t>
            </a:r>
          </a:p>
          <a:p>
            <a:r>
              <a:rPr lang="pl-PL" sz="2400" dirty="0">
                <a:solidFill>
                  <a:srgbClr val="000000"/>
                </a:solidFill>
              </a:rPr>
              <a:t>Zjištění názoru obyvatel Jihlavy a okolí</a:t>
            </a:r>
          </a:p>
          <a:p>
            <a:r>
              <a:rPr lang="pl-PL" sz="2400" dirty="0">
                <a:solidFill>
                  <a:srgbClr val="000000"/>
                </a:solidFill>
              </a:rPr>
              <a:t>Vyhodnocení dotazníku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0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0874B-203B-4274-8364-B00E175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cs-CZ" sz="3200" b="1"/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602E9-C830-4D70-9933-8DCB0A53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Vytvoření jízdního řádu linky pro pracovní dny a víkendy</a:t>
            </a:r>
          </a:p>
          <a:p>
            <a:r>
              <a:rPr lang="pl-PL">
                <a:solidFill>
                  <a:srgbClr val="000000"/>
                </a:solidFill>
              </a:rPr>
              <a:t>Pracovní dny – počátek na AN 4:05; 4:20, poté dva spoje za hodinu do 22:20</a:t>
            </a:r>
          </a:p>
          <a:p>
            <a:r>
              <a:rPr lang="pl-PL">
                <a:solidFill>
                  <a:srgbClr val="000000"/>
                </a:solidFill>
              </a:rPr>
              <a:t>Víkendy (svátky) – počátek na AN 5:05, poté jeden spoj za hodinu do 22:05</a:t>
            </a:r>
          </a:p>
          <a:p>
            <a:endParaRPr lang="pl-PL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6A4ED2E8-AFFE-7556-1F7B-FB17BDCF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60" y="1594798"/>
            <a:ext cx="6410340" cy="41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20AF0-7852-4329-A33F-D5FE6580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b="1" dirty="0"/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74F36-6040-46DC-AFEC-CD13C4B0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82548"/>
          </a:xfrm>
        </p:spPr>
        <p:txBody>
          <a:bodyPr>
            <a:noAutofit/>
          </a:bodyPr>
          <a:lstStyle/>
          <a:p>
            <a:r>
              <a:rPr lang="cs-CZ" sz="2400" dirty="0"/>
              <a:t>Teoretický rozbor</a:t>
            </a:r>
          </a:p>
          <a:p>
            <a:r>
              <a:rPr lang="cs-CZ" sz="2400" dirty="0"/>
              <a:t>Aktuální stav osobní dopravy v ČR, na Vysočině a na Jihlavsku</a:t>
            </a:r>
          </a:p>
          <a:p>
            <a:r>
              <a:rPr lang="cs-CZ" sz="2400" dirty="0"/>
              <a:t>Zákonná ustanovení</a:t>
            </a:r>
          </a:p>
          <a:p>
            <a:r>
              <a:rPr lang="cs-CZ" sz="2400" dirty="0"/>
              <a:t>Současný stav a jeho zhodnocení</a:t>
            </a:r>
          </a:p>
          <a:p>
            <a:r>
              <a:rPr lang="cs-CZ" sz="2400" dirty="0"/>
              <a:t>Dotazníkové šetření</a:t>
            </a:r>
          </a:p>
          <a:p>
            <a:r>
              <a:rPr lang="cs-CZ" sz="2400" dirty="0"/>
              <a:t>Návrhy na zlepšení s využitím metod vícekriteriálního hodnocení</a:t>
            </a:r>
          </a:p>
          <a:p>
            <a:r>
              <a:rPr lang="cs-CZ" sz="2400" dirty="0"/>
              <a:t>Splnění cíle práce</a:t>
            </a:r>
          </a:p>
        </p:txBody>
      </p:sp>
    </p:spTree>
    <p:extLst>
      <p:ext uri="{BB962C8B-B14F-4D97-AF65-F5344CB8AC3E}">
        <p14:creationId xmlns:p14="http://schemas.microsoft.com/office/powerpoint/2010/main" val="416803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BEEE0-D717-443F-9405-50070A25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10042"/>
            <a:ext cx="8911687" cy="1280890"/>
          </a:xfrm>
        </p:spPr>
        <p:txBody>
          <a:bodyPr/>
          <a:lstStyle/>
          <a:p>
            <a:r>
              <a:rPr lang="cs-CZ" b="1" dirty="0"/>
              <a:t>Odpovědi na otázky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C0347-3587-4802-9C2C-B9B382160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cs-CZ" sz="2400" dirty="0"/>
              <a:t>Je možné uvedený způsob optimalizace využit i v jiných oblastech?</a:t>
            </a:r>
          </a:p>
          <a:p>
            <a:r>
              <a:rPr lang="cs-CZ" sz="2400" dirty="0"/>
              <a:t>Na základě čeho jste zvolil kritéria u metody TOPSIS?</a:t>
            </a:r>
          </a:p>
          <a:p>
            <a:r>
              <a:rPr lang="cs-CZ" sz="2400" dirty="0"/>
              <a:t>Konzultoval jste Váš návrh s DPMJ?</a:t>
            </a:r>
          </a:p>
        </p:txBody>
      </p:sp>
    </p:spTree>
    <p:extLst>
      <p:ext uri="{BB962C8B-B14F-4D97-AF65-F5344CB8AC3E}">
        <p14:creationId xmlns:p14="http://schemas.microsoft.com/office/powerpoint/2010/main" val="306478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39F4DB-B592-45CC-A467-41E52C6F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445" y="2524243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b="1" dirty="0"/>
              <a:t>Děkuji za pozornost!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12ED1A-AC85-49E1-B016-5874A477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382" y="194976"/>
            <a:ext cx="219475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9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44CCC7-BD59-42C4-890F-D4274A4A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Motivace a důvody k řešení tématu diplomové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EBB8F9-B75E-4ABE-AE46-603C6B1A3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/>
              <a:t>Zájem o veřejnou autobusovou a vlakovou dopravu</a:t>
            </a:r>
          </a:p>
          <a:p>
            <a:r>
              <a:rPr lang="cs-CZ" sz="2800" dirty="0"/>
              <a:t>Perspektiva budoucího vyššího využívání veřejné dopravy cestujícími</a:t>
            </a:r>
          </a:p>
          <a:p>
            <a:r>
              <a:rPr lang="cs-CZ" sz="2800" dirty="0"/>
              <a:t>Příležitost rozšířit si znalosti v této oblasti</a:t>
            </a:r>
          </a:p>
          <a:p>
            <a:r>
              <a:rPr lang="cs-CZ" sz="2800" dirty="0"/>
              <a:t>Ve městě neexistuje přímé spojení vlakových stanic a autobusového nádraží</a:t>
            </a:r>
          </a:p>
          <a:p>
            <a:r>
              <a:rPr lang="cs-CZ" sz="2800" dirty="0"/>
              <a:t>Analýza situace pomocí dotazníkového šetření s možností využití metod vícekriteriálního hodnocení</a:t>
            </a:r>
          </a:p>
          <a:p>
            <a:r>
              <a:rPr lang="cs-CZ" sz="2800" dirty="0"/>
              <a:t>Možnost souhrnně prozkoumat stav veřejné dopravy nejen na Vysočině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38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A799B-5F34-4CDE-9476-46FFB259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DDE757-F14D-4778-BF8D-2BF5B09A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0189"/>
            <a:ext cx="8915400" cy="3777622"/>
          </a:xfrm>
        </p:spPr>
        <p:txBody>
          <a:bodyPr>
            <a:noAutofit/>
          </a:bodyPr>
          <a:lstStyle/>
          <a:p>
            <a:r>
              <a:rPr lang="cs-CZ" sz="3200" dirty="0"/>
              <a:t>Cílem práce je posouzení současného stavu návaznosti veřejné osobní a železniční dopravy ve vybrané oblasti (město, mikroregion nebo vyšší samosprávný celek). Na základě zjištění určitých skutečností, pomocí matematických metod, dojde k návrhu na zlepšení.</a:t>
            </a:r>
          </a:p>
        </p:txBody>
      </p:sp>
    </p:spTree>
    <p:extLst>
      <p:ext uri="{BB962C8B-B14F-4D97-AF65-F5344CB8AC3E}">
        <p14:creationId xmlns:p14="http://schemas.microsoft.com/office/powerpoint/2010/main" val="227627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EFB6F-9508-4B8C-97CC-90306B0E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1F926-53AA-46B8-9761-DC59EBFF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cs-CZ" sz="2400" dirty="0"/>
              <a:t>Analýza odborné literatury a zákonných ustanovení</a:t>
            </a:r>
          </a:p>
          <a:p>
            <a:r>
              <a:rPr lang="cs-CZ" sz="2400" dirty="0"/>
              <a:t>Zkoumání dostupných jízdních řádů a jejich zpracování</a:t>
            </a:r>
          </a:p>
          <a:p>
            <a:r>
              <a:rPr lang="cs-CZ" sz="2400" dirty="0"/>
              <a:t>Využití vlastních poznatků</a:t>
            </a:r>
          </a:p>
          <a:p>
            <a:r>
              <a:rPr lang="cs-CZ" sz="2400" dirty="0"/>
              <a:t>Dotazníkové šetření</a:t>
            </a:r>
          </a:p>
          <a:p>
            <a:r>
              <a:rPr lang="cs-CZ" sz="2400" dirty="0"/>
              <a:t>Využití metod vícekriteriálního hodnocení WSA a TOPSIS pro návrhy na zlepšení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6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C8E23-5650-49CA-B2E2-E8CDB393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b="1" dirty="0"/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E641D-18C2-447A-9AD5-2BD6C492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>
            <a:noAutofit/>
          </a:bodyPr>
          <a:lstStyle/>
          <a:p>
            <a:r>
              <a:rPr lang="cs-CZ" sz="2400" dirty="0"/>
              <a:t>Vysvětlení důležitých pojmů týkajících se tématu</a:t>
            </a:r>
          </a:p>
          <a:p>
            <a:r>
              <a:rPr lang="cs-CZ" sz="2400" dirty="0"/>
              <a:t>Seznámení s veřejnou dopravou v ČR a platnými zákony</a:t>
            </a:r>
          </a:p>
          <a:p>
            <a:r>
              <a:rPr lang="cs-CZ" sz="2400" dirty="0"/>
              <a:t>Posouzení situace na Vysočině, na Jihlavsku</a:t>
            </a:r>
          </a:p>
          <a:p>
            <a:r>
              <a:rPr lang="cs-CZ" sz="2400" dirty="0"/>
              <a:t>Dotazníkové šetření</a:t>
            </a:r>
          </a:p>
          <a:p>
            <a:r>
              <a:rPr lang="cs-CZ" sz="2400" dirty="0"/>
              <a:t>Zpracování získaných informací (návaznosti)</a:t>
            </a:r>
          </a:p>
          <a:p>
            <a:r>
              <a:rPr lang="cs-CZ" sz="2400" dirty="0"/>
              <a:t>Návrh nové linky a jízdního řádu MHD s využitím metody TOPSIS</a:t>
            </a:r>
          </a:p>
          <a:p>
            <a:r>
              <a:rPr lang="cs-CZ" sz="2400" dirty="0"/>
              <a:t>Výběr vhodného typu vozidla metodou WSA</a:t>
            </a:r>
          </a:p>
        </p:txBody>
      </p:sp>
    </p:spTree>
    <p:extLst>
      <p:ext uri="{BB962C8B-B14F-4D97-AF65-F5344CB8AC3E}">
        <p14:creationId xmlns:p14="http://schemas.microsoft.com/office/powerpoint/2010/main" val="12562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4E052-FA8B-4292-8FC6-9AB791B0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Teoretická východiska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06283-409C-4048-B9F7-02137655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8"/>
            <a:ext cx="8915400" cy="4693701"/>
          </a:xfrm>
        </p:spPr>
        <p:txBody>
          <a:bodyPr>
            <a:normAutofit/>
          </a:bodyPr>
          <a:lstStyle/>
          <a:p>
            <a:r>
              <a:rPr lang="cs-CZ" sz="2400" dirty="0"/>
              <a:t>Literární rešerše</a:t>
            </a:r>
          </a:p>
          <a:p>
            <a:r>
              <a:rPr lang="cs-CZ" sz="2400" dirty="0"/>
              <a:t>Důležité pojmy týkající se dopravy </a:t>
            </a:r>
          </a:p>
          <a:p>
            <a:r>
              <a:rPr lang="cs-CZ" sz="2400" dirty="0"/>
              <a:t>Doprava a přeprava v ČR</a:t>
            </a:r>
          </a:p>
          <a:p>
            <a:r>
              <a:rPr lang="cs-CZ" sz="2400" dirty="0"/>
              <a:t>Osobní doprava a její součásti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MHD, IDS, kladené požadavky…</a:t>
            </a:r>
          </a:p>
          <a:p>
            <a:r>
              <a:rPr lang="cs-CZ" sz="2400" dirty="0"/>
              <a:t>Technologické procesy v hromadné dopravě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Návaznost, JŘ, linka, vzdálenost…</a:t>
            </a:r>
          </a:p>
          <a:p>
            <a:r>
              <a:rPr lang="cs-CZ" sz="2400" dirty="0"/>
              <a:t>Zákonná ustanovení</a:t>
            </a:r>
          </a:p>
          <a:p>
            <a:r>
              <a:rPr lang="cs-CZ" sz="2400" dirty="0"/>
              <a:t>Metodika DP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2161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599ED-DD17-4644-8DCD-FC3BB30A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382" y="955414"/>
            <a:ext cx="4137059" cy="1280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Současný stav území a návrhy na zlepšení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3C3CF-D5DE-4ED9-B564-81EEE6E6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669" y="2738510"/>
            <a:ext cx="4140772" cy="377762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Město Jihlava a veřejná doprava ve městě a okolí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VDV – Veřejná doprava Vysočiny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Autobusová doprava na Jihlavsku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87D678B-FB91-6B1D-8714-641D08CA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829376"/>
            <a:ext cx="5451627" cy="48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7BBDC-CE7E-49AF-8F2A-9CFB6CC6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536" y="451832"/>
            <a:ext cx="4137059" cy="1280890"/>
          </a:xfrm>
        </p:spPr>
        <p:txBody>
          <a:bodyPr>
            <a:noAutofit/>
          </a:bodyPr>
          <a:lstStyle/>
          <a:p>
            <a:r>
              <a:rPr lang="cs-CZ" b="1" dirty="0"/>
              <a:t>Současný stav území a návrhy na zlepšení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20856-CF37-4055-9974-595DEE7B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701" y="4536000"/>
            <a:ext cx="4140772" cy="187805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MHD v Jihlavě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Vlaková doprava na Jihlavsku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BA0093-E1EF-7E4B-09D1-0A490C1F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74" y="205087"/>
            <a:ext cx="5451627" cy="3857025"/>
          </a:xfrm>
          <a:prstGeom prst="rect">
            <a:avLst/>
          </a:prstGeom>
        </p:spPr>
      </p:pic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6019A86C-11A8-6C3F-354C-C76052DC9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 b="-602"/>
          <a:stretch/>
        </p:blipFill>
        <p:spPr>
          <a:xfrm>
            <a:off x="1520131" y="2214000"/>
            <a:ext cx="457587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2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48824-1641-45E1-88F3-4A877E7B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Současný stav, jeho nevýhody, či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3956D-1D5E-44A9-A370-01784B6E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445008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Návaznosti příjezdů a odjezdů MHD a vlakových spojů na tratích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č. 224 (Jihlava – Tábor)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č. 225 (Havlíčkův Brod (Jihlava) – České Budějovice)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č. 240 (Jihlava – Brno)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Shrnutí do tabulek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339A0D47-A758-E68B-6D50-6DD1C20C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26" y="1629000"/>
            <a:ext cx="6260874" cy="360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7CB8F0-B8AF-DBE3-B236-66C02D12232F}"/>
              </a:ext>
            </a:extLst>
          </p:cNvPr>
          <p:cNvSpPr txBox="1"/>
          <p:nvPr/>
        </p:nvSpPr>
        <p:spPr>
          <a:xfrm>
            <a:off x="6141946" y="5236643"/>
            <a:ext cx="605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shrnutí do tabulky Jihlava – České Budějovice</a:t>
            </a:r>
          </a:p>
        </p:txBody>
      </p:sp>
    </p:spTree>
    <p:extLst>
      <p:ext uri="{BB962C8B-B14F-4D97-AF65-F5344CB8AC3E}">
        <p14:creationId xmlns:p14="http://schemas.microsoft.com/office/powerpoint/2010/main" val="370048008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5227</TotalTime>
  <Words>748</Words>
  <Application>Microsoft Office PowerPoint</Application>
  <PresentationFormat>Širokoúhlá obrazovka</PresentationFormat>
  <Paragraphs>105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Stébla</vt:lpstr>
      <vt:lpstr>Posouzení vzájemné návaznosti osobní veřejné silniční a železniční dopravy v návaznosti na uživatele</vt:lpstr>
      <vt:lpstr>Motivace a důvody k řešení tématu diplomové práce</vt:lpstr>
      <vt:lpstr>Cíl práce</vt:lpstr>
      <vt:lpstr>Použité metody</vt:lpstr>
      <vt:lpstr>Dosažené výsledky</vt:lpstr>
      <vt:lpstr>Teoretická východiska</vt:lpstr>
      <vt:lpstr>Současný stav území a návrhy na zlepšení</vt:lpstr>
      <vt:lpstr>Současný stav území a návrhy na zlepšení</vt:lpstr>
      <vt:lpstr>Současný stav, jeho nevýhody, či problémy</vt:lpstr>
      <vt:lpstr>Aplikace metody vícekriteriálního rozhodován na zvolení nejvhodnějšího způsobu přemístění od vlaků na autobusové nádraží</vt:lpstr>
      <vt:lpstr>Aplikace metody TOPSIS na výběr nejvhodnějšího způsobu přemístění od vlaků na autobusové nádraží</vt:lpstr>
      <vt:lpstr>Vyhodnocení společných odjezdů a příjezdů vlaků, návrh trasy nové linky</vt:lpstr>
      <vt:lpstr>Volba vhodného typu vozidla</vt:lpstr>
      <vt:lpstr>Dotazníkové šetření</vt:lpstr>
      <vt:lpstr>Návrhy opatření</vt:lpstr>
      <vt:lpstr>Závěrečné shrnutí</vt:lpstr>
      <vt:lpstr>Odpovědi na otázky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digitálního dvojčete a analýza nástrojů průmyslu 4.0</dc:title>
  <dc:creator>Jan Buňata</dc:creator>
  <cp:lastModifiedBy>Jan Buňata</cp:lastModifiedBy>
  <cp:revision>16</cp:revision>
  <dcterms:created xsi:type="dcterms:W3CDTF">2020-06-06T09:45:24Z</dcterms:created>
  <dcterms:modified xsi:type="dcterms:W3CDTF">2022-05-28T21:50:54Z</dcterms:modified>
</cp:coreProperties>
</file>