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7" r:id="rId11"/>
    <p:sldId id="265" r:id="rId12"/>
    <p:sldId id="268" r:id="rId13"/>
    <p:sldId id="26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171-42C5-404F-8FFB-77AA8300BAD7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171-42C5-404F-8FFB-77AA8300BAD7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171-42C5-404F-8FFB-77AA8300BAD7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171-42C5-404F-8FFB-77AA8300BAD7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171-42C5-404F-8FFB-77AA8300BAD7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171-42C5-404F-8FFB-77AA8300BAD7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171-42C5-404F-8FFB-77AA8300BAD7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171-42C5-404F-8FFB-77AA8300BAD7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171-42C5-404F-8FFB-77AA8300BAD7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171-42C5-404F-8FFB-77AA8300BAD7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171-42C5-404F-8FFB-77AA8300BAD7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1002171-42C5-404F-8FFB-77AA8300BAD7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995873"/>
            <a:ext cx="7175351" cy="1793167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Návrh </a:t>
            </a:r>
            <a:r>
              <a:rPr lang="cs-CZ" sz="4000" dirty="0" smtClean="0"/>
              <a:t>vhodných logistických technologií ve vybrané firmě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4606280"/>
            <a:ext cx="8458200" cy="1487016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Autor bakalářské práce: </a:t>
            </a:r>
            <a:r>
              <a:rPr lang="cs-CZ" dirty="0" smtClean="0"/>
              <a:t>Bc. </a:t>
            </a:r>
            <a:r>
              <a:rPr lang="cs-CZ" dirty="0" smtClean="0"/>
              <a:t>Stanislav </a:t>
            </a:r>
            <a:r>
              <a:rPr lang="cs-CZ" dirty="0" smtClean="0"/>
              <a:t>Hazuka</a:t>
            </a:r>
          </a:p>
          <a:p>
            <a:r>
              <a:rPr lang="cs-CZ" b="1" dirty="0" smtClean="0"/>
              <a:t>Vedoucí bakalářské práce: </a:t>
            </a:r>
            <a:r>
              <a:rPr lang="cs-CZ" dirty="0" smtClean="0"/>
              <a:t>doc.</a:t>
            </a:r>
            <a:r>
              <a:rPr lang="cs-CZ" b="1" dirty="0" smtClean="0"/>
              <a:t> </a:t>
            </a:r>
            <a:r>
              <a:rPr lang="cs-CZ" dirty="0" smtClean="0"/>
              <a:t>Ing</a:t>
            </a:r>
            <a:r>
              <a:rPr lang="cs-CZ" dirty="0" smtClean="0"/>
              <a:t>. Ondrej Stopka, PhD.</a:t>
            </a:r>
          </a:p>
          <a:p>
            <a:r>
              <a:rPr lang="cs-CZ" b="1" dirty="0" smtClean="0"/>
              <a:t>Oponent bakalářské práce: </a:t>
            </a:r>
            <a:r>
              <a:rPr lang="cs-CZ" dirty="0" smtClean="0"/>
              <a:t>doc. Ing. </a:t>
            </a:r>
            <a:r>
              <a:rPr lang="cs-CZ" dirty="0" smtClean="0"/>
              <a:t>Bibiána Buková, </a:t>
            </a:r>
            <a:r>
              <a:rPr lang="cs-CZ" dirty="0" smtClean="0"/>
              <a:t>PhD</a:t>
            </a:r>
            <a:r>
              <a:rPr lang="cs-CZ" dirty="0" smtClean="0"/>
              <a:t>.</a:t>
            </a:r>
            <a:endParaRPr lang="cs-CZ" dirty="0" smtClean="0"/>
          </a:p>
        </p:txBody>
      </p:sp>
      <p:sp>
        <p:nvSpPr>
          <p:cNvPr id="4" name="AutoShape 4" descr="Dokumentový server VŠ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634" cy="171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2051720" y="7937"/>
            <a:ext cx="5184576" cy="14870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Vysoká škola technická a ekonomická v Českých Budějovicích</a:t>
            </a:r>
          </a:p>
          <a:p>
            <a:pPr algn="ctr"/>
            <a:r>
              <a:rPr lang="cs-CZ" dirty="0" smtClean="0"/>
              <a:t>Ústav </a:t>
            </a:r>
            <a:r>
              <a:rPr lang="cs-CZ" dirty="0" err="1" smtClean="0"/>
              <a:t>technicko</a:t>
            </a:r>
            <a:r>
              <a:rPr lang="cs-CZ" dirty="0" smtClean="0"/>
              <a:t> – technologický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9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Odpovědi na </a:t>
            </a:r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475656" y="4694947"/>
            <a:ext cx="8963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i="1" dirty="0"/>
              <a:t>Zdroj: vlastní</a:t>
            </a:r>
            <a:endParaRPr lang="cs-CZ" sz="1000" dirty="0"/>
          </a:p>
        </p:txBody>
      </p:sp>
      <p:sp>
        <p:nvSpPr>
          <p:cNvPr id="6" name="Obdélník 5"/>
          <p:cNvSpPr/>
          <p:nvPr/>
        </p:nvSpPr>
        <p:spPr>
          <a:xfrm>
            <a:off x="1475656" y="2699628"/>
            <a:ext cx="219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Technická </a:t>
            </a:r>
            <a:r>
              <a:rPr lang="cs-CZ" b="1" dirty="0"/>
              <a:t>opatření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1533207" y="3040221"/>
          <a:ext cx="6077585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1602105"/>
                <a:gridCol w="1482725"/>
                <a:gridCol w="1642110"/>
                <a:gridCol w="135064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Opatření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Důležitost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Provedení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Cena v Kč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Úprava podlahy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doporučené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externí firma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2 400 000,-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Značení paletových pozic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důležité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vlastní zaměstnanci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100 000,-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Ochrana oken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nepodstatné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vlastní zaměstnanci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Osvětlení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doporučené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vlastní zaměstnanci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120 000,-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0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Odpovědi na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708920"/>
            <a:ext cx="8686800" cy="5616624"/>
          </a:xfrm>
        </p:spPr>
        <p:txBody>
          <a:bodyPr>
            <a:normAutofit/>
          </a:bodyPr>
          <a:lstStyle/>
          <a:p>
            <a:r>
              <a:rPr lang="cs-CZ" sz="2000" dirty="0" smtClean="0"/>
              <a:t>Oponent práce: doc. Ing. </a:t>
            </a:r>
            <a:r>
              <a:rPr lang="cs-CZ" sz="2000" dirty="0" smtClean="0"/>
              <a:t>Bibiána Buková, </a:t>
            </a:r>
            <a:r>
              <a:rPr lang="cs-CZ" sz="2000" dirty="0" smtClean="0"/>
              <a:t>PhD.</a:t>
            </a:r>
          </a:p>
          <a:p>
            <a:endParaRPr lang="cs-CZ" sz="2000" dirty="0" smtClean="0"/>
          </a:p>
          <a:p>
            <a:r>
              <a:rPr lang="cs-CZ" sz="2000" dirty="0" smtClean="0"/>
              <a:t>1</a:t>
            </a:r>
            <a:r>
              <a:rPr lang="cs-CZ" sz="2000" dirty="0"/>
              <a:t>. </a:t>
            </a:r>
            <a:r>
              <a:rPr lang="cs-CZ" sz="2000" dirty="0" smtClean="0"/>
              <a:t>Uveďte důvod nezpracování analýzy technologických procesů v podniku např. formou </a:t>
            </a:r>
            <a:r>
              <a:rPr lang="cs-CZ" sz="2000" dirty="0" err="1" smtClean="0"/>
              <a:t>Ganttova</a:t>
            </a:r>
            <a:r>
              <a:rPr lang="cs-CZ" sz="2000" dirty="0" smtClean="0"/>
              <a:t> diagramu?</a:t>
            </a:r>
            <a:endParaRPr lang="cs-CZ" sz="2000" dirty="0"/>
          </a:p>
          <a:p>
            <a:r>
              <a:rPr lang="cs-CZ" sz="2000" dirty="0" smtClean="0"/>
              <a:t>2</a:t>
            </a:r>
            <a:r>
              <a:rPr lang="cs-CZ" sz="2000" dirty="0"/>
              <a:t>. </a:t>
            </a:r>
            <a:r>
              <a:rPr lang="cs-CZ" sz="2000" dirty="0" smtClean="0"/>
              <a:t>Podrobněji vysvětlete údaje v tab. 12 „Ekonomické aspekty“, na str. 71.</a:t>
            </a:r>
          </a:p>
          <a:p>
            <a:r>
              <a:rPr lang="cs-CZ" sz="2000" dirty="0" smtClean="0"/>
              <a:t>3. Na základě čeho, případně jak jste stanovil CF – roční peněžní tok ve vzorci Návratnost investice str. 72 DP?</a:t>
            </a:r>
          </a:p>
          <a:p>
            <a:r>
              <a:rPr lang="cs-CZ" sz="2000" dirty="0" smtClean="0"/>
              <a:t>4. Jaká je předpokládaná „doba využití“ Vámi navrženého skladového prostoru, v kontextu výstavby nové haly?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455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1533207" y="3040221"/>
          <a:ext cx="6077585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1593215"/>
                <a:gridCol w="2526030"/>
                <a:gridCol w="195834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Výdaj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Celkem v Kč/rok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Manipulační technika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již objednáno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640 000,-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Skladovací systém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nevyužit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Mzdové náklady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noční směna, příplatky za práci v noci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372 000,-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Ostatní opatření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vnitropodnikové – mzdové náklady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2 620 000,-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Celkem za rok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3 632 000,-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1426018" y="2708920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Ekonomické </a:t>
            </a:r>
            <a:r>
              <a:rPr lang="cs-CZ" b="1" dirty="0"/>
              <a:t>aspekty</a:t>
            </a:r>
          </a:p>
        </p:txBody>
      </p:sp>
      <p:sp>
        <p:nvSpPr>
          <p:cNvPr id="8" name="Obdélník 7"/>
          <p:cNvSpPr/>
          <p:nvPr/>
        </p:nvSpPr>
        <p:spPr>
          <a:xfrm>
            <a:off x="1547664" y="4715852"/>
            <a:ext cx="8963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i="1" dirty="0"/>
              <a:t>Zdroj: vlastní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9500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053333"/>
            <a:ext cx="7772400" cy="12397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Děkuji za pozornost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64658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Motivace a důvody k řešení daného problému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503437"/>
            <a:ext cx="8686800" cy="4525963"/>
          </a:xfrm>
        </p:spPr>
        <p:txBody>
          <a:bodyPr/>
          <a:lstStyle/>
          <a:p>
            <a:r>
              <a:rPr lang="cs-CZ" dirty="0" smtClean="0"/>
              <a:t>Praxe ve výrobním </a:t>
            </a:r>
            <a:r>
              <a:rPr lang="cs-CZ" dirty="0" smtClean="0"/>
              <a:t>podniku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Orientace v problematice skladového hospodářství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Aplikace znalostí na konkrétní případ v praxi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3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3007493"/>
            <a:ext cx="8686800" cy="4525963"/>
          </a:xfrm>
        </p:spPr>
        <p:txBody>
          <a:bodyPr/>
          <a:lstStyle/>
          <a:p>
            <a:r>
              <a:rPr lang="cs-CZ" dirty="0" smtClean="0"/>
              <a:t>Cílem práce je </a:t>
            </a:r>
            <a:r>
              <a:rPr lang="cs-CZ" dirty="0" smtClean="0"/>
              <a:t>popsat logistické činnosti ve vybrané firmě, identifikovat problémové oblasti a navrhnout logistické technologie vhodné pro jejich odstranění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3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Výzkumné </a:t>
            </a:r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215405"/>
            <a:ext cx="8686800" cy="4525963"/>
          </a:xfrm>
        </p:spPr>
        <p:txBody>
          <a:bodyPr/>
          <a:lstStyle/>
          <a:p>
            <a:r>
              <a:rPr lang="cs-CZ" dirty="0" smtClean="0"/>
              <a:t>Jak může být využita původní budova?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Jaká </a:t>
            </a:r>
            <a:r>
              <a:rPr lang="cs-CZ" dirty="0" smtClean="0"/>
              <a:t>bude </a:t>
            </a:r>
            <a:r>
              <a:rPr lang="cs-CZ" dirty="0" smtClean="0"/>
              <a:t>kapacita skladu a </a:t>
            </a:r>
            <a:r>
              <a:rPr lang="cs-CZ" dirty="0" smtClean="0"/>
              <a:t>jaký materiál bude možné skladovat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5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Odborná konzultace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Dotazování </a:t>
            </a:r>
            <a:r>
              <a:rPr lang="cs-CZ" dirty="0" smtClean="0"/>
              <a:t>u </a:t>
            </a:r>
            <a:r>
              <a:rPr lang="cs-CZ" dirty="0" smtClean="0"/>
              <a:t>dodavatelů skladových systémů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Pozorování v </a:t>
            </a:r>
            <a:r>
              <a:rPr lang="cs-CZ" dirty="0" smtClean="0"/>
              <a:t>OM Protivín</a:t>
            </a:r>
          </a:p>
          <a:p>
            <a:endParaRPr lang="cs-CZ" dirty="0"/>
          </a:p>
          <a:p>
            <a:r>
              <a:rPr lang="cs-CZ" dirty="0" smtClean="0"/>
              <a:t>Vícekriteriální hodnocení variant metodami TOPSIS a WSA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9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Dosažené výsledky a přínos práce</a:t>
            </a:r>
            <a:endParaRPr lang="cs-CZ" dirty="0"/>
          </a:p>
        </p:txBody>
      </p:sp>
      <p:sp>
        <p:nvSpPr>
          <p:cNvPr id="38" name="Zástupný symbol pro obsah 37"/>
          <p:cNvSpPr>
            <a:spLocks noGrp="1"/>
          </p:cNvSpPr>
          <p:nvPr>
            <p:ph sz="quarter" idx="13"/>
          </p:nvPr>
        </p:nvSpPr>
        <p:spPr>
          <a:xfrm>
            <a:off x="444624" y="1872952"/>
            <a:ext cx="5135488" cy="4724400"/>
          </a:xfrm>
        </p:spPr>
        <p:txBody>
          <a:bodyPr/>
          <a:lstStyle/>
          <a:p>
            <a:r>
              <a:rPr lang="cs-CZ" dirty="0" smtClean="0"/>
              <a:t>Možnost využití volného ložení palet nebo paletových regálů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Návrh přizpůsoben již zakoupené manipulační technice</a:t>
            </a:r>
          </a:p>
          <a:p>
            <a:endParaRPr lang="cs-CZ" dirty="0" smtClean="0"/>
          </a:p>
          <a:p>
            <a:r>
              <a:rPr lang="cs-CZ" dirty="0"/>
              <a:t>Kapacita skladu 112 ks palet</a:t>
            </a:r>
            <a:endParaRPr lang="cs-CZ" baseline="30000" dirty="0"/>
          </a:p>
          <a:p>
            <a:endParaRPr lang="cs-CZ" dirty="0"/>
          </a:p>
          <a:p>
            <a:r>
              <a:rPr lang="cs-CZ" dirty="0" smtClean="0"/>
              <a:t>Vytvoření manipulační plochy pro naskladnění a vyskladnění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2917" y="1918428"/>
            <a:ext cx="2317023" cy="173776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80" y="4266474"/>
            <a:ext cx="2627784" cy="19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Dosažené výsledky a přínos práce</a:t>
            </a:r>
            <a:endParaRPr lang="cs-CZ" dirty="0"/>
          </a:p>
        </p:txBody>
      </p:sp>
      <p:sp>
        <p:nvSpPr>
          <p:cNvPr id="36" name="Zástupný symbol pro obsah 3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Schéma návrhu skladu</a:t>
            </a:r>
            <a:endParaRPr lang="cs-CZ" baseline="30000" dirty="0"/>
          </a:p>
          <a:p>
            <a:pPr marL="1371600" lvl="3" indent="0">
              <a:buNone/>
            </a:pPr>
            <a:endParaRPr lang="cs-CZ" dirty="0"/>
          </a:p>
        </p:txBody>
      </p:sp>
      <p:grpSp>
        <p:nvGrpSpPr>
          <p:cNvPr id="37" name="Skupina 36"/>
          <p:cNvGrpSpPr/>
          <p:nvPr/>
        </p:nvGrpSpPr>
        <p:grpSpPr>
          <a:xfrm rot="16200000">
            <a:off x="2765765" y="166867"/>
            <a:ext cx="3770319" cy="8134348"/>
            <a:chOff x="231848" y="151012"/>
            <a:chExt cx="3770774" cy="8134596"/>
          </a:xfrm>
        </p:grpSpPr>
        <p:grpSp>
          <p:nvGrpSpPr>
            <p:cNvPr id="38" name="Skupina 37"/>
            <p:cNvGrpSpPr/>
            <p:nvPr/>
          </p:nvGrpSpPr>
          <p:grpSpPr>
            <a:xfrm>
              <a:off x="1434153" y="393088"/>
              <a:ext cx="2375248" cy="7391401"/>
              <a:chOff x="0" y="0"/>
              <a:chExt cx="2600325" cy="8092367"/>
            </a:xfrm>
          </p:grpSpPr>
          <p:pic>
            <p:nvPicPr>
              <p:cNvPr id="51" name="Obrázek 5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15" t="10201" r="1866" b="29791"/>
              <a:stretch/>
            </p:blipFill>
            <p:spPr>
              <a:xfrm rot="5400000">
                <a:off x="-2775114" y="2955054"/>
                <a:ext cx="8083873" cy="2190753"/>
              </a:xfrm>
              <a:prstGeom prst="rect">
                <a:avLst/>
              </a:prstGeom>
            </p:spPr>
          </p:pic>
          <p:grpSp>
            <p:nvGrpSpPr>
              <p:cNvPr id="52" name="Skupina 51"/>
              <p:cNvGrpSpPr/>
              <p:nvPr/>
            </p:nvGrpSpPr>
            <p:grpSpPr>
              <a:xfrm>
                <a:off x="0" y="0"/>
                <a:ext cx="2600325" cy="8048625"/>
                <a:chOff x="0" y="0"/>
                <a:chExt cx="2600325" cy="8048625"/>
              </a:xfrm>
            </p:grpSpPr>
            <p:grpSp>
              <p:nvGrpSpPr>
                <p:cNvPr id="53" name="Skupina 52"/>
                <p:cNvGrpSpPr/>
                <p:nvPr/>
              </p:nvGrpSpPr>
              <p:grpSpPr>
                <a:xfrm>
                  <a:off x="0" y="0"/>
                  <a:ext cx="2600325" cy="8048625"/>
                  <a:chOff x="0" y="0"/>
                  <a:chExt cx="2600325" cy="8048625"/>
                </a:xfrm>
              </p:grpSpPr>
              <p:cxnSp>
                <p:nvCxnSpPr>
                  <p:cNvPr id="55" name="Přímá spojnice se šipkou 54"/>
                  <p:cNvCxnSpPr/>
                  <p:nvPr/>
                </p:nvCxnSpPr>
                <p:spPr>
                  <a:xfrm flipV="1">
                    <a:off x="914400" y="28575"/>
                    <a:ext cx="1371600" cy="952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headEnd type="triangle"/>
                    <a:tailEnd type="triangle"/>
                  </a:ln>
                  <a:effectLst/>
                </p:spPr>
              </p:cxnSp>
              <p:cxnSp>
                <p:nvCxnSpPr>
                  <p:cNvPr id="56" name="Přímá spojnice se šipkou 55"/>
                  <p:cNvCxnSpPr/>
                  <p:nvPr/>
                </p:nvCxnSpPr>
                <p:spPr>
                  <a:xfrm>
                    <a:off x="47625" y="323850"/>
                    <a:ext cx="0" cy="1285875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headEnd type="triangle"/>
                    <a:tailEnd type="triangle"/>
                  </a:ln>
                  <a:effectLst/>
                </p:spPr>
              </p:cxnSp>
              <p:cxnSp>
                <p:nvCxnSpPr>
                  <p:cNvPr id="57" name="Přímá spojnice se šipkou 56"/>
                  <p:cNvCxnSpPr/>
                  <p:nvPr/>
                </p:nvCxnSpPr>
                <p:spPr>
                  <a:xfrm>
                    <a:off x="47625" y="1609725"/>
                    <a:ext cx="0" cy="4324350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headEnd type="triangle"/>
                    <a:tailEnd type="triangle"/>
                  </a:ln>
                  <a:effectLst/>
                </p:spPr>
              </p:cxnSp>
              <p:cxnSp>
                <p:nvCxnSpPr>
                  <p:cNvPr id="58" name="Přímá spojnice se šipkou 57"/>
                  <p:cNvCxnSpPr/>
                  <p:nvPr/>
                </p:nvCxnSpPr>
                <p:spPr>
                  <a:xfrm>
                    <a:off x="47625" y="5934075"/>
                    <a:ext cx="0" cy="2114550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headEnd type="triangle"/>
                    <a:tailEnd type="triangle"/>
                  </a:ln>
                  <a:effectLst/>
                </p:spPr>
              </p:cxnSp>
              <p:cxnSp>
                <p:nvCxnSpPr>
                  <p:cNvPr id="59" name="Přímá spojnice se šipkou 58"/>
                  <p:cNvCxnSpPr/>
                  <p:nvPr/>
                </p:nvCxnSpPr>
                <p:spPr>
                  <a:xfrm flipH="1">
                    <a:off x="247650" y="38099"/>
                    <a:ext cx="666750" cy="0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headEnd type="triangle"/>
                    <a:tailEnd type="triangle"/>
                  </a:ln>
                  <a:effectLst/>
                </p:spPr>
              </p:cxnSp>
              <p:cxnSp>
                <p:nvCxnSpPr>
                  <p:cNvPr id="60" name="Přímá spojnice se šipkou 59"/>
                  <p:cNvCxnSpPr/>
                  <p:nvPr/>
                </p:nvCxnSpPr>
                <p:spPr>
                  <a:xfrm>
                    <a:off x="2543175" y="323850"/>
                    <a:ext cx="0" cy="7696200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headEnd type="triangle"/>
                    <a:tailEnd type="triangle"/>
                  </a:ln>
                  <a:effectLst/>
                </p:spPr>
              </p:cxnSp>
              <p:cxnSp>
                <p:nvCxnSpPr>
                  <p:cNvPr id="61" name="Přímá spojnice se šipkou 60"/>
                  <p:cNvCxnSpPr/>
                  <p:nvPr/>
                </p:nvCxnSpPr>
                <p:spPr>
                  <a:xfrm flipH="1">
                    <a:off x="590550" y="1666876"/>
                    <a:ext cx="0" cy="132397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headEnd type="triangle"/>
                    <a:tailEnd type="triangle"/>
                  </a:ln>
                  <a:effectLst/>
                </p:spPr>
              </p:cxnSp>
              <p:cxnSp>
                <p:nvCxnSpPr>
                  <p:cNvPr id="62" name="Přímá spojnice se šipkou 61"/>
                  <p:cNvCxnSpPr/>
                  <p:nvPr/>
                </p:nvCxnSpPr>
                <p:spPr>
                  <a:xfrm>
                    <a:off x="590550" y="2990850"/>
                    <a:ext cx="0" cy="581025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headEnd type="triangle"/>
                    <a:tailEnd type="triangle"/>
                  </a:ln>
                  <a:effectLst/>
                </p:spPr>
              </p:cxnSp>
              <p:cxnSp>
                <p:nvCxnSpPr>
                  <p:cNvPr id="63" name="Přímá spojnice se šipkou 62"/>
                  <p:cNvCxnSpPr/>
                  <p:nvPr/>
                </p:nvCxnSpPr>
                <p:spPr>
                  <a:xfrm>
                    <a:off x="581025" y="3581400"/>
                    <a:ext cx="0" cy="1476375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headEnd type="triangle"/>
                    <a:tailEnd type="triangle"/>
                  </a:ln>
                  <a:effectLst/>
                </p:spPr>
              </p:cxnSp>
              <p:cxnSp>
                <p:nvCxnSpPr>
                  <p:cNvPr id="64" name="Přímá spojnice se šipkou 63"/>
                  <p:cNvCxnSpPr/>
                  <p:nvPr/>
                </p:nvCxnSpPr>
                <p:spPr>
                  <a:xfrm>
                    <a:off x="590550" y="5048250"/>
                    <a:ext cx="0" cy="333375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headEnd type="triangle"/>
                    <a:tailEnd type="triangle"/>
                  </a:ln>
                  <a:effectLst/>
                </p:spPr>
              </p:cxnSp>
              <p:cxnSp>
                <p:nvCxnSpPr>
                  <p:cNvPr id="65" name="Přímá spojnice se šipkou 64"/>
                  <p:cNvCxnSpPr/>
                  <p:nvPr/>
                </p:nvCxnSpPr>
                <p:spPr>
                  <a:xfrm>
                    <a:off x="590550" y="5353050"/>
                    <a:ext cx="0" cy="533400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headEnd type="triangle"/>
                    <a:tailEnd type="triangle"/>
                  </a:ln>
                  <a:effectLst/>
                </p:spPr>
              </p:cxnSp>
              <p:cxnSp>
                <p:nvCxnSpPr>
                  <p:cNvPr id="66" name="Přímá spojnice 65"/>
                  <p:cNvCxnSpPr/>
                  <p:nvPr/>
                </p:nvCxnSpPr>
                <p:spPr>
                  <a:xfrm flipV="1">
                    <a:off x="923925" y="0"/>
                    <a:ext cx="0" cy="32385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Přímá spojnice 66"/>
                  <p:cNvCxnSpPr/>
                  <p:nvPr/>
                </p:nvCxnSpPr>
                <p:spPr>
                  <a:xfrm flipV="1">
                    <a:off x="2266950" y="28576"/>
                    <a:ext cx="0" cy="30479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Přímá spojnice 67"/>
                  <p:cNvCxnSpPr/>
                  <p:nvPr/>
                </p:nvCxnSpPr>
                <p:spPr>
                  <a:xfrm flipH="1">
                    <a:off x="0" y="323850"/>
                    <a:ext cx="92392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Přímá spojnice 68"/>
                  <p:cNvCxnSpPr/>
                  <p:nvPr/>
                </p:nvCxnSpPr>
                <p:spPr>
                  <a:xfrm flipH="1">
                    <a:off x="0" y="1609725"/>
                    <a:ext cx="24765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Přímá spojnice 69"/>
                  <p:cNvCxnSpPr/>
                  <p:nvPr/>
                </p:nvCxnSpPr>
                <p:spPr>
                  <a:xfrm flipH="1">
                    <a:off x="9526" y="5943600"/>
                    <a:ext cx="238124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Přímá spojnice 70"/>
                  <p:cNvCxnSpPr/>
                  <p:nvPr/>
                </p:nvCxnSpPr>
                <p:spPr>
                  <a:xfrm flipH="1">
                    <a:off x="28575" y="8029575"/>
                    <a:ext cx="89535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Přímá spojnice 71"/>
                  <p:cNvCxnSpPr/>
                  <p:nvPr/>
                </p:nvCxnSpPr>
                <p:spPr>
                  <a:xfrm>
                    <a:off x="2266950" y="8020050"/>
                    <a:ext cx="3048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Přímá spojnice 72"/>
                  <p:cNvCxnSpPr/>
                  <p:nvPr/>
                </p:nvCxnSpPr>
                <p:spPr>
                  <a:xfrm>
                    <a:off x="2266950" y="323850"/>
                    <a:ext cx="33337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Přímá spojnice 73"/>
                  <p:cNvCxnSpPr/>
                  <p:nvPr/>
                </p:nvCxnSpPr>
                <p:spPr>
                  <a:xfrm flipH="1" flipV="1">
                    <a:off x="542925" y="2990850"/>
                    <a:ext cx="228603" cy="1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Přímá spojnice 74"/>
                  <p:cNvCxnSpPr/>
                  <p:nvPr/>
                </p:nvCxnSpPr>
                <p:spPr>
                  <a:xfrm flipH="1">
                    <a:off x="542925" y="3571875"/>
                    <a:ext cx="2286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Přímá spojnice 75"/>
                  <p:cNvCxnSpPr/>
                  <p:nvPr/>
                </p:nvCxnSpPr>
                <p:spPr>
                  <a:xfrm flipH="1">
                    <a:off x="561975" y="5067299"/>
                    <a:ext cx="28575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Přímá spojnice 76"/>
                  <p:cNvCxnSpPr/>
                  <p:nvPr/>
                </p:nvCxnSpPr>
                <p:spPr>
                  <a:xfrm flipH="1">
                    <a:off x="571499" y="5372100"/>
                    <a:ext cx="27622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cxnSp>
              <p:nvCxnSpPr>
                <p:cNvPr id="54" name="Přímá spojnice 53"/>
                <p:cNvCxnSpPr/>
                <p:nvPr/>
              </p:nvCxnSpPr>
              <p:spPr>
                <a:xfrm flipV="1">
                  <a:off x="247650" y="9526"/>
                  <a:ext cx="0" cy="1600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39" name="Textové pole 3"/>
            <p:cNvSpPr txBox="1"/>
            <p:nvPr/>
          </p:nvSpPr>
          <p:spPr>
            <a:xfrm>
              <a:off x="1707992" y="178822"/>
              <a:ext cx="609038" cy="24431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+mn-cs"/>
                </a:rPr>
                <a:t>5 800</a:t>
              </a:r>
              <a:endPara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+mn-cs"/>
              </a:endParaRPr>
            </a:p>
          </p:txBody>
        </p:sp>
        <p:sp>
          <p:nvSpPr>
            <p:cNvPr id="40" name="Textové pole 255"/>
            <p:cNvSpPr txBox="1"/>
            <p:nvPr/>
          </p:nvSpPr>
          <p:spPr>
            <a:xfrm>
              <a:off x="2561249" y="151012"/>
              <a:ext cx="608965" cy="24384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+mn-cs"/>
                </a:rPr>
                <a:t>10 200</a:t>
              </a:r>
              <a:endPara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41" name="Textové pole 255"/>
            <p:cNvSpPr txBox="1"/>
            <p:nvPr/>
          </p:nvSpPr>
          <p:spPr>
            <a:xfrm rot="5400000">
              <a:off x="3576236" y="4068745"/>
              <a:ext cx="608910" cy="24386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+mn-cs"/>
                </a:rPr>
                <a:t>59 000</a:t>
              </a:r>
              <a:endPara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42" name="Textové pole 255"/>
            <p:cNvSpPr txBox="1"/>
            <p:nvPr/>
          </p:nvSpPr>
          <p:spPr>
            <a:xfrm rot="5400000">
              <a:off x="1055653" y="6698244"/>
              <a:ext cx="608911" cy="24386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+mn-cs"/>
                </a:rPr>
                <a:t>15 500</a:t>
              </a:r>
              <a:endPara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43" name="Textové pole 255"/>
            <p:cNvSpPr txBox="1"/>
            <p:nvPr/>
          </p:nvSpPr>
          <p:spPr>
            <a:xfrm rot="5400000">
              <a:off x="1055653" y="3889846"/>
              <a:ext cx="608911" cy="24386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+mn-cs"/>
                </a:rPr>
                <a:t>33 200</a:t>
              </a:r>
              <a:endPara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44" name="Textové pole 255"/>
            <p:cNvSpPr txBox="1"/>
            <p:nvPr/>
          </p:nvSpPr>
          <p:spPr>
            <a:xfrm rot="5400000">
              <a:off x="1055653" y="1153459"/>
              <a:ext cx="608911" cy="24386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+mn-cs"/>
                </a:rPr>
                <a:t>10 300</a:t>
              </a:r>
              <a:endPara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45" name="Textové pole 255"/>
            <p:cNvSpPr txBox="1"/>
            <p:nvPr/>
          </p:nvSpPr>
          <p:spPr>
            <a:xfrm rot="5400000">
              <a:off x="1776137" y="2449960"/>
              <a:ext cx="608911" cy="243227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+mn-cs"/>
                </a:rPr>
                <a:t>10 000</a:t>
              </a:r>
              <a:endPara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46" name="Textové pole 255"/>
            <p:cNvSpPr txBox="1"/>
            <p:nvPr/>
          </p:nvSpPr>
          <p:spPr>
            <a:xfrm rot="5400000">
              <a:off x="1776455" y="4312581"/>
              <a:ext cx="608911" cy="24259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+mn-cs"/>
                </a:rPr>
                <a:t>10 000</a:t>
              </a:r>
              <a:endPara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47" name="Textové pole 255"/>
            <p:cNvSpPr txBox="1"/>
            <p:nvPr/>
          </p:nvSpPr>
          <p:spPr>
            <a:xfrm rot="5400000">
              <a:off x="1776455" y="3313710"/>
              <a:ext cx="608911" cy="24259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+mn-cs"/>
                </a:rPr>
                <a:t>4 550</a:t>
              </a:r>
              <a:endPara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48" name="Textové pole 255"/>
            <p:cNvSpPr txBox="1"/>
            <p:nvPr/>
          </p:nvSpPr>
          <p:spPr>
            <a:xfrm rot="5400000">
              <a:off x="1586629" y="5114972"/>
              <a:ext cx="608911" cy="241957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+mn-cs"/>
                </a:rPr>
                <a:t>2 470</a:t>
              </a:r>
              <a:endPara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49" name="Textové pole 255"/>
            <p:cNvSpPr txBox="1"/>
            <p:nvPr/>
          </p:nvSpPr>
          <p:spPr>
            <a:xfrm rot="5400000">
              <a:off x="-214347" y="7597456"/>
              <a:ext cx="1134347" cy="241957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+mn-cs"/>
                </a:rPr>
                <a:t>Měřítko 1:280</a:t>
              </a:r>
              <a:endPara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50" name="Textové pole 255"/>
            <p:cNvSpPr txBox="1"/>
            <p:nvPr/>
          </p:nvSpPr>
          <p:spPr>
            <a:xfrm rot="5400000">
              <a:off x="1776772" y="5475023"/>
              <a:ext cx="608911" cy="241957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+mn-cs"/>
                </a:rPr>
                <a:t>6 000</a:t>
              </a:r>
              <a:endPara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5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Stručné závěrečné shrnutí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395536" y="2088976"/>
            <a:ext cx="4824536" cy="4724400"/>
          </a:xfrm>
        </p:spPr>
        <p:txBody>
          <a:bodyPr/>
          <a:lstStyle/>
          <a:p>
            <a:r>
              <a:rPr lang="cs-CZ" dirty="0" smtClean="0"/>
              <a:t>Využití volného ložení palet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Minimální náklady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Nedostatečné rozměry objektu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Doporučení vystavět nový sklad v souladu se systémovým navrhováním skladů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16832"/>
            <a:ext cx="2026568" cy="1519926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03" y="4104456"/>
            <a:ext cx="2171733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Odpovědi na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3212976"/>
            <a:ext cx="8686800" cy="532859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Vedoucí práce: </a:t>
            </a:r>
            <a:r>
              <a:rPr lang="cs-CZ" sz="2000" dirty="0" smtClean="0"/>
              <a:t>doc. Ing</a:t>
            </a:r>
            <a:r>
              <a:rPr lang="cs-CZ" sz="2000" dirty="0" smtClean="0"/>
              <a:t>. Ondrej Stopka, PhD.</a:t>
            </a:r>
          </a:p>
          <a:p>
            <a:endParaRPr lang="cs-CZ" sz="2000" dirty="0" smtClean="0"/>
          </a:p>
          <a:p>
            <a:r>
              <a:rPr lang="cs-CZ" sz="2000" dirty="0" smtClean="0"/>
              <a:t>Prosím </a:t>
            </a:r>
            <a:r>
              <a:rPr lang="cs-CZ" sz="2000" dirty="0"/>
              <a:t>autora </a:t>
            </a:r>
            <a:r>
              <a:rPr lang="cs-CZ" sz="2000" dirty="0" smtClean="0"/>
              <a:t>práce o vyjádření se k nejdůležitějším dosaženým přínosům DP (technické zhodnocení navrhovaných řešení).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090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395</TotalTime>
  <Words>430</Words>
  <Application>Microsoft Office PowerPoint</Application>
  <PresentationFormat>Předvádění na obrazovce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Exekutivní</vt:lpstr>
      <vt:lpstr>Návrh vhodných logistických technologií ve vybrané firmě</vt:lpstr>
      <vt:lpstr>Motivace a důvody k řešení daného problému</vt:lpstr>
      <vt:lpstr>Cíl práce</vt:lpstr>
      <vt:lpstr>Výzkumné otázky</vt:lpstr>
      <vt:lpstr>Metodika práce</vt:lpstr>
      <vt:lpstr>Dosažené výsledky a přínos práce</vt:lpstr>
      <vt:lpstr>Dosažené výsledky a přínos práce</vt:lpstr>
      <vt:lpstr>Stručné závěrečné shrnutí</vt:lpstr>
      <vt:lpstr>Odpovědi na otázky</vt:lpstr>
      <vt:lpstr>Odpovědi na otázky</vt:lpstr>
      <vt:lpstr>Odpovědi na otázky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opatření v kontextu zprovoznění vybraného terminálu intermodální přepravy</dc:title>
  <dc:creator>Stanislav Hazuka</dc:creator>
  <cp:lastModifiedBy>Veronika Hazuková</cp:lastModifiedBy>
  <cp:revision>22</cp:revision>
  <dcterms:created xsi:type="dcterms:W3CDTF">2020-06-06T18:39:27Z</dcterms:created>
  <dcterms:modified xsi:type="dcterms:W3CDTF">2022-05-28T20:13:48Z</dcterms:modified>
</cp:coreProperties>
</file>