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3" r:id="rId8"/>
    <p:sldId id="273" r:id="rId9"/>
    <p:sldId id="274" r:id="rId10"/>
    <p:sldId id="264" r:id="rId11"/>
    <p:sldId id="265" r:id="rId12"/>
    <p:sldId id="271" r:id="rId13"/>
    <p:sldId id="272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ravce" initials="s" lastIdx="2" clrIdx="0">
    <p:extLst>
      <p:ext uri="{19B8F6BF-5375-455C-9EA6-DF929625EA0E}">
        <p15:presenceInfo xmlns:p15="http://schemas.microsoft.com/office/powerpoint/2012/main" userId="sprav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pP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Investiční náklady </a:t>
            </a:r>
          </a:p>
        </c:rich>
      </c:tx>
      <c:layout>
        <c:manualLayout>
          <c:xMode val="edge"/>
          <c:yMode val="edge"/>
          <c:x val="0.37565869818971859"/>
          <c:y val="4.2134831460674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24744267670353"/>
          <c:y val="0.13585221563306771"/>
          <c:w val="0.87211996937882763"/>
          <c:h val="0.6633595800524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Tepelné čerpadlo vzduch-voda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9570CDD-C5D0-464C-A4BD-923C04E2204A}" type="VALUE">
                      <a:rPr lang="en-US"/>
                      <a:pPr/>
                      <a:t>[HODNOTA]</a:t>
                    </a:fld>
                    <a:r>
                      <a:rPr lang="en-US"/>
                      <a:t> Kč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185-41E2-8882-0B5728BBB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Zdroj tepla + Instalace v Kč 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449600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5-41E2-8882-0B5728BBBC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Plynový kondenzační kotel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DA4D6E8-0F04-45EC-AE4E-59D7BFE34B63}" type="VALUE">
                      <a:rPr lang="en-US"/>
                      <a:pPr/>
                      <a:t>[HODNOTA]</a:t>
                    </a:fld>
                    <a:r>
                      <a:rPr lang="en-US"/>
                      <a:t> Kč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185-41E2-8882-0B5728BBB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Zdroj tepla + Instalace v Kč 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173500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85-41E2-8882-0B5728BBBC9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Plynová kogenerační jednotka KVET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1"/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glow>
                  <a:srgbClr val="92D050"/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9185-41E2-8882-0B5728BBBC9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97A1302-FD29-4CD0-898F-9CBE6478724F}" type="VALUE">
                      <a:rPr lang="en-US"/>
                      <a:pPr/>
                      <a:t>[HODNOTA]</a:t>
                    </a:fld>
                    <a:r>
                      <a:rPr lang="en-US"/>
                      <a:t> Kč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85-41E2-8882-0B5728BBB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Zdroj tepla + Instalace v Kč 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580000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85-41E2-8882-0B5728BBBC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0"/>
        <c:axId val="265742192"/>
        <c:axId val="265742976"/>
      </c:barChart>
      <c:catAx>
        <c:axId val="26574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65742976"/>
        <c:crosses val="autoZero"/>
        <c:auto val="1"/>
        <c:lblAlgn val="ctr"/>
        <c:lblOffset val="100"/>
        <c:noMultiLvlLbl val="0"/>
      </c:catAx>
      <c:valAx>
        <c:axId val="26574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>
              <a:glow rad="25400">
                <a:schemeClr val="accent1">
                  <a:alpha val="40000"/>
                </a:schemeClr>
              </a:glow>
            </a:effectLst>
          </c:spPr>
        </c:majorGridlines>
        <c:numFmt formatCode="#,##0\ &quot;Kč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65742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26185541191399E-2"/>
          <c:y val="0.85604212089545606"/>
          <c:w val="0.9783179547370251"/>
          <c:h val="0.12575289093778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/>
                </a:solidFill>
                <a:latin typeface="+mj-lt"/>
                <a:ea typeface="+mj-ea"/>
                <a:cs typeface="+mj-cs"/>
              </a:defRPr>
            </a:pP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Provozní náklady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/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24744267670353"/>
          <c:y val="0.13585221563306771"/>
          <c:w val="0.87211996937882763"/>
          <c:h val="0.6633595800524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Tepelné čerpadlo vzduch-voda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9570CDD-C5D0-464C-A4BD-923C04E2204A}" type="VALUE">
                      <a:rPr lang="en-US"/>
                      <a:pPr/>
                      <a:t>[HODNOTA]</a:t>
                    </a:fld>
                    <a:r>
                      <a:rPr lang="en-US"/>
                      <a:t> Kč/rok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DA-460C-93CE-6BD0C26CE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Energie + Revize a servis v Kč/rok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70569.710000000006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A-460C-93CE-6BD0C26CEF4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Plynový kondenzační kotel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DA4D6E8-0F04-45EC-AE4E-59D7BFE34B63}" type="VALUE">
                      <a:rPr lang="en-US"/>
                      <a:pPr/>
                      <a:t>[HODNOTA]</a:t>
                    </a:fld>
                    <a:r>
                      <a:rPr lang="en-US"/>
                      <a:t> Kč/rok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DA-460C-93CE-6BD0C26CE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Energie + Revize a servis v Kč/rok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122316.62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DA-460C-93CE-6BD0C26CEF4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Plynová kogenerační jednotka KVET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1"/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glow>
                  <a:srgbClr val="92D050"/>
                </a:glow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23DA-460C-93CE-6BD0C26CEF4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97A1302-FD29-4CD0-898F-9CBE6478724F}" type="VALUE">
                      <a:rPr lang="en-US"/>
                      <a:pPr/>
                      <a:t>[HODNOTA]</a:t>
                    </a:fld>
                    <a:r>
                      <a:rPr lang="en-US"/>
                      <a:t> Kč/rok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DA-460C-93CE-6BD0C26CE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dk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List1!$A$2</c:f>
              <c:strCache>
                <c:ptCount val="1"/>
                <c:pt idx="0">
                  <c:v>Energie + Revize a servis v Kč/rok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89548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DA-460C-93CE-6BD0C26CEF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50"/>
        <c:axId val="265744936"/>
        <c:axId val="265748464"/>
      </c:barChart>
      <c:catAx>
        <c:axId val="265744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65748464"/>
        <c:crosses val="autoZero"/>
        <c:auto val="1"/>
        <c:lblAlgn val="ctr"/>
        <c:lblOffset val="100"/>
        <c:noMultiLvlLbl val="0"/>
      </c:catAx>
      <c:valAx>
        <c:axId val="26574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>
              <a:glow rad="25400">
                <a:schemeClr val="accent1">
                  <a:alpha val="40000"/>
                </a:schemeClr>
              </a:glow>
            </a:effectLst>
          </c:spPr>
        </c:majorGridlines>
        <c:numFmt formatCode="#,##0\ &quot;Kč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657449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930869039316169E-2"/>
          <c:y val="0.87032770903637047"/>
          <c:w val="0.96581325426868447"/>
          <c:h val="0.12575289093778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dk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Provozní náklady</a:t>
            </a:r>
            <a:r>
              <a:rPr lang="cs-CZ" sz="14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 roků) </a:t>
            </a:r>
            <a:endParaRPr lang="cs-CZ" sz="14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031637363360745"/>
          <c:y val="7.6321610854735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604880744207359"/>
          <c:y val="0.16753926701570682"/>
          <c:w val="0.78478987462895766"/>
          <c:h val="0.55421459097717496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Tepelné čerpadlo vzduch - voda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9.5421480530596351E-3"/>
                  <c:y val="-1.0874867735773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46-4481-AF79-D76564AF9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List1!$B$2:$B$19</c:f>
              <c:numCache>
                <c:formatCode>#,##0</c:formatCode>
                <c:ptCount val="18"/>
                <c:pt idx="0">
                  <c:v>520070</c:v>
                </c:pt>
                <c:pt idx="1">
                  <c:v>594692</c:v>
                </c:pt>
                <c:pt idx="2" formatCode="General">
                  <c:v>674020</c:v>
                </c:pt>
                <c:pt idx="3" formatCode="General">
                  <c:v>758214</c:v>
                </c:pt>
                <c:pt idx="4" formatCode="General">
                  <c:v>846619</c:v>
                </c:pt>
                <c:pt idx="5" formatCode="General">
                  <c:v>941000</c:v>
                </c:pt>
                <c:pt idx="6" formatCode="General">
                  <c:v>1040731</c:v>
                </c:pt>
                <c:pt idx="7" formatCode="General">
                  <c:v>1145978</c:v>
                </c:pt>
                <c:pt idx="8" formatCode="General">
                  <c:v>1256940</c:v>
                </c:pt>
                <c:pt idx="9" formatCode="General">
                  <c:v>1373793</c:v>
                </c:pt>
                <c:pt idx="10" formatCode="General">
                  <c:v>1496372</c:v>
                </c:pt>
                <c:pt idx="11" formatCode="General">
                  <c:v>1625595</c:v>
                </c:pt>
                <c:pt idx="12" formatCode="General">
                  <c:v>1761309</c:v>
                </c:pt>
                <c:pt idx="13" formatCode="General">
                  <c:v>1903724</c:v>
                </c:pt>
                <c:pt idx="14" formatCode="General">
                  <c:v>2053063</c:v>
                </c:pt>
                <c:pt idx="15" formatCode="General">
                  <c:v>2209581</c:v>
                </c:pt>
                <c:pt idx="16" formatCode="General">
                  <c:v>2368453</c:v>
                </c:pt>
                <c:pt idx="17">
                  <c:v>2539951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46-4481-AF79-D76564AF90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Plynový kondenzační kotel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3.1236628155756809E-3"/>
                  <c:y val="-1.5237869480974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46-4481-AF79-D76564AF9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List1!$C$2:$C$19</c:f>
              <c:numCache>
                <c:formatCode>#,##0</c:formatCode>
                <c:ptCount val="18"/>
                <c:pt idx="0">
                  <c:v>295817</c:v>
                </c:pt>
                <c:pt idx="1">
                  <c:v>424860</c:v>
                </c:pt>
                <c:pt idx="2" formatCode="General">
                  <c:v>562036</c:v>
                </c:pt>
                <c:pt idx="3" formatCode="General">
                  <c:v>707611</c:v>
                </c:pt>
                <c:pt idx="4" formatCode="General">
                  <c:v>861861</c:v>
                </c:pt>
                <c:pt idx="5" formatCode="General">
                  <c:v>1025068</c:v>
                </c:pt>
                <c:pt idx="6" formatCode="General">
                  <c:v>1197526</c:v>
                </c:pt>
                <c:pt idx="7" formatCode="General">
                  <c:v>1379536</c:v>
                </c:pt>
                <c:pt idx="8" formatCode="General">
                  <c:v>1571414</c:v>
                </c:pt>
                <c:pt idx="9" formatCode="General">
                  <c:v>1794875</c:v>
                </c:pt>
                <c:pt idx="10" formatCode="General">
                  <c:v>2029555</c:v>
                </c:pt>
                <c:pt idx="11" formatCode="General">
                  <c:v>2275823</c:v>
                </c:pt>
                <c:pt idx="12" formatCode="General">
                  <c:v>2534064</c:v>
                </c:pt>
                <c:pt idx="13" formatCode="General">
                  <c:v>2804668</c:v>
                </c:pt>
                <c:pt idx="14" formatCode="General">
                  <c:v>3088040</c:v>
                </c:pt>
                <c:pt idx="15" formatCode="General">
                  <c:v>3384599</c:v>
                </c:pt>
                <c:pt idx="16" formatCode="General">
                  <c:v>3694772</c:v>
                </c:pt>
                <c:pt idx="17">
                  <c:v>3919016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46-4481-AF79-D76564AF90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Plynová kogenerační jednotka KVET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4.1750477595948778E-3"/>
                  <c:y val="-2.14886424537246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46-4481-AF79-D76564AF9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List1!$D$2:$D$19</c:f>
              <c:numCache>
                <c:formatCode>#,##0</c:formatCode>
                <c:ptCount val="18"/>
                <c:pt idx="0">
                  <c:v>766176</c:v>
                </c:pt>
                <c:pt idx="1">
                  <c:v>861544</c:v>
                </c:pt>
                <c:pt idx="2" formatCode="General">
                  <c:v>962923</c:v>
                </c:pt>
                <c:pt idx="3" formatCode="General">
                  <c:v>1070510</c:v>
                </c:pt>
                <c:pt idx="4" formatCode="General">
                  <c:v>1184507</c:v>
                </c:pt>
                <c:pt idx="5" formatCode="General">
                  <c:v>1305125</c:v>
                </c:pt>
                <c:pt idx="6" formatCode="General">
                  <c:v>1432579</c:v>
                </c:pt>
                <c:pt idx="7" formatCode="General">
                  <c:v>1567094</c:v>
                </c:pt>
                <c:pt idx="8" formatCode="General">
                  <c:v>1708901</c:v>
                </c:pt>
                <c:pt idx="9" formatCode="General">
                  <c:v>1858238</c:v>
                </c:pt>
                <c:pt idx="10" formatCode="General">
                  <c:v>2015351</c:v>
                </c:pt>
                <c:pt idx="11" formatCode="General">
                  <c:v>2180495</c:v>
                </c:pt>
                <c:pt idx="12" formatCode="General">
                  <c:v>2353634</c:v>
                </c:pt>
                <c:pt idx="13" formatCode="General">
                  <c:v>2535639</c:v>
                </c:pt>
                <c:pt idx="14" formatCode="General">
                  <c:v>2726491</c:v>
                </c:pt>
                <c:pt idx="15" formatCode="General">
                  <c:v>2926480</c:v>
                </c:pt>
                <c:pt idx="16" formatCode="General">
                  <c:v>3145651</c:v>
                </c:pt>
                <c:pt idx="17">
                  <c:v>3374886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46-4481-AF79-D76564AF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263704"/>
        <c:axId val="265746112"/>
      </c:lineChart>
      <c:catAx>
        <c:axId val="245263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cs-CZ" sz="9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Doba provozu (rok)</a:t>
                </a:r>
              </a:p>
            </c:rich>
          </c:tx>
          <c:layout>
            <c:manualLayout>
              <c:xMode val="edge"/>
              <c:yMode val="edge"/>
              <c:x val="0.44031229889588575"/>
              <c:y val="0.808924571601324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746112"/>
        <c:crosses val="autoZero"/>
        <c:auto val="1"/>
        <c:lblAlgn val="ctr"/>
        <c:lblOffset val="100"/>
        <c:noMultiLvlLbl val="0"/>
      </c:catAx>
      <c:valAx>
        <c:axId val="2657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Náklady</a:t>
                </a:r>
                <a:r>
                  <a:rPr lang="cs-CZ" sz="9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(Kč)</a:t>
                </a:r>
                <a:endParaRPr lang="cs-CZ" sz="9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9.1449474165523556E-3"/>
              <c:y val="0.2962529354883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52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"/>
          <c:y val="0.86290830138379304"/>
          <c:w val="0.98633010379875341"/>
          <c:h val="0.13259082746235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baseline="0" dirty="0">
                <a:solidFill>
                  <a:sysClr val="windowText" lastClr="000000"/>
                </a:solidFill>
              </a:rPr>
              <a:t>NO</a:t>
            </a:r>
            <a:r>
              <a:rPr lang="cs-CZ" b="1" baseline="-25000" dirty="0">
                <a:solidFill>
                  <a:sysClr val="windowText" lastClr="000000"/>
                </a:solidFill>
              </a:rPr>
              <a:t>x </a:t>
            </a:r>
            <a:r>
              <a:rPr lang="cs-CZ" b="1" baseline="0" dirty="0">
                <a:solidFill>
                  <a:sysClr val="windowText" lastClr="000000"/>
                </a:solidFill>
              </a:rPr>
              <a:t> [kg/rok</a:t>
            </a:r>
            <a:r>
              <a:rPr lang="cs-CZ" baseline="0" dirty="0"/>
              <a:t>]</a:t>
            </a:r>
            <a:endParaRPr lang="en-US" baseline="-25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Tepelné čerpadlo vzduch - voda</c:v>
                </c:pt>
                <c:pt idx="1">
                  <c:v>Plynový kondenzační kotel</c:v>
                </c:pt>
                <c:pt idx="2">
                  <c:v>Plynová kogenerační jednotka KVET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</c:v>
                </c:pt>
                <c:pt idx="1">
                  <c:v>1.58</c:v>
                </c:pt>
                <c:pt idx="2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4-4C04-816D-5F73727439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8361872"/>
        <c:axId val="268357952"/>
      </c:barChart>
      <c:catAx>
        <c:axId val="26836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57952"/>
        <c:crosses val="autoZero"/>
        <c:auto val="1"/>
        <c:lblAlgn val="ctr"/>
        <c:lblOffset val="100"/>
        <c:noMultiLvlLbl val="0"/>
      </c:catAx>
      <c:valAx>
        <c:axId val="2683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83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ysClr val="windowText" lastClr="000000"/>
                </a:solidFill>
              </a:rPr>
              <a:t>CO</a:t>
            </a:r>
            <a:r>
              <a:rPr lang="cs-CZ" b="1" baseline="-25000" dirty="0">
                <a:solidFill>
                  <a:sysClr val="windowText" lastClr="000000"/>
                </a:solidFill>
              </a:rPr>
              <a:t>2 </a:t>
            </a:r>
            <a:r>
              <a:rPr lang="cs-CZ" b="1" baseline="0" dirty="0">
                <a:solidFill>
                  <a:sysClr val="windowText" lastClr="000000"/>
                </a:solidFill>
              </a:rPr>
              <a:t> [t CO</a:t>
            </a:r>
            <a:r>
              <a:rPr lang="cs-CZ" b="1" baseline="-25000" dirty="0">
                <a:solidFill>
                  <a:sysClr val="windowText" lastClr="000000"/>
                </a:solidFill>
              </a:rPr>
              <a:t>2</a:t>
            </a:r>
            <a:r>
              <a:rPr lang="cs-CZ" b="1" baseline="0" dirty="0">
                <a:solidFill>
                  <a:sysClr val="windowText" lastClr="000000"/>
                </a:solidFill>
              </a:rPr>
              <a:t>/rok</a:t>
            </a:r>
            <a:r>
              <a:rPr lang="cs-CZ" baseline="0" dirty="0"/>
              <a:t>]</a:t>
            </a:r>
            <a:endParaRPr lang="en-US" baseline="-25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Tepelné čerpadlo vzduch - voda</c:v>
                </c:pt>
                <c:pt idx="1">
                  <c:v>Plynový kondenzační kotel</c:v>
                </c:pt>
                <c:pt idx="2">
                  <c:v>Plynová kogenerační jednotka KVET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11.43</c:v>
                </c:pt>
                <c:pt idx="1">
                  <c:v>10.86</c:v>
                </c:pt>
                <c:pt idx="2">
                  <c:v>10.86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93C-924F-7F1D7E01EE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65744152"/>
        <c:axId val="265746504"/>
      </c:barChart>
      <c:catAx>
        <c:axId val="265744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746504"/>
        <c:crosses val="autoZero"/>
        <c:auto val="1"/>
        <c:lblAlgn val="ctr"/>
        <c:lblOffset val="100"/>
        <c:noMultiLvlLbl val="0"/>
      </c:catAx>
      <c:valAx>
        <c:axId val="265746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574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0.21914</cdr:x>
      <cdr:y>0.85185</cdr:y>
    </cdr:from>
    <cdr:to>
      <cdr:x>0.3858</cdr:x>
      <cdr:y>0.92593</cdr:y>
    </cdr:to>
    <cdr:sp macro="" textlink="">
      <cdr:nvSpPr>
        <cdr:cNvPr id="2" name="Textové pole 1"/>
        <cdr:cNvSpPr txBox="1"/>
      </cdr:nvSpPr>
      <cdr:spPr>
        <a:xfrm xmlns:a="http://schemas.openxmlformats.org/drawingml/2006/main">
          <a:off x="1202267" y="2726266"/>
          <a:ext cx="914400" cy="23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0.21914</cdr:x>
      <cdr:y>0.85185</cdr:y>
    </cdr:from>
    <cdr:to>
      <cdr:x>0.3858</cdr:x>
      <cdr:y>0.92593</cdr:y>
    </cdr:to>
    <cdr:sp macro="" textlink="">
      <cdr:nvSpPr>
        <cdr:cNvPr id="2" name="Textové pole 1"/>
        <cdr:cNvSpPr txBox="1"/>
      </cdr:nvSpPr>
      <cdr:spPr>
        <a:xfrm xmlns:a="http://schemas.openxmlformats.org/drawingml/2006/main">
          <a:off x="1202267" y="2726266"/>
          <a:ext cx="914400" cy="23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63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93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8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12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67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3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5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5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6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AC4B-5382-4568-BB56-AAA08F1082A1}" type="datetimeFigureOut">
              <a:rPr lang="cs-CZ" smtClean="0"/>
              <a:t>27.05.2022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D1CC-74D3-4987-B2FD-B0B3964407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80045" y="223747"/>
            <a:ext cx="8661694" cy="729383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 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technicko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technologický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0074" y="5173460"/>
            <a:ext cx="7068362" cy="1857004"/>
          </a:xfrm>
        </p:spPr>
        <p:txBody>
          <a:bodyPr numCol="1">
            <a:normAutofit/>
          </a:bodyPr>
          <a:lstStyle/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bakalářské práce:		Bc. Josef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Hadrava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Michal Kraus,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Oponent bakalářské práce: 	Ing.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rch. Michaela Votavová</a:t>
            </a:r>
          </a:p>
          <a:p>
            <a:pPr algn="l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České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Budějovice,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 2022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456" y="3852816"/>
            <a:ext cx="698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Optimální způsob vytápění salonu krásy a </a:t>
            </a:r>
            <a:r>
              <a:rPr lang="cs-CZ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C:\Users\spravce\Desktop\DP\Obrázky\Kompoziční a materiálové řešení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64" y="953130"/>
            <a:ext cx="5940425" cy="288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0" y="97632"/>
            <a:ext cx="1239520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489687" y="173590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porovnání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Graf 17" descr="fdbvdf" title="sdvfdsvdf"/>
          <p:cNvGraphicFramePr/>
          <p:nvPr>
            <p:extLst>
              <p:ext uri="{D42A27DB-BD31-4B8C-83A1-F6EECF244321}">
                <p14:modId xmlns:p14="http://schemas.microsoft.com/office/powerpoint/2010/main" val="3698686140"/>
              </p:ext>
            </p:extLst>
          </p:nvPr>
        </p:nvGraphicFramePr>
        <p:xfrm>
          <a:off x="1156437" y="926398"/>
          <a:ext cx="5928360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 18" descr="fdbvdf" title="sdvfdsvdf"/>
          <p:cNvGraphicFramePr/>
          <p:nvPr>
            <p:extLst>
              <p:ext uri="{D42A27DB-BD31-4B8C-83A1-F6EECF244321}">
                <p14:modId xmlns:p14="http://schemas.microsoft.com/office/powerpoint/2010/main" val="2330734709"/>
              </p:ext>
            </p:extLst>
          </p:nvPr>
        </p:nvGraphicFramePr>
        <p:xfrm>
          <a:off x="1156437" y="3747401"/>
          <a:ext cx="593598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156437" y="6429904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77166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Provozní náklady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46080" y="6482661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27335"/>
              </p:ext>
            </p:extLst>
          </p:nvPr>
        </p:nvGraphicFramePr>
        <p:xfrm>
          <a:off x="2131083" y="4316645"/>
          <a:ext cx="3594055" cy="2166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9582">
                  <a:extLst>
                    <a:ext uri="{9D8B030D-6E8A-4147-A177-3AD203B41FA5}">
                      <a16:colId xmlns:a16="http://schemas.microsoft.com/office/drawing/2014/main" val="633105329"/>
                    </a:ext>
                  </a:extLst>
                </a:gridCol>
                <a:gridCol w="811491">
                  <a:extLst>
                    <a:ext uri="{9D8B030D-6E8A-4147-A177-3AD203B41FA5}">
                      <a16:colId xmlns:a16="http://schemas.microsoft.com/office/drawing/2014/main" val="3854319175"/>
                    </a:ext>
                  </a:extLst>
                </a:gridCol>
                <a:gridCol w="811491">
                  <a:extLst>
                    <a:ext uri="{9D8B030D-6E8A-4147-A177-3AD203B41FA5}">
                      <a16:colId xmlns:a16="http://schemas.microsoft.com/office/drawing/2014/main" val="250273049"/>
                    </a:ext>
                  </a:extLst>
                </a:gridCol>
                <a:gridCol w="811491">
                  <a:extLst>
                    <a:ext uri="{9D8B030D-6E8A-4147-A177-3AD203B41FA5}">
                      <a16:colId xmlns:a16="http://schemas.microsoft.com/office/drawing/2014/main" val="3426196216"/>
                    </a:ext>
                  </a:extLst>
                </a:gridCol>
              </a:tblGrid>
              <a:tr h="619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Náklady (Kč) 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Tepelné čerpadlo vzduch – voda  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Plynový kondenzační kotel 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Plynová kogenerační jednotka </a:t>
                      </a:r>
                      <a:r>
                        <a:rPr lang="cs-CZ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KVET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2418"/>
                  </a:ext>
                </a:extLst>
              </a:tr>
              <a:tr h="30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Investice do zdroje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tepla (Kč)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350 700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530 000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5498578"/>
                  </a:ext>
                </a:extLst>
              </a:tr>
              <a:tr h="196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Instalace zdroje (Kč)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98 900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111 500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51462172"/>
                  </a:ext>
                </a:extLst>
              </a:tr>
              <a:tr h="30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Revize a servis (Kč/rok)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2438140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Energie (Kč/rok) 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70 069,71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121 166,62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94 976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0663679"/>
                  </a:ext>
                </a:extLst>
              </a:tr>
              <a:tr h="195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Životnost (roky)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– 20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17 - 20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5219"/>
                  </a:ext>
                </a:extLst>
              </a:tr>
              <a:tr h="30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Investiční + provozní náklady (Kč/rok) 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520 070 Kč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295 817 Kč 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766 176 Kč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16" marR="46816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53778"/>
                  </a:ext>
                </a:extLst>
              </a:tr>
            </a:tbl>
          </a:graphicData>
        </a:graphic>
      </p:graphicFrame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774845321"/>
              </p:ext>
            </p:extLst>
          </p:nvPr>
        </p:nvGraphicFramePr>
        <p:xfrm>
          <a:off x="584717" y="651118"/>
          <a:ext cx="6974324" cy="343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2014264" y="4039646"/>
            <a:ext cx="303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shrnutí v prvním roce provozu 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77166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Vliv na životní prostředí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06831" y="6053348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79169595"/>
              </p:ext>
            </p:extLst>
          </p:nvPr>
        </p:nvGraphicFramePr>
        <p:xfrm>
          <a:off x="1306831" y="3949446"/>
          <a:ext cx="5242560" cy="20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970721024"/>
              </p:ext>
            </p:extLst>
          </p:nvPr>
        </p:nvGraphicFramePr>
        <p:xfrm>
          <a:off x="1306831" y="1478475"/>
          <a:ext cx="5242560" cy="20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306831" y="1151555"/>
            <a:ext cx="303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Produkce CO</a:t>
            </a:r>
            <a:r>
              <a:rPr lang="cs-CZ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jednotlivých variant zdrojů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06831" y="3676559"/>
            <a:ext cx="303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Produkce plynných emisí NO</a:t>
            </a:r>
            <a:r>
              <a:rPr lang="cs-CZ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cs-CZ" sz="1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77166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Optimální zdroj tepla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00100" y="4629084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0100" y="903597"/>
            <a:ext cx="303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Multikriteriální hodnocení zdrojů tepla 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62124"/>
              </p:ext>
            </p:extLst>
          </p:nvPr>
        </p:nvGraphicFramePr>
        <p:xfrm>
          <a:off x="800100" y="1250156"/>
          <a:ext cx="6256021" cy="33789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5147">
                  <a:extLst>
                    <a:ext uri="{9D8B030D-6E8A-4147-A177-3AD203B41FA5}">
                      <a16:colId xmlns:a16="http://schemas.microsoft.com/office/drawing/2014/main" val="2354617095"/>
                    </a:ext>
                  </a:extLst>
                </a:gridCol>
                <a:gridCol w="624274">
                  <a:extLst>
                    <a:ext uri="{9D8B030D-6E8A-4147-A177-3AD203B41FA5}">
                      <a16:colId xmlns:a16="http://schemas.microsoft.com/office/drawing/2014/main" val="1764435120"/>
                    </a:ext>
                  </a:extLst>
                </a:gridCol>
                <a:gridCol w="737980">
                  <a:extLst>
                    <a:ext uri="{9D8B030D-6E8A-4147-A177-3AD203B41FA5}">
                      <a16:colId xmlns:a16="http://schemas.microsoft.com/office/drawing/2014/main" val="501848074"/>
                    </a:ext>
                  </a:extLst>
                </a:gridCol>
                <a:gridCol w="805724">
                  <a:extLst>
                    <a:ext uri="{9D8B030D-6E8A-4147-A177-3AD203B41FA5}">
                      <a16:colId xmlns:a16="http://schemas.microsoft.com/office/drawing/2014/main" val="3169780293"/>
                    </a:ext>
                  </a:extLst>
                </a:gridCol>
                <a:gridCol w="805724">
                  <a:extLst>
                    <a:ext uri="{9D8B030D-6E8A-4147-A177-3AD203B41FA5}">
                      <a16:colId xmlns:a16="http://schemas.microsoft.com/office/drawing/2014/main" val="1232824492"/>
                    </a:ext>
                  </a:extLst>
                </a:gridCol>
                <a:gridCol w="805724">
                  <a:extLst>
                    <a:ext uri="{9D8B030D-6E8A-4147-A177-3AD203B41FA5}">
                      <a16:colId xmlns:a16="http://schemas.microsoft.com/office/drawing/2014/main" val="3304114109"/>
                    </a:ext>
                  </a:extLst>
                </a:gridCol>
                <a:gridCol w="805724">
                  <a:extLst>
                    <a:ext uri="{9D8B030D-6E8A-4147-A177-3AD203B41FA5}">
                      <a16:colId xmlns:a16="http://schemas.microsoft.com/office/drawing/2014/main" val="808292887"/>
                    </a:ext>
                  </a:extLst>
                </a:gridCol>
                <a:gridCol w="805724">
                  <a:extLst>
                    <a:ext uri="{9D8B030D-6E8A-4147-A177-3AD203B41FA5}">
                      <a16:colId xmlns:a16="http://schemas.microsoft.com/office/drawing/2014/main" val="3631442586"/>
                    </a:ext>
                  </a:extLst>
                </a:gridCol>
              </a:tblGrid>
              <a:tr h="5447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Kritéria hodnocení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Váha kritérií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Tepelné čerpadlo vzduch - voda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Plynový kondenzační kotel 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Plynová kogenerační jednotka </a:t>
                      </a:r>
                      <a:r>
                        <a:rPr lang="cs-CZ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KVET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45810"/>
                  </a:ext>
                </a:extLst>
              </a:tr>
              <a:tr h="4044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Hodnocení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098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Provozní náklady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53532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Investiční náklady 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9680873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Produkce CO</a:t>
                      </a:r>
                      <a:r>
                        <a:rPr lang="cs-CZ" sz="1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2653598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Emise NOx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7013980"/>
                  </a:ext>
                </a:extLst>
              </a:tr>
              <a:tr h="54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Uživatelský komfort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/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5260488"/>
                  </a:ext>
                </a:extLst>
              </a:tr>
              <a:tr h="267049">
                <a:tc grid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bodů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 bodů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 bodů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04" marR="49638" marT="59308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738151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800099" y="5057548"/>
            <a:ext cx="789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Nejvhodnější řešení – Tepelné čerpadlo vzduch 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vhodné řešení – plynová kogenerační jednotka KVET 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/>
          <p:cNvSpPr>
            <a:spLocks noGrp="1"/>
          </p:cNvSpPr>
          <p:nvPr>
            <p:ph type="title"/>
          </p:nvPr>
        </p:nvSpPr>
        <p:spPr>
          <a:xfrm>
            <a:off x="297181" y="177166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výsledky a přínos práce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5"/>
          <p:cNvSpPr>
            <a:spLocks noGrp="1"/>
          </p:cNvSpPr>
          <p:nvPr>
            <p:ph idx="1"/>
          </p:nvPr>
        </p:nvSpPr>
        <p:spPr>
          <a:xfrm>
            <a:off x="297181" y="1586824"/>
            <a:ext cx="8338820" cy="5003800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Zvolení optimální varianty zdroje a distribuce tepla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Funkčnost systému vytápění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ávrh zdroje tepla vzhledem k uživatelskému komfortu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 systému vytápění s ostatními technologiemi provozu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ptimální nákladová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úrovně stavby z hlediska užití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Minimalizace finančních nákladů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Ohleduplné řešení vzhledem k životnímu prostředí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38272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297181" y="1173842"/>
            <a:ext cx="8176259" cy="1050531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Nalezení hodnotného zdroje vytápění z hlediska energetické situace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Navržení optimálního zdroje z hlediska provozu budovy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6720" y="2224373"/>
            <a:ext cx="6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 byl naplněn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6720" y="3034364"/>
            <a:ext cx="604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 dále zahrnuje: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Booklet architektonické studie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Průvodní zprávu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Souhrnnou technickou zprávu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Situační výkresy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1.1 Architektonicko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stavební řešení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1.3 Požárně bezpečnostní řešení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1.4 Technika prostředí staveb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Dokladová část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38272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od vedoucího práce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353060" y="1182907"/>
            <a:ext cx="8176259" cy="4840211"/>
          </a:xfrm>
        </p:spPr>
        <p:txBody>
          <a:bodyPr wrap="square"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vznikají CO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</a:t>
            </a:r>
            <a:r>
              <a:rPr lang="cs-C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jaký mají vliv na životní prostředí?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je rozdíl mezi černou a bílou vanou? Odkaz na část popisu základových konstrukcí: „Základové konstrukce bazénu a vířivek bude provedena jako černá vana z betonu C20/25 CX4 a vázanou výztuží B505B dle. statického výpočtu. Konstrukce bílé vany bazénu s vířivkou bude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300 mm a konstrukce vířivky bude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150 mm.“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ovlivňuje lokalita autorův výběr zdroje vytápění?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byla navržena velikost a orientace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fotovoltaického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systému? (dle. PENB 50 m</a:t>
            </a:r>
            <a:r>
              <a:rPr lang="cs-CZ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orientací na východ)? Jak ovlivňuje orientace a sklon FV panelů množství vyrobené energie? </a:t>
            </a:r>
            <a:endParaRPr lang="cs-CZ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Jaký je autorův názor na navržené varianty 2 a 3 (plynový kondenzační kotel/plynová kogenerační jednotka) v kontextu aktuální globální situace? Jedná se dle autora o stálé atraktivní varianty či by místo nich volil jiné zdroje?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48909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9581" y="782797"/>
            <a:ext cx="6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od vedoucího: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5"/>
          <p:cNvSpPr txBox="1">
            <a:spLocks/>
          </p:cNvSpPr>
          <p:nvPr/>
        </p:nvSpPr>
        <p:spPr>
          <a:xfrm>
            <a:off x="353061" y="4813016"/>
            <a:ext cx="8176259" cy="14049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53440" y="2875280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48909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6541" y="136526"/>
            <a:ext cx="3685540" cy="64452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6541" y="925195"/>
            <a:ext cx="7363460" cy="5003800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diplomové práce, stanovení výzkumného problému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k řešení daného problému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Lokalita stavby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Architektonické řešení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Varianty vytápění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porovnání 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Provozní náklady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Vliv na životní prostředí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Optimální zdroj tepla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Dosažené výsledky a přínos práce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od vedoucího práce 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0" y="97632"/>
            <a:ext cx="1239520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227966"/>
            <a:ext cx="7261860" cy="103187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 diplomové práce a stanovení výzkumného problému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297181" y="1854200"/>
            <a:ext cx="8633459" cy="1986280"/>
          </a:xfrm>
        </p:spPr>
        <p:txBody>
          <a:bodyPr wrap="square"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Návrh architektonického a stavebně - konstrukčního řešení objektu – architektonická studie, DPS, energetické posouzení konstrukcí, technika prostředí staveb 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 optimálního návrhu způsobu vytápění z hlediska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dopadu na životní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prostředí, funkční a ekonomické výhodnosti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97181" y="1484868"/>
            <a:ext cx="568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Cíl diplomové práce: 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7181" y="4034730"/>
            <a:ext cx="568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Výzkumný problém: </a:t>
            </a:r>
            <a:endParaRPr lang="cs-CZ" sz="2000" b="1" dirty="0"/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297180" y="4546599"/>
            <a:ext cx="8633459" cy="108417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Nalezení optimálního zdroje vytápění salonu krásy a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wellness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77166"/>
            <a:ext cx="7261860" cy="64452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daného problému </a:t>
            </a:r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297181" y="1359755"/>
            <a:ext cx="8633459" cy="5003800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Aktuálnost daného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tématu obnovitelných a neobnovitelných zdrojů energie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Úspory energie ve vytápění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znalosti v dané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problematice technického prostředí budov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Nevhodné návrhy zdroje tepla a otopné soustavy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Neefektivní způsob vytápění objektů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Dostupnost primárních energií 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Zájem o efektivní trendy vytápění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získaných znalostí v praxi 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4"/>
          <p:cNvSpPr>
            <a:spLocks noGrp="1"/>
          </p:cNvSpPr>
          <p:nvPr>
            <p:ph type="title"/>
          </p:nvPr>
        </p:nvSpPr>
        <p:spPr>
          <a:xfrm>
            <a:off x="314960" y="197486"/>
            <a:ext cx="3827780" cy="6445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Lokalita stavby I.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314960" y="891540"/>
            <a:ext cx="6784340" cy="5003800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Katastrální území: Kamenice nad Lipou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Okres: Pelhřimov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Kraj: Vysočina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Parcela: 1275/9, 1275/3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Výměra pozemku: 3 295,5 m</a:t>
            </a:r>
            <a:r>
              <a:rPr lang="cs-CZ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Druh pozemku: Orná půda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9763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14960" y="6225256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 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36735" y="6478789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fotodokumentace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297646"/>
            <a:ext cx="4859020" cy="297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C:\Users\spravce\AppData\Local\Microsoft\Windows\INetCache\Content.Word\IMG_6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93" y="1386598"/>
            <a:ext cx="3461411" cy="259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 descr="C:\Users\spravce\AppData\Local\Microsoft\Windows\INetCache\Content.Word\IMG_69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35" y="3899469"/>
            <a:ext cx="3443318" cy="258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0" y="138272"/>
            <a:ext cx="6245859" cy="747395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Architektonické řešení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297180" y="1097281"/>
            <a:ext cx="8546031" cy="1862488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 rozdělení objektu do jednotlivých křídel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Obdélníkové půdorysy 26,75 x 12,77 m a 20 x 12,77 m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Jednopodlažní částečně podsklepený objekt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Plochá vegetační střecha s extenzivní zelení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Výška atiky +4,600 m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0060" y="6472276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C:\Users\spravce\Desktop\DP\Scémata půdorysů\1.N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3274626"/>
            <a:ext cx="6472206" cy="32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spravce\Desktop\DP\Scémata půdorysů\1.PP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9" y="2540493"/>
            <a:ext cx="1890945" cy="17680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88152" y="2997627"/>
            <a:ext cx="303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půdorysu 1. NP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43039" y="2277736"/>
            <a:ext cx="2374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 půdorysu 1. PP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03521" y="4346412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38272"/>
            <a:ext cx="7272019" cy="92011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 vytápění č. 1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07391" y="4621109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7181" y="1430801"/>
            <a:ext cx="8846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Tepelné čerpadlo vzduch – voda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Vaillant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VWF 157/4 s modulem zdroje tepla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VWL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11/4 SA </a:t>
            </a:r>
            <a:endParaRPr lang="cs-C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25068"/>
              </p:ext>
            </p:extLst>
          </p:nvPr>
        </p:nvGraphicFramePr>
        <p:xfrm>
          <a:off x="1920039" y="2415686"/>
          <a:ext cx="4756150" cy="22054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val="195134862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29268643"/>
                    </a:ext>
                  </a:extLst>
                </a:gridCol>
              </a:tblGrid>
              <a:tr h="1803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Technické parametry TČ </a:t>
                      </a:r>
                      <a:r>
                        <a:rPr lang="cs-CZ" sz="1200" dirty="0" err="1">
                          <a:effectLst/>
                        </a:rPr>
                        <a:t>Vaillant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flexo</a:t>
                      </a:r>
                      <a:r>
                        <a:rPr lang="cs-CZ" sz="1200" dirty="0">
                          <a:effectLst/>
                        </a:rPr>
                        <a:t> THERM </a:t>
                      </a:r>
                      <a:r>
                        <a:rPr lang="cs-CZ" sz="1200" dirty="0" err="1">
                          <a:effectLst/>
                        </a:rPr>
                        <a:t>exclusive</a:t>
                      </a:r>
                      <a:r>
                        <a:rPr lang="cs-CZ" sz="1200" dirty="0">
                          <a:effectLst/>
                        </a:rPr>
                        <a:t> VWF 157/4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613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Typ chladiva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 410 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125516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Topný výkon A2/W35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13,9 kW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612596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Topný faktor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4,1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209767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Objemový průtok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2 650 l/h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150582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Třída energetické náročnosti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A++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50603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Min. elektrický příkon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3,3 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652766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Max. elektrický příkon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15,6 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233102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elektrický příkon přídavného topení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 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8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38272"/>
            <a:ext cx="7272019" cy="92011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 vytápění č. 2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735137" y="4788062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7181" y="1430801"/>
            <a:ext cx="8001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Plynový kondenzační kotel 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Vaillant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ecoTEC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VU 486/5 - 5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75537"/>
              </p:ext>
            </p:extLst>
          </p:nvPr>
        </p:nvGraphicFramePr>
        <p:xfrm>
          <a:off x="1735137" y="2373792"/>
          <a:ext cx="4396105" cy="24142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val="145803066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68647252"/>
                    </a:ext>
                  </a:extLst>
                </a:gridCol>
              </a:tblGrid>
              <a:tr h="1803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Technické parametry PK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Vaillant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ecoTEC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plus VU 486/5-5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6836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Rozsah užitečného výkonu 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12,2-63,5 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459771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Maximální tepelné zatížení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kW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34634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Minimální tepelné zatížení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 kW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526996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Kategorie plynu 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II2H3P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240007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Rozsah regulace teploty na výstupu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30-80 °C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292156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Třída energetické náročnosti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3928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Účinnost při 50/30 °C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358115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Elektrické připojení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V/ 50 Hz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087481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Hodnota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cs-CZ" sz="1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 mg/m</a:t>
                      </a:r>
                      <a:r>
                        <a:rPr lang="cs-CZ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55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297181" y="138272"/>
            <a:ext cx="7272019" cy="920114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Varianta vytápění č. 3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38272"/>
            <a:ext cx="1229360" cy="123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00061" y="4588529"/>
            <a:ext cx="405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Vlastní zpracování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7181" y="1430801"/>
            <a:ext cx="8001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Plynová kogenerační jednotka KVET</a:t>
            </a:r>
          </a:p>
          <a:p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Tedom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cs-C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56408"/>
              </p:ext>
            </p:extLst>
          </p:nvPr>
        </p:nvGraphicFramePr>
        <p:xfrm>
          <a:off x="2100061" y="2415686"/>
          <a:ext cx="4396105" cy="21728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val="694814194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508939174"/>
                    </a:ext>
                  </a:extLst>
                </a:gridCol>
              </a:tblGrid>
              <a:tr h="18034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Technické parametry KVET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Tedom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1045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Elektrický výkon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kW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27176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Tepelný výkon standardní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 kW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78403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Elektrická účinnost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30,7 %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841363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Tepelná účinnost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64,1 %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123283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Celková účinnost standardní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94,8 %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95760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Emise NOx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mg/Nm</a:t>
                      </a:r>
                      <a:r>
                        <a:rPr lang="cs-CZ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704135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elektrický příkon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 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6095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elektrický příkon přídavného topení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9kW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94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</TotalTime>
  <Words>907</Words>
  <Application>Microsoft Office PowerPoint</Application>
  <PresentationFormat>Předvádění na obrazovce (4:3)</PresentationFormat>
  <Paragraphs>320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 Vysoká škola technická a ekonomická v Českých Budějovicích  Ústav technicko - technologický</vt:lpstr>
      <vt:lpstr>Obsah prezentace</vt:lpstr>
      <vt:lpstr>Cíl diplomové práce a stanovení výzkumného problému</vt:lpstr>
      <vt:lpstr>Motivace a důvody daného problému </vt:lpstr>
      <vt:lpstr>Lokalita stavby I.</vt:lpstr>
      <vt:lpstr>Architektonické řešení</vt:lpstr>
      <vt:lpstr>Varianta vytápění č. 1 </vt:lpstr>
      <vt:lpstr>Varianta vytápění č. 2 </vt:lpstr>
      <vt:lpstr>Varianta vytápění č. 3 </vt:lpstr>
      <vt:lpstr>Ekonomické porovnání </vt:lpstr>
      <vt:lpstr>Provozní náklady</vt:lpstr>
      <vt:lpstr>Vliv na životní prostředí </vt:lpstr>
      <vt:lpstr>Optimální zdroj tepla </vt:lpstr>
      <vt:lpstr>Dosažené výsledky a přínos práce</vt:lpstr>
      <vt:lpstr>Závěrečné shrnutí</vt:lpstr>
      <vt:lpstr>Doplňující dotazy od vedoucího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spravce</cp:lastModifiedBy>
  <cp:revision>91</cp:revision>
  <dcterms:created xsi:type="dcterms:W3CDTF">2020-06-08T14:06:22Z</dcterms:created>
  <dcterms:modified xsi:type="dcterms:W3CDTF">2022-05-27T13:17:01Z</dcterms:modified>
</cp:coreProperties>
</file>