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7" r:id="rId2"/>
    <p:sldId id="293" r:id="rId3"/>
    <p:sldId id="292" r:id="rId4"/>
    <p:sldId id="281" r:id="rId5"/>
    <p:sldId id="298" r:id="rId6"/>
    <p:sldId id="282" r:id="rId7"/>
    <p:sldId id="294" r:id="rId8"/>
    <p:sldId id="295" r:id="rId9"/>
    <p:sldId id="296" r:id="rId10"/>
    <p:sldId id="297" r:id="rId11"/>
    <p:sldId id="283" r:id="rId12"/>
    <p:sldId id="284" r:id="rId13"/>
    <p:sldId id="291" r:id="rId14"/>
  </p:sldIdLst>
  <p:sldSz cx="15119350" cy="1069181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52" d="100"/>
          <a:sy n="52" d="100"/>
        </p:scale>
        <p:origin x="71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7681FB8-30BD-4C5F-86AC-87BA990F59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163" cy="512763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7924EF-A4DC-4619-A63D-FDF4CD9EB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1"/>
            <a:ext cx="3078162" cy="512763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CB3058E4-6BF4-462F-9F03-09FFC96FC4E0}" type="datetime1">
              <a:rPr lang="cs-CZ" smtClean="0"/>
              <a:t>28.05.2022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04FAA6-08D3-4F20-9097-5F54C766EA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850"/>
            <a:ext cx="3078163" cy="512763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B44792-64F9-4BCC-A110-439285FA3F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4A2508DA-7048-4D1C-B67B-D14990AE49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056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163" cy="512763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4313" y="1"/>
            <a:ext cx="3078162" cy="512763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1235725C-60FD-480F-BE0C-F0C7F8CB1D34}" type="datetime1">
              <a:rPr lang="cs-CZ" smtClean="0"/>
              <a:t>28.05.2022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1200" y="4926014"/>
            <a:ext cx="5683250" cy="4029075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850"/>
            <a:ext cx="3078163" cy="512763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9DA35B17-7BFF-44DE-94DD-142BA2E1DE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65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8A4F-628D-4F6E-8AF8-FDA2FEB4B7C3}" type="datetime1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55A-19FF-4C82-A86E-8D126695A9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34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07BC-C753-445C-9775-672C62153702}" type="datetime1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55A-19FF-4C82-A86E-8D126695A9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91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B11-2361-47F4-BA70-BD5CA3D2EE68}" type="datetime1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55A-19FF-4C82-A86E-8D126695A9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92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6EF7-3DDC-4A77-9BFA-8CD53454BDF9}" type="datetime1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55A-19FF-4C82-A86E-8D126695A9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08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E6C1-CB59-4C38-A707-39F35F5E964B}" type="datetime1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55A-19FF-4C82-A86E-8D126695A9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15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CD17-72FE-48E1-9196-B27ADD378021}" type="datetime1">
              <a:rPr lang="cs-CZ" smtClean="0"/>
              <a:t>28.05.2022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55A-19FF-4C82-A86E-8D126695A9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41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86AD-8009-4D84-9E97-CE49C357F271}" type="datetime1">
              <a:rPr lang="cs-CZ" smtClean="0"/>
              <a:t>28.05.2022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55A-19FF-4C82-A86E-8D126695A9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7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6DED-96F3-4787-83D3-BEAA36A20821}" type="datetime1">
              <a:rPr lang="cs-CZ" smtClean="0"/>
              <a:t>28.05.2022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55A-19FF-4C82-A86E-8D126695A9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43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6C89-8CA9-4212-B7D7-770F4754E494}" type="datetime1">
              <a:rPr lang="cs-CZ" smtClean="0"/>
              <a:t>28.05.2022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55A-19FF-4C82-A86E-8D126695A9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81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C23-C184-4171-868D-6B812348E3E5}" type="datetime1">
              <a:rPr lang="cs-CZ" smtClean="0"/>
              <a:t>28.05.2022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55A-19FF-4C82-A86E-8D126695A9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29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C4AF-FF7C-4DD7-88A1-46B8B90486CC}" type="datetime1">
              <a:rPr lang="cs-CZ" smtClean="0"/>
              <a:t>28.05.2022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55A-19FF-4C82-A86E-8D126695A9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44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FADE7-C436-43C1-9C13-C1EAD3C443E5}" type="datetime1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955A-19FF-4C82-A86E-8D126695A9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3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png"/><Relationship Id="rId7" Type="http://schemas.openxmlformats.org/officeDocument/2006/relationships/image" Target="../media/image1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3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26209F0-226A-4A3E-8AD6-852816F58624}"/>
              </a:ext>
            </a:extLst>
          </p:cNvPr>
          <p:cNvSpPr txBox="1">
            <a:spLocks/>
          </p:cNvSpPr>
          <p:nvPr/>
        </p:nvSpPr>
        <p:spPr>
          <a:xfrm>
            <a:off x="840509" y="637308"/>
            <a:ext cx="13326757" cy="3810249"/>
          </a:xfrm>
          <a:prstGeom prst="rect">
            <a:avLst/>
          </a:prstGeom>
          <a:ln>
            <a:noFill/>
          </a:ln>
        </p:spPr>
        <p:txBody>
          <a:bodyPr vert="horz" lIns="113396" tIns="56697" rIns="113396" bIns="5669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  <a:p>
            <a:endParaRPr lang="cs-CZ" dirty="0"/>
          </a:p>
          <a:p>
            <a:pPr algn="ctr"/>
            <a:r>
              <a:rPr lang="cs-CZ" dirty="0"/>
              <a:t> </a:t>
            </a:r>
            <a:r>
              <a:rPr lang="cs-CZ" sz="6600" b="1" dirty="0">
                <a:solidFill>
                  <a:schemeClr val="bg1"/>
                </a:solidFill>
              </a:rPr>
              <a:t>OPTIMÁLNÍ ZATEPLENÍ SPORTOVNÍ HALY SYSTÉMEM ETICS S OHLEDEM NA DOPAD NA ŽIVOTNÍ PROSTŘEDÍ A EKONOMICKÁ VÝHODNOST SYSTÉMU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8917BF1-850C-4F51-8B7B-B69750463529}"/>
              </a:ext>
            </a:extLst>
          </p:cNvPr>
          <p:cNvSpPr txBox="1">
            <a:spLocks/>
          </p:cNvSpPr>
          <p:nvPr/>
        </p:nvSpPr>
        <p:spPr>
          <a:xfrm>
            <a:off x="932874" y="5514109"/>
            <a:ext cx="13743708" cy="4964860"/>
          </a:xfrm>
          <a:prstGeom prst="rect">
            <a:avLst/>
          </a:prstGeom>
          <a:ln>
            <a:noFill/>
          </a:ln>
        </p:spPr>
        <p:txBody>
          <a:bodyPr vert="horz" lIns="113396" tIns="56697" rIns="113396" bIns="56697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28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3600" b="1" dirty="0" smtClean="0">
                <a:solidFill>
                  <a:schemeClr val="bg1"/>
                </a:solidFill>
              </a:rPr>
              <a:t>Autor:</a:t>
            </a:r>
            <a:endParaRPr lang="cs-CZ" sz="3600" b="1" dirty="0">
              <a:solidFill>
                <a:schemeClr val="bg1"/>
              </a:solidFill>
            </a:endParaRPr>
          </a:p>
          <a:p>
            <a:pPr algn="ctr"/>
            <a:r>
              <a:rPr lang="cs-CZ" sz="3600" b="1" dirty="0" smtClean="0">
                <a:solidFill>
                  <a:schemeClr val="bg1"/>
                </a:solidFill>
              </a:rPr>
              <a:t>Bc. Michaela Hulinková</a:t>
            </a:r>
            <a:endParaRPr lang="cs-CZ" sz="3600" b="1" dirty="0">
              <a:solidFill>
                <a:schemeClr val="bg1"/>
              </a:solidFill>
            </a:endParaRPr>
          </a:p>
          <a:p>
            <a:pPr algn="ctr"/>
            <a:endParaRPr lang="cs-CZ" sz="3600" b="1" dirty="0">
              <a:solidFill>
                <a:schemeClr val="bg1"/>
              </a:solidFill>
            </a:endParaRPr>
          </a:p>
          <a:p>
            <a:pPr algn="ctr"/>
            <a:r>
              <a:rPr lang="cs-CZ" sz="3600" b="1" dirty="0">
                <a:solidFill>
                  <a:schemeClr val="bg1"/>
                </a:solidFill>
              </a:rPr>
              <a:t>Vedoucí práce :</a:t>
            </a:r>
          </a:p>
          <a:p>
            <a:pPr algn="ctr"/>
            <a:r>
              <a:rPr lang="cs-CZ" sz="3600" b="1" dirty="0">
                <a:solidFill>
                  <a:schemeClr val="bg1"/>
                </a:solidFill>
              </a:rPr>
              <a:t>doc. Ing. Jaroslav Žák, CSc</a:t>
            </a:r>
            <a:r>
              <a:rPr lang="cs-CZ" sz="36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cs-CZ" sz="3600" b="1" dirty="0">
              <a:solidFill>
                <a:schemeClr val="bg1"/>
              </a:solidFill>
            </a:endParaRPr>
          </a:p>
          <a:p>
            <a:pPr algn="ctr"/>
            <a:r>
              <a:rPr lang="cs-CZ" sz="3600" b="1" dirty="0" smtClean="0">
                <a:solidFill>
                  <a:schemeClr val="bg1"/>
                </a:solidFill>
              </a:rPr>
              <a:t>Oponent:</a:t>
            </a:r>
          </a:p>
          <a:p>
            <a:pPr algn="ctr"/>
            <a:r>
              <a:rPr lang="cs-CZ" sz="3600" b="1" dirty="0" err="1" smtClean="0">
                <a:solidFill>
                  <a:schemeClr val="bg1"/>
                </a:solidFill>
              </a:rPr>
              <a:t>MgA</a:t>
            </a:r>
            <a:r>
              <a:rPr lang="cs-CZ" sz="3600" b="1" dirty="0" smtClean="0">
                <a:solidFill>
                  <a:schemeClr val="bg1"/>
                </a:solidFill>
              </a:rPr>
              <a:t>. </a:t>
            </a:r>
            <a:r>
              <a:rPr lang="cs-CZ" sz="3600" b="1" dirty="0" err="1" smtClean="0">
                <a:solidFill>
                  <a:schemeClr val="bg1"/>
                </a:solidFill>
              </a:rPr>
              <a:t>Kllára</a:t>
            </a:r>
            <a:r>
              <a:rPr lang="cs-CZ" sz="3600" b="1" dirty="0" smtClean="0">
                <a:solidFill>
                  <a:schemeClr val="bg1"/>
                </a:solidFill>
              </a:rPr>
              <a:t> Havlínová</a:t>
            </a:r>
          </a:p>
          <a:p>
            <a:pPr algn="ctr"/>
            <a:endParaRPr lang="cs-CZ" sz="3600" b="1" dirty="0">
              <a:solidFill>
                <a:schemeClr val="bg1"/>
              </a:solidFill>
            </a:endParaRPr>
          </a:p>
          <a:p>
            <a:pPr algn="ctr"/>
            <a:endParaRPr lang="cs-CZ" sz="3600" b="1" dirty="0">
              <a:solidFill>
                <a:schemeClr val="bg1"/>
              </a:solidFill>
            </a:endParaRPr>
          </a:p>
          <a:p>
            <a:pPr algn="ctr"/>
            <a:r>
              <a:rPr lang="cs-CZ" sz="3600" b="1" dirty="0">
                <a:solidFill>
                  <a:schemeClr val="bg1"/>
                </a:solidFill>
              </a:rPr>
              <a:t>Léto </a:t>
            </a:r>
            <a:r>
              <a:rPr lang="cs-CZ" sz="3600" b="1" dirty="0" smtClean="0">
                <a:solidFill>
                  <a:schemeClr val="bg1"/>
                </a:solidFill>
              </a:rPr>
              <a:t>2022</a:t>
            </a:r>
            <a:endParaRPr lang="cs-CZ" sz="3600" b="1" dirty="0">
              <a:solidFill>
                <a:schemeClr val="bg1"/>
              </a:solidFill>
            </a:endParaRPr>
          </a:p>
          <a:p>
            <a:pPr algn="ctr"/>
            <a:r>
              <a:rPr lang="cs-CZ" sz="3600" b="1" dirty="0" smtClean="0">
                <a:solidFill>
                  <a:schemeClr val="bg1"/>
                </a:solidFill>
              </a:rPr>
              <a:t>Navazující magisterské studium</a:t>
            </a:r>
          </a:p>
          <a:p>
            <a:pPr algn="ctr"/>
            <a:r>
              <a:rPr lang="cs-CZ" sz="3600" b="1" dirty="0" smtClean="0">
                <a:solidFill>
                  <a:schemeClr val="bg1"/>
                </a:solidFill>
              </a:rPr>
              <a:t>Pozemní stavby </a:t>
            </a:r>
            <a:endParaRPr lang="cs-CZ" sz="3600" b="1" dirty="0">
              <a:solidFill>
                <a:schemeClr val="bg1"/>
              </a:solidFill>
            </a:endParaRPr>
          </a:p>
          <a:p>
            <a:pPr algn="ctr"/>
            <a:r>
              <a:rPr lang="cs-CZ" sz="3600" b="1" dirty="0">
                <a:solidFill>
                  <a:schemeClr val="bg1"/>
                </a:solidFill>
              </a:rPr>
              <a:t>Vysoká škola technická a ekonomická v Českých Budějovicích</a:t>
            </a:r>
          </a:p>
          <a:p>
            <a:endParaRPr lang="cs-CZ" sz="3472" b="1" dirty="0"/>
          </a:p>
          <a:p>
            <a:endParaRPr lang="cs-CZ" sz="3472" b="1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C1D7D9-8562-449A-A397-DC37B66D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55A-19FF-4C82-A86E-8D126695A98C}" type="slidenum">
              <a:rPr lang="cs-CZ" smtClean="0"/>
              <a:t>1</a:t>
            </a:fld>
            <a:endParaRPr lang="cs-CZ" dirty="0"/>
          </a:p>
        </p:txBody>
      </p:sp>
      <p:pic>
        <p:nvPicPr>
          <p:cNvPr id="7" name="Obrázek 6" descr="Informační systém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9" y="9289915"/>
            <a:ext cx="1028671" cy="1028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2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E3208-B6B2-4019-8D14-29969A98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04" y="139336"/>
            <a:ext cx="13040439" cy="1643835"/>
          </a:xfrm>
        </p:spPr>
        <p:txBody>
          <a:bodyPr>
            <a:normAutofit fontScale="90000"/>
          </a:bodyPr>
          <a:lstStyle/>
          <a:p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dirty="0" smtClean="0"/>
              <a:t>Celková analýza </a:t>
            </a:r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dirty="0" smtClean="0"/>
              <a:t> </a:t>
            </a:r>
            <a:endParaRPr lang="cs-CZ" sz="4400" b="1" dirty="0"/>
          </a:p>
        </p:txBody>
      </p:sp>
      <p:pic>
        <p:nvPicPr>
          <p:cNvPr id="12" name="Obrázek 11" descr="Informační systém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9" y="9289915"/>
            <a:ext cx="1028671" cy="102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15" y="1933576"/>
            <a:ext cx="14448810" cy="68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E3208-B6B2-4019-8D14-29969A98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12" y="619626"/>
            <a:ext cx="13040439" cy="1643835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DOSAŽENÉ VÝSLEDKY A PŘÍNOS PRÁCE</a:t>
            </a:r>
            <a:endParaRPr lang="cs-CZ" sz="4800" b="1" dirty="0"/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000FC093-8747-483F-9044-477F7058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55A-19FF-4C82-A86E-8D126695A98C}" type="slidenum">
              <a:rPr lang="cs-CZ" smtClean="0"/>
              <a:t>11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868218" y="1893446"/>
            <a:ext cx="7121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dirty="0" smtClean="0"/>
              <a:t>Textová část DP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dirty="0" smtClean="0"/>
              <a:t>Studie stavby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dirty="0" smtClean="0"/>
              <a:t>Dokumentace pro stavební povolení </a:t>
            </a:r>
            <a:endParaRPr lang="cs-CZ" sz="3200" dirty="0"/>
          </a:p>
        </p:txBody>
      </p:sp>
      <p:pic>
        <p:nvPicPr>
          <p:cNvPr id="10" name="Obrázek 9" descr="Informační systém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9" y="9289915"/>
            <a:ext cx="1028671" cy="102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/>
          <a:srcRect l="11285"/>
          <a:stretch/>
        </p:blipFill>
        <p:spPr>
          <a:xfrm>
            <a:off x="2724727" y="5243429"/>
            <a:ext cx="2059710" cy="32934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811" y="5241737"/>
            <a:ext cx="4741172" cy="32951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0357" y="5241737"/>
            <a:ext cx="2321244" cy="32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E3208-B6B2-4019-8D14-29969A98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12" y="619626"/>
            <a:ext cx="13040439" cy="1643835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ZÁVĚREČNÉ SHRNUTÍ</a:t>
            </a:r>
            <a:endParaRPr lang="cs-CZ" sz="4800" b="1" dirty="0"/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000FC093-8747-483F-9044-477F7058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55A-19FF-4C82-A86E-8D126695A98C}" type="slidenum">
              <a:rPr lang="cs-CZ" smtClean="0"/>
              <a:t>12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74412" y="2115127"/>
            <a:ext cx="793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Cíl práce byl splněn. </a:t>
            </a:r>
            <a:endParaRPr lang="cs-CZ" sz="3200" dirty="0"/>
          </a:p>
        </p:txBody>
      </p:sp>
      <p:pic>
        <p:nvPicPr>
          <p:cNvPr id="7" name="Obrázek 6" descr="Informační systém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9" y="9289915"/>
            <a:ext cx="1028671" cy="102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3236697"/>
            <a:ext cx="9401205" cy="52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E3208-B6B2-4019-8D14-29969A98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19" y="4942244"/>
            <a:ext cx="12863506" cy="170793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8900" b="1" dirty="0" smtClean="0">
                <a:solidFill>
                  <a:schemeClr val="bg1"/>
                </a:solidFill>
              </a:rPr>
              <a:t>DĚKUJI ZA POZORNOST</a:t>
            </a:r>
            <a:r>
              <a:rPr lang="cs-CZ" sz="4000" b="1" dirty="0" smtClean="0">
                <a:solidFill>
                  <a:schemeClr val="bg1"/>
                </a:solidFill>
              </a:rPr>
              <a:t/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/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4000" b="1" dirty="0" smtClean="0">
                <a:solidFill>
                  <a:schemeClr val="bg1"/>
                </a:solidFill>
              </a:rPr>
              <a:t/>
            </a:r>
            <a:br>
              <a:rPr lang="cs-CZ" sz="4000" b="1" dirty="0" smtClean="0">
                <a:solidFill>
                  <a:schemeClr val="bg1"/>
                </a:solidFill>
              </a:rPr>
            </a:b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000FC093-8747-483F-9044-477F7058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55A-19FF-4C82-A86E-8D126695A98C}" type="slidenum">
              <a:rPr lang="cs-CZ" smtClean="0"/>
              <a:t>13</a:t>
            </a:fld>
            <a:endParaRPr lang="cs-CZ" dirty="0"/>
          </a:p>
        </p:txBody>
      </p:sp>
      <p:pic>
        <p:nvPicPr>
          <p:cNvPr id="5" name="Obrázek 4" descr="Informační systém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9" y="9289915"/>
            <a:ext cx="1028671" cy="1028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E3208-B6B2-4019-8D14-29969A98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12" y="619626"/>
            <a:ext cx="13218679" cy="2326774"/>
          </a:xfrm>
        </p:spPr>
        <p:txBody>
          <a:bodyPr>
            <a:noAutofit/>
          </a:bodyPr>
          <a:lstStyle/>
          <a:p>
            <a:r>
              <a:rPr lang="cs-CZ" sz="6000" b="1" dirty="0" smtClean="0"/>
              <a:t>STRUKTURA DIPLOMOVÉ PRÁCE</a:t>
            </a:r>
            <a:endParaRPr lang="cs-CZ" sz="6000" b="1" dirty="0"/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000FC093-8747-483F-9044-477F7058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55A-19FF-4C82-A86E-8D126695A98C}" type="slidenum">
              <a:rPr lang="cs-CZ" smtClean="0"/>
              <a:t>2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988291" y="2697018"/>
            <a:ext cx="128108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200" dirty="0" smtClean="0"/>
              <a:t>Motivace a důvody k řešení daného tématu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200" dirty="0" smtClean="0"/>
              <a:t>Cíl práce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200" dirty="0"/>
              <a:t>S</a:t>
            </a:r>
            <a:r>
              <a:rPr lang="cs-CZ" sz="3200" dirty="0" smtClean="0"/>
              <a:t>kladby systému ETICS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200" dirty="0" smtClean="0"/>
              <a:t>Použité metody, analýzy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200" dirty="0" smtClean="0"/>
              <a:t>Dosažené výsledky a přínos práce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200" dirty="0" smtClean="0"/>
              <a:t>Závěrečné shrnutí</a:t>
            </a:r>
          </a:p>
          <a:p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 descr="Informační systém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9" y="9289915"/>
            <a:ext cx="1028671" cy="1028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7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E3208-B6B2-4019-8D14-29969A98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12" y="619626"/>
            <a:ext cx="13040439" cy="1643835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MOTIVACE A DŮVODY K ŘEŠENÍ DANÉHO TÉMATU </a:t>
            </a:r>
            <a:endParaRPr lang="cs-CZ" sz="4800" b="1" dirty="0"/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000FC093-8747-483F-9044-477F7058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55A-19FF-4C82-A86E-8D126695A98C}" type="slidenum">
              <a:rPr lang="cs-CZ" smtClean="0"/>
              <a:t>3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895927" y="2263461"/>
            <a:ext cx="68256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dirty="0" smtClean="0"/>
              <a:t>Aktuálnost daného tématu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dirty="0" smtClean="0"/>
              <a:t>Zájem o dané téma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dirty="0" smtClean="0"/>
              <a:t>Nové zkušenosti a přínosy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9" name="Obrázek 8" descr="Informační systém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9" y="9289915"/>
            <a:ext cx="1028671" cy="102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Parte il Green Deal: ecco i costi e i benefici per l'Italia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09" y="2016333"/>
            <a:ext cx="2684322" cy="262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09" y="3328438"/>
            <a:ext cx="5052289" cy="2880326"/>
          </a:xfrm>
          <a:prstGeom prst="rect">
            <a:avLst/>
          </a:prstGeom>
        </p:spPr>
      </p:pic>
      <p:pic>
        <p:nvPicPr>
          <p:cNvPr id="6" name="Picture 4" descr="Stavebnictví v Česku si meziročně polepšilo, pomohlo i počasí. Rostl také  průmysl - Aktuálně.c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670" y="5023318"/>
            <a:ext cx="3272561" cy="184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ro: Město Píse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21" y="6673251"/>
            <a:ext cx="5689167" cy="227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4515" y="5695332"/>
            <a:ext cx="3645212" cy="1955838"/>
          </a:xfrm>
          <a:prstGeom prst="rect">
            <a:avLst/>
          </a:prstGeom>
        </p:spPr>
      </p:pic>
      <p:pic>
        <p:nvPicPr>
          <p:cNvPr id="1032" name="Picture 8" descr="Životní prostředí - Fre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882" y="7404589"/>
            <a:ext cx="3336349" cy="28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kce 1 - Finance, peníze a měna - Úvod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46" y="8051595"/>
            <a:ext cx="2934981" cy="198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E3208-B6B2-4019-8D14-29969A98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12" y="619626"/>
            <a:ext cx="13040439" cy="1643835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CÍL </a:t>
            </a:r>
            <a:r>
              <a:rPr lang="cs-CZ" sz="4800" b="1" dirty="0" smtClean="0"/>
              <a:t>PRÁCE</a:t>
            </a:r>
            <a:endParaRPr lang="cs-CZ" sz="4800" b="1" dirty="0"/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000FC093-8747-483F-9044-477F7058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55A-19FF-4C82-A86E-8D126695A98C}" type="slidenum">
              <a:rPr lang="cs-CZ" smtClean="0"/>
              <a:t>4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7393" y="1839279"/>
            <a:ext cx="140591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smtClean="0"/>
              <a:t>„Cíl </a:t>
            </a:r>
            <a:r>
              <a:rPr lang="cs-CZ" sz="3200" i="1" dirty="0"/>
              <a:t>diplomové </a:t>
            </a:r>
            <a:r>
              <a:rPr lang="cs-CZ" sz="3200" i="1" dirty="0" smtClean="0"/>
              <a:t>práce: Návrh optimálního způsobu </a:t>
            </a:r>
            <a:r>
              <a:rPr lang="cs-CZ" sz="3200" i="1" dirty="0"/>
              <a:t>zateplení systémem ETICS s ohledem na dopad na životní prostředí a porovnání ekonomické výhodnosti </a:t>
            </a:r>
            <a:r>
              <a:rPr lang="cs-CZ" sz="3200" i="1" dirty="0" smtClean="0"/>
              <a:t>systému.“</a:t>
            </a:r>
          </a:p>
          <a:p>
            <a:endParaRPr lang="cs-CZ" sz="3200" i="1" dirty="0" smtClean="0"/>
          </a:p>
          <a:p>
            <a:r>
              <a:rPr lang="cs-CZ" sz="3200" i="1" dirty="0" smtClean="0"/>
              <a:t>„Součástí diplomové práce je studie stavby a dokumentace pro stavební povolení.“</a:t>
            </a:r>
            <a:endParaRPr lang="cs-CZ" sz="3200" i="1" dirty="0"/>
          </a:p>
          <a:p>
            <a:endParaRPr lang="cs-CZ" dirty="0"/>
          </a:p>
        </p:txBody>
      </p:sp>
      <p:pic>
        <p:nvPicPr>
          <p:cNvPr id="10" name="Obrázek 9" descr="Informační systém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9" y="9289915"/>
            <a:ext cx="1028671" cy="102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39" y="4516582"/>
            <a:ext cx="8340062" cy="413060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4516582"/>
            <a:ext cx="4019260" cy="309627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/>
          <a:stretch/>
        </p:blipFill>
        <p:spPr bwMode="auto">
          <a:xfrm>
            <a:off x="2272145" y="8100495"/>
            <a:ext cx="3118715" cy="1959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76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E3208-B6B2-4019-8D14-29969A98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12" y="619626"/>
            <a:ext cx="13040439" cy="1643835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SKLADBY SYSTÉMU ETICS</a:t>
            </a:r>
            <a:endParaRPr lang="cs-CZ" sz="4800" b="1" dirty="0"/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000FC093-8747-483F-9044-477F7058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55A-19FF-4C82-A86E-8D126695A98C}" type="slidenum">
              <a:rPr lang="cs-CZ" smtClean="0"/>
              <a:t>5</a:t>
            </a:fld>
            <a:endParaRPr lang="cs-CZ" dirty="0"/>
          </a:p>
        </p:txBody>
      </p:sp>
      <p:pic>
        <p:nvPicPr>
          <p:cNvPr id="10" name="Obrázek 9" descr="Informační systém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9" y="9289915"/>
            <a:ext cx="1028671" cy="102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66" y="3525408"/>
            <a:ext cx="3243406" cy="317613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9418" y="3525408"/>
            <a:ext cx="3252877" cy="32000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4041" y="3525408"/>
            <a:ext cx="3201088" cy="32000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56875" y="3525407"/>
            <a:ext cx="3336580" cy="324720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951945" y="6772612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Skladba č. 1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724999" y="6772612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Skladba č. </a:t>
            </a:r>
            <a:r>
              <a:rPr lang="cs-CZ" sz="2800" dirty="0" smtClean="0"/>
              <a:t>2</a:t>
            </a:r>
            <a:endParaRPr lang="cs-CZ" sz="2800" dirty="0"/>
          </a:p>
        </p:txBody>
      </p:sp>
      <p:sp>
        <p:nvSpPr>
          <p:cNvPr id="17" name="Obdélník 16"/>
          <p:cNvSpPr/>
          <p:nvPr/>
        </p:nvSpPr>
        <p:spPr>
          <a:xfrm>
            <a:off x="8431148" y="6772612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Skladba č. </a:t>
            </a:r>
            <a:r>
              <a:rPr lang="cs-CZ" sz="2800" dirty="0" smtClean="0"/>
              <a:t>3</a:t>
            </a:r>
            <a:endParaRPr lang="cs-CZ" sz="2800" dirty="0"/>
          </a:p>
        </p:txBody>
      </p:sp>
      <p:sp>
        <p:nvSpPr>
          <p:cNvPr id="18" name="Obdélník 17"/>
          <p:cNvSpPr/>
          <p:nvPr/>
        </p:nvSpPr>
        <p:spPr>
          <a:xfrm>
            <a:off x="11908560" y="6851121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Skladba č. </a:t>
            </a:r>
            <a:r>
              <a:rPr lang="cs-CZ" sz="2800" dirty="0" smtClean="0"/>
              <a:t>4+5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385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E3208-B6B2-4019-8D14-29969A98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12" y="619626"/>
            <a:ext cx="13040439" cy="1643835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POUŽITÉ </a:t>
            </a:r>
            <a:r>
              <a:rPr lang="cs-CZ" sz="4800" b="1" dirty="0" smtClean="0"/>
              <a:t>METODY</a:t>
            </a:r>
            <a:r>
              <a:rPr lang="cs-CZ" sz="4400" b="1" dirty="0" smtClean="0"/>
              <a:t>, ANALÝZY </a:t>
            </a:r>
            <a:endParaRPr lang="cs-CZ" sz="44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74412" y="1900648"/>
            <a:ext cx="108666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ANALÝZY NAVRŽENÝCH SKLADEB</a:t>
            </a:r>
          </a:p>
          <a:p>
            <a:endParaRPr lang="cs-CZ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dirty="0" smtClean="0"/>
              <a:t>Environmentální analýza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dirty="0" smtClean="0"/>
              <a:t>Tepelně technická analýza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dirty="0" smtClean="0"/>
              <a:t>Analýza finanční náročnosti a ekonomické výhodnosti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dirty="0" smtClean="0"/>
              <a:t>Celková analýza </a:t>
            </a:r>
            <a:endParaRPr lang="cs-CZ" sz="3200" dirty="0"/>
          </a:p>
        </p:txBody>
      </p:sp>
      <p:pic>
        <p:nvPicPr>
          <p:cNvPr id="12" name="Obrázek 11" descr="Informační systém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9" y="9289915"/>
            <a:ext cx="1028671" cy="102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2755" y="4484478"/>
            <a:ext cx="4369100" cy="22429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188" y="5695388"/>
            <a:ext cx="8078549" cy="410867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2755" y="6904969"/>
            <a:ext cx="3611717" cy="216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E3208-B6B2-4019-8D14-29969A98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12" y="573445"/>
            <a:ext cx="13040439" cy="1643835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/>
              <a:t/>
            </a:r>
            <a:br>
              <a:rPr lang="cs-CZ" sz="4400" dirty="0"/>
            </a:br>
            <a:r>
              <a:rPr lang="cs-CZ" sz="4400" b="1" dirty="0"/>
              <a:t>Environmentální analýza</a:t>
            </a: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/>
              <a:t/>
            </a:r>
            <a:br>
              <a:rPr lang="cs-CZ" sz="4400" dirty="0"/>
            </a:br>
            <a:r>
              <a:rPr lang="cs-CZ" sz="4400" b="1" dirty="0" smtClean="0"/>
              <a:t> </a:t>
            </a:r>
            <a:endParaRPr lang="cs-CZ" sz="4400" b="1" dirty="0"/>
          </a:p>
        </p:txBody>
      </p:sp>
      <p:pic>
        <p:nvPicPr>
          <p:cNvPr id="12" name="Obrázek 11" descr="Informační systém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9" y="9289915"/>
            <a:ext cx="1028671" cy="1028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571212" y="2217280"/>
            <a:ext cx="91255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HODNOCENÍ DLE VÝROBCE</a:t>
            </a:r>
          </a:p>
          <a:p>
            <a:endParaRPr lang="cs-CZ" sz="3200" dirty="0" smtClean="0"/>
          </a:p>
          <a:p>
            <a:r>
              <a:rPr lang="cs-CZ" sz="3200" dirty="0" smtClean="0"/>
              <a:t>VLASTNÍ HODNOCENÍ</a:t>
            </a:r>
            <a:endParaRPr lang="cs-CZ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dirty="0"/>
              <a:t>Spotřeba energií: 5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dirty="0"/>
              <a:t>Spotřeba neobnovitelných zdrojů: 4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dirty="0"/>
              <a:t>Spotřeba vody: 3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dirty="0"/>
              <a:t>Tvorba odpadu: 2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dirty="0"/>
              <a:t>Potencionál globálního oteplování: 1 </a:t>
            </a:r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029" y="6249804"/>
            <a:ext cx="5141402" cy="40684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978" y="5616774"/>
            <a:ext cx="7323158" cy="470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E3208-B6B2-4019-8D14-29969A98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85" y="231699"/>
            <a:ext cx="13040439" cy="1643835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/>
              <a:t/>
            </a:r>
            <a:br>
              <a:rPr lang="cs-CZ" sz="4400" dirty="0"/>
            </a:br>
            <a:r>
              <a:rPr lang="cs-CZ" sz="4400" b="1" dirty="0"/>
              <a:t>Tepelně technická analýza</a:t>
            </a: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/>
              <a:t/>
            </a:r>
            <a:br>
              <a:rPr lang="cs-CZ" sz="4400" dirty="0"/>
            </a:br>
            <a:r>
              <a:rPr lang="cs-CZ" sz="4400" b="1" dirty="0" smtClean="0"/>
              <a:t> </a:t>
            </a:r>
            <a:endParaRPr lang="cs-CZ" sz="4400" b="1" dirty="0"/>
          </a:p>
        </p:txBody>
      </p:sp>
      <p:pic>
        <p:nvPicPr>
          <p:cNvPr id="12" name="Obrázek 11" descr="Informační systém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9" y="9289915"/>
            <a:ext cx="1028671" cy="102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450" y="2226324"/>
            <a:ext cx="7967707" cy="69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E3208-B6B2-4019-8D14-29969A98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22" y="167045"/>
            <a:ext cx="13040439" cy="1643835"/>
          </a:xfrm>
        </p:spPr>
        <p:txBody>
          <a:bodyPr>
            <a:normAutofit fontScale="90000"/>
          </a:bodyPr>
          <a:lstStyle/>
          <a:p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dirty="0"/>
              <a:t>Analýza finanční náročnosti a ekonomické výhodnosti</a:t>
            </a:r>
            <a:br>
              <a:rPr lang="cs-CZ" sz="4400" b="1" dirty="0"/>
            </a:br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dirty="0" smtClean="0"/>
              <a:t> </a:t>
            </a:r>
            <a:endParaRPr lang="cs-CZ" sz="4400" b="1" dirty="0"/>
          </a:p>
        </p:txBody>
      </p:sp>
      <p:pic>
        <p:nvPicPr>
          <p:cNvPr id="12" name="Obrázek 11" descr="Informační systém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9" y="9289915"/>
            <a:ext cx="1028671" cy="102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157" y="2171699"/>
            <a:ext cx="13524523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1133</TotalTime>
  <Words>238</Words>
  <Application>Microsoft Office PowerPoint</Application>
  <PresentationFormat>Vlastní</PresentationFormat>
  <Paragraphs>74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STRUKTURA DIPLOMOVÉ PRÁCE</vt:lpstr>
      <vt:lpstr>MOTIVACE A DŮVODY K ŘEŠENÍ DANÉHO TÉMATU </vt:lpstr>
      <vt:lpstr>CÍL PRÁCE</vt:lpstr>
      <vt:lpstr>SKLADBY SYSTÉMU ETICS</vt:lpstr>
      <vt:lpstr>POUŽITÉ METODY, ANALÝZY </vt:lpstr>
      <vt:lpstr>  Environmentální analýza   </vt:lpstr>
      <vt:lpstr>     Tepelně technická analýza     </vt:lpstr>
      <vt:lpstr>     Analýza finanční náročnosti a ekonomické výhodnosti     </vt:lpstr>
      <vt:lpstr>     Celková analýza      </vt:lpstr>
      <vt:lpstr>DOSAŽENÉ VÝSLEDKY A PŘÍNOS PRÁCE</vt:lpstr>
      <vt:lpstr>ZÁVĚREČNÉ SHRNUTÍ</vt:lpstr>
      <vt:lpstr>DĚKUJI ZA POZORNOST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PLAVECKÝ BAZÉN CHOTĚBOŘ   BAKALÁŘSKÁ PRÁCE</dc:title>
  <dc:creator>Michaela Hulinková</dc:creator>
  <cp:lastModifiedBy>Michaela Hulinková</cp:lastModifiedBy>
  <cp:revision>125</cp:revision>
  <cp:lastPrinted>2020-06-09T13:26:04Z</cp:lastPrinted>
  <dcterms:created xsi:type="dcterms:W3CDTF">2020-04-22T06:40:56Z</dcterms:created>
  <dcterms:modified xsi:type="dcterms:W3CDTF">2022-05-28T19:52:55Z</dcterms:modified>
</cp:coreProperties>
</file>