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9" r:id="rId1"/>
  </p:sldMasterIdLst>
  <p:notesMasterIdLst>
    <p:notesMasterId r:id="rId18"/>
  </p:notesMasterIdLst>
  <p:sldIdLst>
    <p:sldId id="256" r:id="rId2"/>
    <p:sldId id="258" r:id="rId3"/>
    <p:sldId id="259" r:id="rId4"/>
    <p:sldId id="261" r:id="rId5"/>
    <p:sldId id="262" r:id="rId6"/>
    <p:sldId id="268" r:id="rId7"/>
    <p:sldId id="269" r:id="rId8"/>
    <p:sldId id="275" r:id="rId9"/>
    <p:sldId id="267" r:id="rId10"/>
    <p:sldId id="264" r:id="rId11"/>
    <p:sldId id="270" r:id="rId12"/>
    <p:sldId id="276" r:id="rId13"/>
    <p:sldId id="271" r:id="rId14"/>
    <p:sldId id="273" r:id="rId15"/>
    <p:sldId id="274" r:id="rId16"/>
    <p:sldId id="266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1723" autoAdjust="0"/>
  </p:normalViewPr>
  <p:slideViewPr>
    <p:cSldViewPr snapToGrid="0">
      <p:cViewPr varScale="1">
        <p:scale>
          <a:sx n="110" d="100"/>
          <a:sy n="110" d="100"/>
        </p:scale>
        <p:origin x="59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614B6B-D791-450A-80EB-EE32C8D085E3}" type="datetimeFigureOut">
              <a:rPr lang="cs-CZ" smtClean="0"/>
              <a:t>26.05.2022</a:t>
            </a:fld>
            <a:endParaRPr lang="cs-CZ" dirty="0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 dirty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B13D67-5F75-49ED-9685-98DCC73177BD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981920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B13D67-5F75-49ED-9685-98DCC73177BD}" type="slidenum">
              <a:rPr lang="cs-CZ" smtClean="0"/>
              <a:t>6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427508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B13D67-5F75-49ED-9685-98DCC73177BD}" type="slidenum">
              <a:rPr lang="cs-CZ" smtClean="0"/>
              <a:t>8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267617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B13D67-5F75-49ED-9685-98DCC73177BD}" type="slidenum">
              <a:rPr lang="cs-CZ" smtClean="0"/>
              <a:t>14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329752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C491A-2AE5-4E6A-8F11-8553A5E71A76}" type="datetimeFigureOut">
              <a:rPr lang="cs-CZ" smtClean="0"/>
              <a:t>26.05.2022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5BD83668-7411-4B7A-AD5B-1945DF3DD0FF}" type="slidenum">
              <a:rPr lang="cs-CZ" smtClean="0"/>
              <a:t>‹#›</a:t>
            </a:fld>
            <a:endParaRPr lang="cs-CZ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41618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C491A-2AE5-4E6A-8F11-8553A5E71A76}" type="datetimeFigureOut">
              <a:rPr lang="cs-CZ" smtClean="0"/>
              <a:t>26.05.2022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83668-7411-4B7A-AD5B-1945DF3DD0FF}" type="slidenum">
              <a:rPr lang="cs-CZ" smtClean="0"/>
              <a:t>‹#›</a:t>
            </a:fld>
            <a:endParaRPr lang="cs-CZ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89502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C491A-2AE5-4E6A-8F11-8553A5E71A76}" type="datetimeFigureOut">
              <a:rPr lang="cs-CZ" smtClean="0"/>
              <a:t>26.05.2022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83668-7411-4B7A-AD5B-1945DF3DD0FF}" type="slidenum">
              <a:rPr lang="cs-CZ" smtClean="0"/>
              <a:t>‹#›</a:t>
            </a:fld>
            <a:endParaRPr lang="cs-CZ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33852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C491A-2AE5-4E6A-8F11-8553A5E71A76}" type="datetimeFigureOut">
              <a:rPr lang="cs-CZ" smtClean="0"/>
              <a:t>26.05.2022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83668-7411-4B7A-AD5B-1945DF3DD0FF}" type="slidenum">
              <a:rPr lang="cs-CZ" smtClean="0"/>
              <a:t>‹#›</a:t>
            </a:fld>
            <a:endParaRPr lang="cs-CZ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42399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C491A-2AE5-4E6A-8F11-8553A5E71A76}" type="datetimeFigureOut">
              <a:rPr lang="cs-CZ" smtClean="0"/>
              <a:t>26.05.2022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83668-7411-4B7A-AD5B-1945DF3DD0FF}" type="slidenum">
              <a:rPr lang="cs-CZ" smtClean="0"/>
              <a:t>‹#›</a:t>
            </a:fld>
            <a:endParaRPr lang="cs-CZ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10464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C491A-2AE5-4E6A-8F11-8553A5E71A76}" type="datetimeFigureOut">
              <a:rPr lang="cs-CZ" smtClean="0"/>
              <a:t>26.05.2022</a:t>
            </a:fld>
            <a:endParaRPr lang="cs-CZ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83668-7411-4B7A-AD5B-1945DF3DD0FF}" type="slidenum">
              <a:rPr lang="cs-CZ" smtClean="0"/>
              <a:t>‹#›</a:t>
            </a:fld>
            <a:endParaRPr lang="cs-CZ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46705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C491A-2AE5-4E6A-8F11-8553A5E71A76}" type="datetimeFigureOut">
              <a:rPr lang="cs-CZ" smtClean="0"/>
              <a:t>26.05.2022</a:t>
            </a:fld>
            <a:endParaRPr lang="cs-CZ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83668-7411-4B7A-AD5B-1945DF3DD0FF}" type="slidenum">
              <a:rPr lang="cs-CZ" smtClean="0"/>
              <a:t>‹#›</a:t>
            </a:fld>
            <a:endParaRPr lang="cs-CZ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12587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C491A-2AE5-4E6A-8F11-8553A5E71A76}" type="datetimeFigureOut">
              <a:rPr lang="cs-CZ" smtClean="0"/>
              <a:t>26.05.2022</a:t>
            </a:fld>
            <a:endParaRPr lang="cs-CZ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83668-7411-4B7A-AD5B-1945DF3DD0FF}" type="slidenum">
              <a:rPr lang="cs-CZ" smtClean="0"/>
              <a:t>‹#›</a:t>
            </a:fld>
            <a:endParaRPr lang="cs-CZ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14760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C491A-2AE5-4E6A-8F11-8553A5E71A76}" type="datetimeFigureOut">
              <a:rPr lang="cs-CZ" smtClean="0"/>
              <a:t>26.05.2022</a:t>
            </a:fld>
            <a:endParaRPr lang="cs-CZ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83668-7411-4B7A-AD5B-1945DF3DD0FF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95026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C491A-2AE5-4E6A-8F11-8553A5E71A76}" type="datetimeFigureOut">
              <a:rPr lang="cs-CZ" smtClean="0"/>
              <a:t>26.05.2022</a:t>
            </a:fld>
            <a:endParaRPr lang="cs-CZ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83668-7411-4B7A-AD5B-1945DF3DD0FF}" type="slidenum">
              <a:rPr lang="cs-CZ" smtClean="0"/>
              <a:t>‹#›</a:t>
            </a:fld>
            <a:endParaRPr lang="cs-CZ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9419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dirty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C12C491A-2AE5-4E6A-8F11-8553A5E71A76}" type="datetimeFigureOut">
              <a:rPr lang="cs-CZ" smtClean="0"/>
              <a:t>26.05.2022</a:t>
            </a:fld>
            <a:endParaRPr lang="cs-CZ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cs-CZ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83668-7411-4B7A-AD5B-1945DF3DD0FF}" type="slidenum">
              <a:rPr lang="cs-CZ" smtClean="0"/>
              <a:t>‹#›</a:t>
            </a:fld>
            <a:endParaRPr lang="cs-CZ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55229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2C491A-2AE5-4E6A-8F11-8553A5E71A76}" type="datetimeFigureOut">
              <a:rPr lang="cs-CZ" smtClean="0"/>
              <a:t>26.05.2022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5BD83668-7411-4B7A-AD5B-1945DF3DD0FF}" type="slidenum">
              <a:rPr lang="cs-CZ" smtClean="0"/>
              <a:t>‹#›</a:t>
            </a:fld>
            <a:endParaRPr lang="cs-CZ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3573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66148C1-0D97-4435-8F51-283D2E0A93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17779" y="569343"/>
            <a:ext cx="8637073" cy="4295955"/>
          </a:xfrm>
        </p:spPr>
        <p:txBody>
          <a:bodyPr>
            <a:normAutofit fontScale="90000"/>
          </a:bodyPr>
          <a:lstStyle/>
          <a:p>
            <a:pPr algn="ctr"/>
            <a:br>
              <a:rPr lang="cs-CZ" cap="none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5300" cap="none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cs-CZ" sz="5300" b="0" i="0" cap="non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avilon posluchárny vysoké školy s integrací zeleně na fasádě a střeše objektu</a:t>
            </a:r>
            <a:br>
              <a:rPr lang="cs-CZ" b="0" i="0" dirty="0">
                <a:effectLst/>
                <a:latin typeface="Roboto" panose="020B0604020202020204" pitchFamily="2" charset="0"/>
              </a:rPr>
            </a:br>
            <a:br>
              <a:rPr lang="cs-CZ" dirty="0"/>
            </a:br>
            <a:endParaRPr lang="cs-CZ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EE26067F-4A26-45F1-B0E9-1DE4A47F39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17779" y="3531204"/>
            <a:ext cx="8637073" cy="1624996"/>
          </a:xfrm>
        </p:spPr>
        <p:txBody>
          <a:bodyPr>
            <a:noAutofit/>
          </a:bodyPr>
          <a:lstStyle/>
          <a:p>
            <a:pPr algn="l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Vypracoval: B</a:t>
            </a:r>
            <a:r>
              <a:rPr lang="cs-CZ" sz="2000" cap="none" dirty="0"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r>
              <a:rPr lang="cs-CZ" sz="2000" cap="none" dirty="0">
                <a:latin typeface="Arial" panose="020B0604020202020204" pitchFamily="34" charset="0"/>
                <a:cs typeface="Arial" panose="020B0604020202020204" pitchFamily="34" charset="0"/>
              </a:rPr>
              <a:t>iří Novotný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Vedoucí práce: </a:t>
            </a:r>
            <a:r>
              <a:rPr lang="cs-CZ" sz="2000" cap="none" dirty="0">
                <a:latin typeface="Arial" panose="020B0604020202020204" pitchFamily="34" charset="0"/>
                <a:cs typeface="Arial" panose="020B0604020202020204" pitchFamily="34" charset="0"/>
              </a:rPr>
              <a:t>Ing. Michal Kraus, Ph.D.</a:t>
            </a:r>
          </a:p>
          <a:p>
            <a:pPr algn="l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Oponent práce:</a:t>
            </a:r>
            <a:r>
              <a:rPr lang="cs-CZ" sz="2000" cap="none" dirty="0">
                <a:latin typeface="Arial" panose="020B0604020202020204" pitchFamily="34" charset="0"/>
                <a:cs typeface="Arial" panose="020B0604020202020204" pitchFamily="34" charset="0"/>
              </a:rPr>
              <a:t> Ing. Tereza Širhalová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D02E957-3CEC-4549-9BD3-DC25CE0974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54855" y="-1"/>
            <a:ext cx="1137146" cy="1147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6786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41B89EC-A595-4589-A278-D23541642A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cap="none" dirty="0">
                <a:latin typeface="Arial" panose="020B0604020202020204" pitchFamily="34" charset="0"/>
                <a:cs typeface="Arial" panose="020B0604020202020204" pitchFamily="34" charset="0"/>
              </a:rPr>
              <a:t>Dosažené výsledky – ozelenění střech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4DFC161-F084-41FE-A97D-07AEDCB988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7774" y="2010456"/>
            <a:ext cx="9603275" cy="4173401"/>
          </a:xfrm>
        </p:spPr>
        <p:txBody>
          <a:bodyPr>
            <a:normAutofit/>
          </a:bodyPr>
          <a:lstStyle/>
          <a:p>
            <a:pPr lvl="1"/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Intenzivní vegetační střecha</a:t>
            </a:r>
          </a:p>
          <a:p>
            <a:pPr lvl="2"/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Pobytová terasa v úrovni 2.NP</a:t>
            </a:r>
          </a:p>
          <a:p>
            <a:pPr lvl="2"/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Jednoplášťová plochá střecha</a:t>
            </a:r>
          </a:p>
          <a:p>
            <a:pPr lvl="2"/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Závlaha – nezámrzný kohout</a:t>
            </a:r>
          </a:p>
          <a:p>
            <a:pPr lvl="2"/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Směs bylin a rozchodníků</a:t>
            </a:r>
          </a:p>
          <a:p>
            <a:pPr marL="914400" lvl="2" indent="0">
              <a:buNone/>
            </a:pPr>
            <a:endParaRPr 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Extenzivní vegetační střecha</a:t>
            </a:r>
            <a:endParaRPr lang="cs-CZ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Nad 2.NP přístupná revizním žebříkem</a:t>
            </a:r>
          </a:p>
          <a:p>
            <a:pPr lvl="2"/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Jednoplášťová plochá střecha</a:t>
            </a:r>
          </a:p>
          <a:p>
            <a:pPr lvl="2"/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DEK- rozchodníková rohož S5</a:t>
            </a:r>
          </a:p>
          <a:p>
            <a:pPr lvl="2"/>
            <a:endParaRPr 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endParaRPr 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endParaRPr 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6AEFB4B-63EF-4331-9BCD-D242829F36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54855" y="-1"/>
            <a:ext cx="1137146" cy="1147579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350BADD8-C314-801B-C5F8-68B1F0AFE919}"/>
              </a:ext>
            </a:extLst>
          </p:cNvPr>
          <p:cNvSpPr txBox="1"/>
          <p:nvPr/>
        </p:nvSpPr>
        <p:spPr>
          <a:xfrm>
            <a:off x="10011652" y="6611779"/>
            <a:ext cx="14382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zdroj: vlastní</a:t>
            </a: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604FE920-5A18-550F-1B13-D916A14B3A5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54" b="1631"/>
          <a:stretch/>
        </p:blipFill>
        <p:spPr bwMode="auto">
          <a:xfrm>
            <a:off x="7167749" y="1853754"/>
            <a:ext cx="2814964" cy="248962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8104543A-535E-EF41-CEEF-F34C5775243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41"/>
          <a:stretch/>
        </p:blipFill>
        <p:spPr bwMode="auto">
          <a:xfrm>
            <a:off x="7167749" y="4505356"/>
            <a:ext cx="2843903" cy="2352644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760C1677-C9E5-30B8-DB46-2B07364661BA}"/>
              </a:ext>
            </a:extLst>
          </p:cNvPr>
          <p:cNvSpPr txBox="1"/>
          <p:nvPr/>
        </p:nvSpPr>
        <p:spPr>
          <a:xfrm>
            <a:off x="10011652" y="4077434"/>
            <a:ext cx="14382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>
                <a:latin typeface="Arial" panose="020B0604020202020204" pitchFamily="34" charset="0"/>
                <a:cs typeface="Arial" panose="020B0604020202020204" pitchFamily="34" charset="0"/>
              </a:rPr>
              <a:t>zdroj: vlastní</a:t>
            </a:r>
          </a:p>
        </p:txBody>
      </p:sp>
    </p:spTree>
    <p:extLst>
      <p:ext uri="{BB962C8B-B14F-4D97-AF65-F5344CB8AC3E}">
        <p14:creationId xmlns:p14="http://schemas.microsoft.com/office/powerpoint/2010/main" val="23817737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891B164-05E3-4014-BB32-D7D5652153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3392" y="312312"/>
            <a:ext cx="9603275" cy="1049235"/>
          </a:xfrm>
        </p:spPr>
        <p:txBody>
          <a:bodyPr>
            <a:normAutofit/>
          </a:bodyPr>
          <a:lstStyle/>
          <a:p>
            <a:r>
              <a:rPr lang="cs-CZ" sz="4000" cap="none" dirty="0">
                <a:latin typeface="Arial" panose="020B0604020202020204" pitchFamily="34" charset="0"/>
                <a:cs typeface="Arial" panose="020B0604020202020204" pitchFamily="34" charset="0"/>
              </a:rPr>
              <a:t>Dosažené výsledky – vizualizace</a:t>
            </a:r>
            <a:endParaRPr lang="cs-CZ" sz="4000" dirty="0"/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44C8ABBC-F3EF-4D9F-858A-03A414FCE349}"/>
              </a:ext>
            </a:extLst>
          </p:cNvPr>
          <p:cNvSpPr txBox="1"/>
          <p:nvPr/>
        </p:nvSpPr>
        <p:spPr>
          <a:xfrm>
            <a:off x="0" y="3429000"/>
            <a:ext cx="14382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>
                <a:latin typeface="Arial" panose="020B0604020202020204" pitchFamily="34" charset="0"/>
                <a:cs typeface="Arial" panose="020B0604020202020204" pitchFamily="34" charset="0"/>
              </a:rPr>
              <a:t>zdroj: vlastní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7BCD6356-DC93-4285-9663-292C95AD592B}"/>
              </a:ext>
            </a:extLst>
          </p:cNvPr>
          <p:cNvSpPr txBox="1"/>
          <p:nvPr/>
        </p:nvSpPr>
        <p:spPr>
          <a:xfrm>
            <a:off x="11315700" y="3449638"/>
            <a:ext cx="14382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>
                <a:latin typeface="Arial" panose="020B0604020202020204" pitchFamily="34" charset="0"/>
                <a:cs typeface="Arial" panose="020B0604020202020204" pitchFamily="34" charset="0"/>
              </a:rPr>
              <a:t>zdroj: vlastní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3AC40FB4-73C5-495B-93DB-BA68F834744F}"/>
              </a:ext>
            </a:extLst>
          </p:cNvPr>
          <p:cNvSpPr txBox="1"/>
          <p:nvPr/>
        </p:nvSpPr>
        <p:spPr>
          <a:xfrm>
            <a:off x="8772986" y="6432392"/>
            <a:ext cx="14382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zdroj: vlastní</a:t>
            </a:r>
          </a:p>
        </p:txBody>
      </p:sp>
      <p:cxnSp>
        <p:nvCxnSpPr>
          <p:cNvPr id="13" name="Přímá spojnice 12">
            <a:extLst>
              <a:ext uri="{FF2B5EF4-FFF2-40B4-BE49-F238E27FC236}">
                <a16:creationId xmlns:a16="http://schemas.microsoft.com/office/drawing/2014/main" id="{ACE6996C-9312-AA86-BF04-B2E51E70140F}"/>
              </a:ext>
            </a:extLst>
          </p:cNvPr>
          <p:cNvCxnSpPr/>
          <p:nvPr/>
        </p:nvCxnSpPr>
        <p:spPr>
          <a:xfrm>
            <a:off x="694436" y="922134"/>
            <a:ext cx="10592231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Obrázek 15">
            <a:extLst>
              <a:ext uri="{FF2B5EF4-FFF2-40B4-BE49-F238E27FC236}">
                <a16:creationId xmlns:a16="http://schemas.microsoft.com/office/drawing/2014/main" id="{2783F8C3-039B-927D-28FB-BEA23561AE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2480" y="1027355"/>
            <a:ext cx="5706970" cy="3210171"/>
          </a:xfrm>
          <a:prstGeom prst="rect">
            <a:avLst/>
          </a:prstGeom>
        </p:spPr>
      </p:pic>
      <p:pic>
        <p:nvPicPr>
          <p:cNvPr id="20" name="Obrázek 19">
            <a:extLst>
              <a:ext uri="{FF2B5EF4-FFF2-40B4-BE49-F238E27FC236}">
                <a16:creationId xmlns:a16="http://schemas.microsoft.com/office/drawing/2014/main" id="{5A03FD44-4DA0-CAA4-1A38-C70A7FCF95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638" y="1027356"/>
            <a:ext cx="5706968" cy="3210170"/>
          </a:xfrm>
          <a:prstGeom prst="rect">
            <a:avLst/>
          </a:prstGeom>
        </p:spPr>
      </p:pic>
      <p:pic>
        <p:nvPicPr>
          <p:cNvPr id="22" name="Obrázek 21">
            <a:extLst>
              <a:ext uri="{FF2B5EF4-FFF2-40B4-BE49-F238E27FC236}">
                <a16:creationId xmlns:a16="http://schemas.microsoft.com/office/drawing/2014/main" id="{EC92AE5D-2B14-8C4D-697D-86D714B8B5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810" y="4427621"/>
            <a:ext cx="3931642" cy="2211549"/>
          </a:xfrm>
          <a:prstGeom prst="rect">
            <a:avLst/>
          </a:prstGeom>
        </p:spPr>
      </p:pic>
      <p:pic>
        <p:nvPicPr>
          <p:cNvPr id="24" name="Obrázek 23">
            <a:extLst>
              <a:ext uri="{FF2B5EF4-FFF2-40B4-BE49-F238E27FC236}">
                <a16:creationId xmlns:a16="http://schemas.microsoft.com/office/drawing/2014/main" id="{FD517F5A-F01C-BECB-A2E1-DD857CC58E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1982" y="4427621"/>
            <a:ext cx="3931642" cy="2211549"/>
          </a:xfrm>
          <a:prstGeom prst="rect">
            <a:avLst/>
          </a:prstGeom>
        </p:spPr>
      </p:pic>
      <p:pic>
        <p:nvPicPr>
          <p:cNvPr id="26" name="Obrázek 25">
            <a:extLst>
              <a:ext uri="{FF2B5EF4-FFF2-40B4-BE49-F238E27FC236}">
                <a16:creationId xmlns:a16="http://schemas.microsoft.com/office/drawing/2014/main" id="{04724EC8-9E17-B547-7CBE-42C55C2E7F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638" y="4427621"/>
            <a:ext cx="3931642" cy="2211549"/>
          </a:xfrm>
          <a:prstGeom prst="rect">
            <a:avLst/>
          </a:prstGeom>
        </p:spPr>
      </p:pic>
      <p:sp>
        <p:nvSpPr>
          <p:cNvPr id="27" name="TextovéPole 26">
            <a:extLst>
              <a:ext uri="{FF2B5EF4-FFF2-40B4-BE49-F238E27FC236}">
                <a16:creationId xmlns:a16="http://schemas.microsoft.com/office/drawing/2014/main" id="{E6A2F4DC-9760-A509-73A9-53F228D94EC7}"/>
              </a:ext>
            </a:extLst>
          </p:cNvPr>
          <p:cNvSpPr txBox="1"/>
          <p:nvPr/>
        </p:nvSpPr>
        <p:spPr>
          <a:xfrm>
            <a:off x="11220312" y="6562469"/>
            <a:ext cx="14382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zdroj: vlastní</a:t>
            </a:r>
          </a:p>
        </p:txBody>
      </p:sp>
    </p:spTree>
    <p:extLst>
      <p:ext uri="{BB962C8B-B14F-4D97-AF65-F5344CB8AC3E}">
        <p14:creationId xmlns:p14="http://schemas.microsoft.com/office/powerpoint/2010/main" val="42734425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B7AA5D4-612C-AC03-733C-24234C4798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>
                <a:latin typeface="Arial" panose="020B0604020202020204" pitchFamily="34" charset="0"/>
                <a:cs typeface="Arial" panose="020B0604020202020204" pitchFamily="34" charset="0"/>
              </a:rPr>
              <a:t>Závěr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7519255-061F-EDEC-E7D1-92F4BE6FE8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Cíl diplomové práce byl splněn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Diplomová práce obsahuje:</a:t>
            </a:r>
          </a:p>
          <a:p>
            <a:pPr lvl="1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Teoretická část</a:t>
            </a:r>
          </a:p>
          <a:p>
            <a:pPr lvl="1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Aplikační část + přílohy</a:t>
            </a:r>
          </a:p>
        </p:txBody>
      </p:sp>
    </p:spTree>
    <p:extLst>
      <p:ext uri="{BB962C8B-B14F-4D97-AF65-F5344CB8AC3E}">
        <p14:creationId xmlns:p14="http://schemas.microsoft.com/office/powerpoint/2010/main" val="39748516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2D448AB-CD64-423F-BADC-2A4E3B8C64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0976" y="771526"/>
            <a:ext cx="9970047" cy="998008"/>
          </a:xfrm>
        </p:spPr>
        <p:txBody>
          <a:bodyPr>
            <a:noAutofit/>
          </a:bodyPr>
          <a:lstStyle/>
          <a:p>
            <a:r>
              <a:rPr lang="cs-CZ" sz="4000" cap="none" dirty="0">
                <a:latin typeface="Arial" panose="020B0604020202020204" pitchFamily="34" charset="0"/>
                <a:cs typeface="Arial" panose="020B0604020202020204" pitchFamily="34" charset="0"/>
              </a:rPr>
              <a:t>Odpovědi na otázky vedoucího a oponenta diplomové práce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43DA98B-0CBF-4D1A-A785-46E2931298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519" y="1783995"/>
            <a:ext cx="10239504" cy="4049039"/>
          </a:xfrm>
        </p:spPr>
        <p:txBody>
          <a:bodyPr>
            <a:normAutofit/>
          </a:bodyPr>
          <a:lstStyle/>
          <a:p>
            <a:pPr lvl="1"/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Otázky vedoucího práce:</a:t>
            </a:r>
          </a:p>
          <a:p>
            <a:pPr lvl="2"/>
            <a:r>
              <a:rPr lang="cs-CZ" sz="18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„V jakých cenových relacích se pohybuje navržený systém vegetační stěny?“</a:t>
            </a:r>
          </a:p>
          <a:p>
            <a:pPr lvl="3"/>
            <a:r>
              <a:rPr lang="cs-CZ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Cca 21 000 Kč/m² – navržený objekt 450,1 m² = 9,452 mil. Kč</a:t>
            </a:r>
          </a:p>
          <a:p>
            <a:pPr lvl="3"/>
            <a:endParaRPr lang="cs-CZ" sz="16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2"/>
            <a:r>
              <a:rPr lang="cs-CZ" sz="18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„Jaký systém kontrol a jakou pravidelnou údržbu navrhuje autor u navržených vegetačních stěn a střech?“</a:t>
            </a:r>
          </a:p>
          <a:p>
            <a:pPr lvl="2"/>
            <a:endParaRPr lang="cs-CZ" sz="1800" i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2"/>
            <a:endParaRPr lang="cs-CZ" sz="1800" i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2"/>
            <a:endParaRPr lang="cs-CZ" sz="18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endParaRPr 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endParaRPr lang="cs-CZ" dirty="0"/>
          </a:p>
          <a:p>
            <a:pPr lvl="2"/>
            <a:endParaRPr lang="cs-CZ" dirty="0"/>
          </a:p>
          <a:p>
            <a:pPr lvl="2"/>
            <a:endParaRPr lang="cs-CZ" dirty="0"/>
          </a:p>
          <a:p>
            <a:pPr lvl="2"/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FB36288-07DF-47C9-BBF5-D6CAFA816B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54855" y="-1"/>
            <a:ext cx="1137146" cy="1147579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26C61E6B-54F4-EE36-D476-A48AA1136982}"/>
              </a:ext>
            </a:extLst>
          </p:cNvPr>
          <p:cNvSpPr txBox="1"/>
          <p:nvPr/>
        </p:nvSpPr>
        <p:spPr>
          <a:xfrm>
            <a:off x="1367307" y="4104791"/>
            <a:ext cx="4460361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Vegetační střechy: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Údržba 1-2x, 4-8x ročně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Vizuální kontrola vegetace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Odstranění odumřelé vegetace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Dosev nové vegetace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Zásobování živinami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Zavlažování 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Kontrola kritických detailů – atiky, vtoky …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		</a:t>
            </a:r>
          </a:p>
          <a:p>
            <a:endParaRPr lang="cs-CZ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0B958534-A46B-333E-6CFC-76512CEA6B2C}"/>
              </a:ext>
            </a:extLst>
          </p:cNvPr>
          <p:cNvSpPr txBox="1"/>
          <p:nvPr/>
        </p:nvSpPr>
        <p:spPr>
          <a:xfrm>
            <a:off x="4089400" y="3935514"/>
            <a:ext cx="52916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6C63CC74-E03E-70B5-57C7-72A0E8D0A050}"/>
              </a:ext>
            </a:extLst>
          </p:cNvPr>
          <p:cNvSpPr txBox="1"/>
          <p:nvPr/>
        </p:nvSpPr>
        <p:spPr>
          <a:xfrm>
            <a:off x="5659197" y="4090330"/>
            <a:ext cx="6104708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Vertikální zahrada: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Servisní údržba jednou za 2 měsíce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Sečení min. 2x ročně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Vizuální kontrola vegetace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Odstranění odumřelé vegetace (cca 15%) a její nahrazení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Automatické zavlažování a zásobování živinami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Kontrola kritických detailů</a:t>
            </a:r>
          </a:p>
        </p:txBody>
      </p:sp>
    </p:spTree>
    <p:extLst>
      <p:ext uri="{BB962C8B-B14F-4D97-AF65-F5344CB8AC3E}">
        <p14:creationId xmlns:p14="http://schemas.microsoft.com/office/powerpoint/2010/main" val="39918990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2D448AB-CD64-423F-BADC-2A4E3B8C64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0976" y="771526"/>
            <a:ext cx="9970047" cy="998008"/>
          </a:xfrm>
        </p:spPr>
        <p:txBody>
          <a:bodyPr>
            <a:noAutofit/>
          </a:bodyPr>
          <a:lstStyle/>
          <a:p>
            <a:r>
              <a:rPr lang="cs-CZ" sz="4000" cap="none" dirty="0">
                <a:latin typeface="Arial" panose="020B0604020202020204" pitchFamily="34" charset="0"/>
                <a:cs typeface="Arial" panose="020B0604020202020204" pitchFamily="34" charset="0"/>
              </a:rPr>
              <a:t>Odpovědi na otázky vedoucího a oponenta diplomové práce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43DA98B-0CBF-4D1A-A785-46E2931298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519" y="1866985"/>
            <a:ext cx="10239504" cy="4345517"/>
          </a:xfrm>
        </p:spPr>
        <p:txBody>
          <a:bodyPr>
            <a:normAutofit/>
          </a:bodyPr>
          <a:lstStyle/>
          <a:p>
            <a:pPr lvl="1"/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Otázky vedoucího práce:</a:t>
            </a:r>
          </a:p>
          <a:p>
            <a:pPr lvl="2"/>
            <a:r>
              <a:rPr lang="cs-CZ" sz="18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„</a:t>
            </a:r>
            <a:r>
              <a:rPr lang="cs-CZ" sz="18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Jaký vliv má vegetační vrstva na konstrukce a objekt z hlediska tepelně-technických požadavků dle ČSN 73 0540-2?“ </a:t>
            </a:r>
          </a:p>
          <a:p>
            <a:pPr lvl="3"/>
            <a:r>
              <a:rPr lang="cs-CZ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Tepelně izolační vlastnosti se neuvažují</a:t>
            </a:r>
          </a:p>
          <a:p>
            <a:pPr lvl="3"/>
            <a:r>
              <a:rPr lang="cs-CZ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Doporučuje se zahrnout do výpočtu difúze vodních par</a:t>
            </a:r>
          </a:p>
          <a:p>
            <a:pPr lvl="3"/>
            <a:endParaRPr lang="cs-CZ" sz="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2"/>
            <a:r>
              <a:rPr lang="cs-CZ" sz="18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„Co znamená, že se vybraný pozemek nachází v záplavovém území (uvedeno v souhrnné technické zprávě) a jaké důsledky má tento fakt pro investora stavby?“</a:t>
            </a:r>
          </a:p>
          <a:p>
            <a:pPr lvl="3"/>
            <a:r>
              <a:rPr lang="cs-CZ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Navržený objekt se nenachází v záplavovém území</a:t>
            </a:r>
          </a:p>
          <a:p>
            <a:pPr lvl="3"/>
            <a:r>
              <a:rPr lang="cs-CZ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Nelze stavět v aktivním záplavovém území</a:t>
            </a:r>
          </a:p>
          <a:p>
            <a:pPr lvl="3"/>
            <a:r>
              <a:rPr lang="cs-CZ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Pojištění</a:t>
            </a:r>
          </a:p>
          <a:p>
            <a:pPr marL="914400" lvl="2" indent="0">
              <a:buNone/>
            </a:pPr>
            <a:r>
              <a:rPr lang="cs-CZ" dirty="0"/>
              <a:t>	</a:t>
            </a:r>
          </a:p>
          <a:p>
            <a:pPr lvl="2"/>
            <a:endParaRPr lang="cs-CZ" dirty="0"/>
          </a:p>
          <a:p>
            <a:pPr lvl="2"/>
            <a:endParaRPr lang="cs-CZ" dirty="0"/>
          </a:p>
          <a:p>
            <a:pPr lvl="2"/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FB36288-07DF-47C9-BBF5-D6CAFA816B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54855" y="-1"/>
            <a:ext cx="1137146" cy="1147579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2EDE22B9-3576-C8AC-9575-EF2CB6F402A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3759" t="-4815" r="3759" b="33647"/>
          <a:stretch/>
        </p:blipFill>
        <p:spPr>
          <a:xfrm>
            <a:off x="6548301" y="4918704"/>
            <a:ext cx="5319706" cy="1674223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1D820C50-48CA-BACC-9718-69163EE8DDCB}"/>
              </a:ext>
            </a:extLst>
          </p:cNvPr>
          <p:cNvSpPr txBox="1"/>
          <p:nvPr/>
        </p:nvSpPr>
        <p:spPr>
          <a:xfrm>
            <a:off x="10695965" y="6592927"/>
            <a:ext cx="185492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zdroj: heis.vuv.cz</a:t>
            </a:r>
          </a:p>
        </p:txBody>
      </p:sp>
    </p:spTree>
    <p:extLst>
      <p:ext uri="{BB962C8B-B14F-4D97-AF65-F5344CB8AC3E}">
        <p14:creationId xmlns:p14="http://schemas.microsoft.com/office/powerpoint/2010/main" val="24192830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2D448AB-CD64-423F-BADC-2A4E3B8C64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0976" y="771526"/>
            <a:ext cx="9970047" cy="998008"/>
          </a:xfrm>
        </p:spPr>
        <p:txBody>
          <a:bodyPr>
            <a:noAutofit/>
          </a:bodyPr>
          <a:lstStyle/>
          <a:p>
            <a:r>
              <a:rPr lang="cs-CZ" sz="4000" cap="none" dirty="0">
                <a:latin typeface="Arial" panose="020B0604020202020204" pitchFamily="34" charset="0"/>
                <a:cs typeface="Arial" panose="020B0604020202020204" pitchFamily="34" charset="0"/>
              </a:rPr>
              <a:t>Odpovědi na otázky vedoucího a oponenta diplomové práce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43DA98B-0CBF-4D1A-A785-46E2931298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3"/>
            <a:ext cx="10239504" cy="4049039"/>
          </a:xfrm>
        </p:spPr>
        <p:txBody>
          <a:bodyPr>
            <a:normAutofit/>
          </a:bodyPr>
          <a:lstStyle/>
          <a:p>
            <a:pPr lvl="1"/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Otázka oponenta práce: </a:t>
            </a:r>
          </a:p>
          <a:p>
            <a:pPr lvl="2"/>
            <a:r>
              <a:rPr lang="cs-CZ" sz="1800" i="1" dirty="0">
                <a:latin typeface="Arial" panose="020B0604020202020204" pitchFamily="34" charset="0"/>
                <a:cs typeface="Arial" panose="020B0604020202020204" pitchFamily="34" charset="0"/>
              </a:rPr>
              <a:t>„M</a:t>
            </a:r>
            <a:r>
              <a:rPr lang="cs-CZ" sz="18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ají popínavé rostliny na rámových konstrukcích před budovou jinou funkci než estetickou?“</a:t>
            </a:r>
          </a:p>
          <a:p>
            <a:pPr lvl="2"/>
            <a:r>
              <a:rPr lang="cs-CZ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Zachytávaní nečistot, hluk, stín</a:t>
            </a:r>
          </a:p>
          <a:p>
            <a:pPr lvl="2"/>
            <a:endParaRPr lang="cs-CZ" sz="1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2"/>
            <a:r>
              <a:rPr lang="cs-CZ" sz="18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„Je vnější plášť budovy dimenzován na váhu truhlíků?“</a:t>
            </a:r>
          </a:p>
          <a:p>
            <a:pPr lvl="2"/>
            <a:r>
              <a:rPr lang="cs-CZ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Váha cca 130kg/m²</a:t>
            </a:r>
          </a:p>
          <a:p>
            <a:pPr lvl="2"/>
            <a:r>
              <a:rPr lang="cs-CZ" sz="1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Heluz</a:t>
            </a:r>
            <a:r>
              <a:rPr lang="cs-CZ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30 P15 </a:t>
            </a:r>
          </a:p>
          <a:p>
            <a:pPr lvl="2"/>
            <a:r>
              <a:rPr lang="cs-CZ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Kotvení</a:t>
            </a:r>
            <a:r>
              <a:rPr lang="cs-CZ" dirty="0"/>
              <a:t>	</a:t>
            </a:r>
          </a:p>
          <a:p>
            <a:pPr lvl="2"/>
            <a:endParaRPr lang="cs-CZ" dirty="0"/>
          </a:p>
          <a:p>
            <a:pPr lvl="2"/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FB36288-07DF-47C9-BBF5-D6CAFA816B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54855" y="-1"/>
            <a:ext cx="1137146" cy="1147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2899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59E6123-6C59-4976-8002-6B4444817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1134533"/>
            <a:ext cx="9603275" cy="719222"/>
          </a:xfrm>
        </p:spPr>
        <p:txBody>
          <a:bodyPr>
            <a:normAutofit/>
          </a:bodyPr>
          <a:lstStyle/>
          <a:p>
            <a:pPr algn="ctr"/>
            <a:r>
              <a:rPr lang="cs-CZ" sz="4000" dirty="0">
                <a:latin typeface="Arial" panose="020B0604020202020204" pitchFamily="34" charset="0"/>
                <a:cs typeface="Arial" panose="020B0604020202020204" pitchFamily="34" charset="0"/>
              </a:rPr>
              <a:t>Děkuji za pozornost</a:t>
            </a:r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288F34C0-CD58-D76C-508D-877E832824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143" y="1942011"/>
            <a:ext cx="8060347" cy="4533946"/>
          </a:xfr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C248E987-3C12-4630-85C7-02CF1D97BB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54855" y="-1"/>
            <a:ext cx="1137146" cy="1147579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E675ED03-C66A-BC36-C761-5FAC971F81C9}"/>
              </a:ext>
            </a:extLst>
          </p:cNvPr>
          <p:cNvSpPr txBox="1"/>
          <p:nvPr/>
        </p:nvSpPr>
        <p:spPr>
          <a:xfrm>
            <a:off x="10185153" y="6262520"/>
            <a:ext cx="14382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zdroj: vlastní</a:t>
            </a:r>
          </a:p>
        </p:txBody>
      </p:sp>
    </p:spTree>
    <p:extLst>
      <p:ext uri="{BB962C8B-B14F-4D97-AF65-F5344CB8AC3E}">
        <p14:creationId xmlns:p14="http://schemas.microsoft.com/office/powerpoint/2010/main" val="7017201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0B3C1CA-5B2A-4F61-B65F-5D9717C70A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4000" cap="none" dirty="0">
                <a:latin typeface="Arial" panose="020B0604020202020204" pitchFamily="34" charset="0"/>
                <a:cs typeface="Arial" panose="020B0604020202020204" pitchFamily="34" charset="0"/>
              </a:rPr>
              <a:t>Motivace a důvody k řešení daného tématu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27A5CA7-3697-4785-B036-B9DAE65608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Aktuálnost</a:t>
            </a:r>
          </a:p>
          <a:p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Environmentální problémy</a:t>
            </a:r>
          </a:p>
          <a:p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Zájem o dané téma</a:t>
            </a:r>
          </a:p>
          <a:p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Prohloubení znalostí 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C2AFF49D-BE06-4002-BB07-6886232823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54855" y="-1"/>
            <a:ext cx="1137146" cy="1147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509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9C4BDF-BEE8-4FC9-940C-302A272106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cap="none" dirty="0">
                <a:latin typeface="Arial" panose="020B0604020202020204" pitchFamily="34" charset="0"/>
                <a:cs typeface="Arial" panose="020B0604020202020204" pitchFamily="34" charset="0"/>
              </a:rPr>
              <a:t>Cíl práce a výzkumný problém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0E7FB65-C019-4F31-A381-69C89C2362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Architektonický návrh</a:t>
            </a:r>
          </a:p>
          <a:p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Zpracování části projektové dokumentace D1.1.</a:t>
            </a:r>
          </a:p>
          <a:p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Tepelně technické posouzení konstrukcí</a:t>
            </a:r>
          </a:p>
          <a:p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Návrh a integrace vhodného systému ozelenění obálky budovy</a:t>
            </a:r>
          </a:p>
          <a:p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Zpracování 3D vizualizace</a:t>
            </a:r>
          </a:p>
          <a:p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A14CB59-15FB-4956-8870-2AD7E5A2D1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54855" y="-1"/>
            <a:ext cx="1137146" cy="1147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0383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C418BDA-FBE4-4A18-A04F-071750173C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cap="none" dirty="0">
                <a:latin typeface="Arial" panose="020B0604020202020204" pitchFamily="34" charset="0"/>
                <a:cs typeface="Arial" panose="020B0604020202020204" pitchFamily="34" charset="0"/>
              </a:rPr>
              <a:t>Použitá metodika práce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903BE63-F4DD-4028-A31C-B6205D756B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15732"/>
            <a:ext cx="9603275" cy="4471332"/>
          </a:xfrm>
        </p:spPr>
        <p:txBody>
          <a:bodyPr/>
          <a:lstStyle/>
          <a:p>
            <a:pPr lvl="1"/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Metoda sběru dat</a:t>
            </a:r>
          </a:p>
          <a:p>
            <a:pPr lvl="2"/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Odborná literatura a články</a:t>
            </a:r>
          </a:p>
          <a:p>
            <a:pPr lvl="2"/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Informace od výrobců</a:t>
            </a:r>
          </a:p>
          <a:p>
            <a:pPr lvl="2"/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Konzultace</a:t>
            </a:r>
          </a:p>
          <a:p>
            <a:pPr lvl="1"/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Metoda zpracování dat:</a:t>
            </a:r>
          </a:p>
          <a:p>
            <a:pPr lvl="2"/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Analýza informací </a:t>
            </a:r>
          </a:p>
          <a:p>
            <a:pPr lvl="1"/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Metoda vyhodnocení dat:</a:t>
            </a:r>
          </a:p>
          <a:p>
            <a:pPr lvl="2"/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Vypracování projektové dokumentace</a:t>
            </a:r>
          </a:p>
          <a:p>
            <a:pPr lvl="2"/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Integrace vhodného ozelenění </a:t>
            </a:r>
          </a:p>
          <a:p>
            <a:pPr lvl="1"/>
            <a:endParaRPr lang="cs-CZ" dirty="0"/>
          </a:p>
          <a:p>
            <a:pPr lvl="8"/>
            <a:endParaRPr lang="cs-CZ" dirty="0"/>
          </a:p>
          <a:p>
            <a:pPr lvl="8"/>
            <a:endParaRPr lang="cs-CZ" dirty="0"/>
          </a:p>
          <a:p>
            <a:pPr lvl="8"/>
            <a:endParaRPr lang="cs-CZ" dirty="0"/>
          </a:p>
          <a:p>
            <a:pPr marL="1471400" lvl="8" indent="0">
              <a:buNone/>
            </a:pPr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DFD40E0D-E16E-434C-9216-39C0E1D05D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54855" y="-1"/>
            <a:ext cx="1137146" cy="1147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6970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41B89EC-A595-4589-A278-D23541642A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4000" cap="none" dirty="0">
                <a:latin typeface="Arial" panose="020B0604020202020204" pitchFamily="34" charset="0"/>
                <a:cs typeface="Arial" panose="020B0604020202020204" pitchFamily="34" charset="0"/>
              </a:rPr>
              <a:t>Dosažené výsledky – informace o stavbě a jejím umístění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4DFC161-F084-41FE-A97D-07AEDCB988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15732"/>
            <a:ext cx="9603275" cy="4376359"/>
          </a:xfrm>
        </p:spPr>
        <p:txBody>
          <a:bodyPr>
            <a:normAutofit fontScale="77500" lnSpcReduction="20000"/>
          </a:bodyPr>
          <a:lstStyle/>
          <a:p>
            <a:pPr lvl="1"/>
            <a:r>
              <a:rPr lang="cs-CZ" sz="2600" b="1" dirty="0">
                <a:latin typeface="Arial" panose="020B0604020202020204" pitchFamily="34" charset="0"/>
                <a:cs typeface="Arial" panose="020B0604020202020204" pitchFamily="34" charset="0"/>
              </a:rPr>
              <a:t>Informace o území</a:t>
            </a:r>
          </a:p>
          <a:p>
            <a:pPr lvl="2"/>
            <a:r>
              <a:rPr lang="cs-CZ" sz="2600" dirty="0">
                <a:latin typeface="Arial" panose="020B0604020202020204" pitchFamily="34" charset="0"/>
                <a:cs typeface="Arial" panose="020B0604020202020204" pitchFamily="34" charset="0"/>
              </a:rPr>
              <a:t>České Budějovice - areál JČU kampus Čtyři Dvory</a:t>
            </a:r>
          </a:p>
          <a:p>
            <a:pPr lvl="2"/>
            <a:r>
              <a:rPr lang="cs-CZ" sz="2600" dirty="0">
                <a:latin typeface="Arial" panose="020B0604020202020204" pitchFamily="34" charset="0"/>
                <a:cs typeface="Arial" panose="020B0604020202020204" pitchFamily="34" charset="0"/>
              </a:rPr>
              <a:t>Pozemky ve vlastnictví investora</a:t>
            </a:r>
          </a:p>
          <a:p>
            <a:pPr lvl="2"/>
            <a:r>
              <a:rPr lang="cs-CZ" sz="2600" dirty="0">
                <a:latin typeface="Arial" panose="020B0604020202020204" pitchFamily="34" charset="0"/>
                <a:cs typeface="Arial" panose="020B0604020202020204" pitchFamily="34" charset="0"/>
              </a:rPr>
              <a:t>Dopravní obslužnost</a:t>
            </a:r>
          </a:p>
          <a:p>
            <a:pPr lvl="2"/>
            <a:endParaRPr lang="cs-CZ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cs-CZ" sz="2600" b="1" dirty="0">
                <a:latin typeface="Arial" panose="020B0604020202020204" pitchFamily="34" charset="0"/>
                <a:cs typeface="Arial" panose="020B0604020202020204" pitchFamily="34" charset="0"/>
              </a:rPr>
              <a:t>Informace o stavbě</a:t>
            </a:r>
          </a:p>
          <a:p>
            <a:pPr lvl="2"/>
            <a:r>
              <a:rPr lang="cs-CZ" sz="2600" dirty="0">
                <a:latin typeface="Arial" panose="020B0604020202020204" pitchFamily="34" charset="0"/>
                <a:cs typeface="Arial" panose="020B0604020202020204" pitchFamily="34" charset="0"/>
              </a:rPr>
              <a:t>Pavilon posluchárny VŠ</a:t>
            </a:r>
          </a:p>
          <a:p>
            <a:pPr lvl="2"/>
            <a:r>
              <a:rPr lang="cs-CZ" sz="2600" dirty="0">
                <a:latin typeface="Arial" panose="020B0604020202020204" pitchFamily="34" charset="0"/>
                <a:cs typeface="Arial" panose="020B0604020202020204" pitchFamily="34" charset="0"/>
              </a:rPr>
              <a:t>Dvoupodlažní objekt</a:t>
            </a:r>
          </a:p>
          <a:p>
            <a:pPr lvl="2"/>
            <a:r>
              <a:rPr lang="cs-CZ" sz="2600" dirty="0">
                <a:latin typeface="Arial" panose="020B0604020202020204" pitchFamily="34" charset="0"/>
                <a:cs typeface="Arial" panose="020B0604020202020204" pitchFamily="34" charset="0"/>
              </a:rPr>
              <a:t>Kapacita 460 osob</a:t>
            </a:r>
          </a:p>
          <a:p>
            <a:pPr lvl="2"/>
            <a:r>
              <a:rPr lang="cs-CZ" sz="2600" dirty="0">
                <a:latin typeface="Arial" panose="020B0604020202020204" pitchFamily="34" charset="0"/>
                <a:cs typeface="Arial" panose="020B0604020202020204" pitchFamily="34" charset="0"/>
              </a:rPr>
              <a:t>Kombinace obdélníku s lichoběžníkem</a:t>
            </a:r>
          </a:p>
          <a:p>
            <a:pPr lvl="2"/>
            <a:r>
              <a:rPr lang="cs-CZ" sz="2600" dirty="0">
                <a:latin typeface="Arial" panose="020B0604020202020204" pitchFamily="34" charset="0"/>
                <a:cs typeface="Arial" panose="020B0604020202020204" pitchFamily="34" charset="0"/>
              </a:rPr>
              <a:t>Zastavěná plocha 1098 m², výška 10,5 m</a:t>
            </a:r>
          </a:p>
          <a:p>
            <a:pPr lvl="2"/>
            <a:endParaRPr 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endParaRPr 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3"/>
            <a:endParaRPr lang="cs-CZ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endParaRPr 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0DEAB0A-7BDA-4D72-A1B8-54977B08EB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54855" y="-1"/>
            <a:ext cx="1137146" cy="1147579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A0F020E9-95CE-3520-FFCF-739239156D9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87" b="3333"/>
          <a:stretch/>
        </p:blipFill>
        <p:spPr>
          <a:xfrm>
            <a:off x="7354777" y="2786406"/>
            <a:ext cx="4675297" cy="3267075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876CE9E3-C0FC-C4E3-D52A-C088724534A3}"/>
              </a:ext>
            </a:extLst>
          </p:cNvPr>
          <p:cNvSpPr txBox="1"/>
          <p:nvPr/>
        </p:nvSpPr>
        <p:spPr>
          <a:xfrm>
            <a:off x="11081561" y="6099675"/>
            <a:ext cx="108373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Zdroj: vlastní</a:t>
            </a:r>
          </a:p>
        </p:txBody>
      </p:sp>
    </p:spTree>
    <p:extLst>
      <p:ext uri="{BB962C8B-B14F-4D97-AF65-F5344CB8AC3E}">
        <p14:creationId xmlns:p14="http://schemas.microsoft.com/office/powerpoint/2010/main" val="24806766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41B89EC-A595-4589-A278-D23541642A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867037"/>
            <a:ext cx="9603275" cy="1049235"/>
          </a:xfrm>
        </p:spPr>
        <p:txBody>
          <a:bodyPr>
            <a:normAutofit/>
          </a:bodyPr>
          <a:lstStyle/>
          <a:p>
            <a:r>
              <a:rPr lang="cs-CZ" sz="4000" cap="none" dirty="0">
                <a:latin typeface="Arial" panose="020B0604020202020204" pitchFamily="34" charset="0"/>
                <a:cs typeface="Arial" panose="020B0604020202020204" pitchFamily="34" charset="0"/>
              </a:rPr>
              <a:t>Dosažené výsledky – konstrukční řešení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4DFC161-F084-41FE-A97D-07AEDCB988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Základové konstrukce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Svislé konstrukce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Vodorovné konstrukce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Zastřešení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Schodiště a výtah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Výplně stavebních otvorů</a:t>
            </a:r>
          </a:p>
          <a:p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Tepelně technické posouzení</a:t>
            </a:r>
          </a:p>
          <a:p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0DEAB0A-7BDA-4D72-A1B8-54977B08EB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54855" y="-1"/>
            <a:ext cx="1137146" cy="1147579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4C0C6E0F-8A12-44B1-95D7-D5D535C90F71}"/>
              </a:ext>
            </a:extLst>
          </p:cNvPr>
          <p:cNvSpPr txBox="1"/>
          <p:nvPr/>
        </p:nvSpPr>
        <p:spPr>
          <a:xfrm>
            <a:off x="10960221" y="4612590"/>
            <a:ext cx="108373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>
                <a:latin typeface="Arial" panose="020B0604020202020204" pitchFamily="34" charset="0"/>
                <a:cs typeface="Arial" panose="020B0604020202020204" pitchFamily="34" charset="0"/>
              </a:rPr>
              <a:t>Zdroj: vlastní</a:t>
            </a: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02E42C2E-76F3-97C8-B031-B890996F26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8087" y="2221759"/>
            <a:ext cx="7145867" cy="2414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3365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8DB27F3-CE10-4BB2-8F51-C8947606A8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556" y="602700"/>
            <a:ext cx="10899644" cy="763571"/>
          </a:xfrm>
        </p:spPr>
        <p:txBody>
          <a:bodyPr>
            <a:noAutofit/>
          </a:bodyPr>
          <a:lstStyle/>
          <a:p>
            <a:r>
              <a:rPr lang="cs-CZ" sz="4000" cap="none" dirty="0">
                <a:latin typeface="Arial" panose="020B0604020202020204" pitchFamily="34" charset="0"/>
                <a:cs typeface="Arial" panose="020B0604020202020204" pitchFamily="34" charset="0"/>
              </a:rPr>
              <a:t>Dosažené výsledky – dispozice</a:t>
            </a:r>
            <a:endParaRPr lang="cs-CZ" sz="4000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637F6BDF-0D9B-42EA-B0FF-2242E82D27CC}"/>
              </a:ext>
            </a:extLst>
          </p:cNvPr>
          <p:cNvSpPr txBox="1"/>
          <p:nvPr/>
        </p:nvSpPr>
        <p:spPr>
          <a:xfrm>
            <a:off x="462623" y="6113630"/>
            <a:ext cx="105922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zdroj: vlastní											zdroj: vlastní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C03584AB-94BD-4A08-A6AA-74DCDB94E49A}"/>
              </a:ext>
            </a:extLst>
          </p:cNvPr>
          <p:cNvSpPr txBox="1"/>
          <p:nvPr/>
        </p:nvSpPr>
        <p:spPr>
          <a:xfrm>
            <a:off x="462623" y="1432874"/>
            <a:ext cx="104138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1.NP											2.NP</a:t>
            </a:r>
          </a:p>
        </p:txBody>
      </p:sp>
      <p:cxnSp>
        <p:nvCxnSpPr>
          <p:cNvPr id="10" name="Přímá spojnice 9">
            <a:extLst>
              <a:ext uri="{FF2B5EF4-FFF2-40B4-BE49-F238E27FC236}">
                <a16:creationId xmlns:a16="http://schemas.microsoft.com/office/drawing/2014/main" id="{0BF99972-F8D4-43CC-9AF9-F61B4F734009}"/>
              </a:ext>
            </a:extLst>
          </p:cNvPr>
          <p:cNvCxnSpPr/>
          <p:nvPr/>
        </p:nvCxnSpPr>
        <p:spPr>
          <a:xfrm>
            <a:off x="545800" y="1366271"/>
            <a:ext cx="10592231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Obrázek 7">
            <a:extLst>
              <a:ext uri="{FF2B5EF4-FFF2-40B4-BE49-F238E27FC236}">
                <a16:creationId xmlns:a16="http://schemas.microsoft.com/office/drawing/2014/main" id="{DDC7B060-3AEE-4DBB-ABF3-57C7BF6DB3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78" t="-770" b="3580"/>
          <a:stretch/>
        </p:blipFill>
        <p:spPr>
          <a:xfrm rot="5400000">
            <a:off x="11493404" y="6174663"/>
            <a:ext cx="595164" cy="473097"/>
          </a:xfrm>
          <a:prstGeom prst="rect">
            <a:avLst/>
          </a:prstGeom>
        </p:spPr>
      </p:pic>
      <p:pic>
        <p:nvPicPr>
          <p:cNvPr id="11" name="Zástupný obsah 10">
            <a:extLst>
              <a:ext uri="{FF2B5EF4-FFF2-40B4-BE49-F238E27FC236}">
                <a16:creationId xmlns:a16="http://schemas.microsoft.com/office/drawing/2014/main" id="{219A2218-941B-9317-53FB-4E2735AF88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8029" y="1832983"/>
            <a:ext cx="5839730" cy="42806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A93BAD33-6AF6-E30F-1A4C-295CF0AB4C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832983"/>
            <a:ext cx="5931535" cy="4186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6848EEED-5861-D3C3-0A7D-2CE5C82021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54855" y="-1"/>
            <a:ext cx="1137146" cy="1147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7702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41B89EC-A595-4589-A278-D23541642A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804519"/>
            <a:ext cx="10043735" cy="1049235"/>
          </a:xfrm>
        </p:spPr>
        <p:txBody>
          <a:bodyPr>
            <a:normAutofit fontScale="90000"/>
          </a:bodyPr>
          <a:lstStyle/>
          <a:p>
            <a:r>
              <a:rPr lang="cs-CZ" sz="4000" cap="none" dirty="0">
                <a:latin typeface="Arial" panose="020B0604020202020204" pitchFamily="34" charset="0"/>
                <a:cs typeface="Arial" panose="020B0604020202020204" pitchFamily="34" charset="0"/>
              </a:rPr>
              <a:t>Dosažené výsledky – multikriteriální hodnocení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4DFC161-F084-41FE-A97D-07AEDCB988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15732"/>
            <a:ext cx="9603275" cy="4173401"/>
          </a:xfrm>
        </p:spPr>
        <p:txBody>
          <a:bodyPr>
            <a:normAutofit/>
          </a:bodyPr>
          <a:lstStyle/>
          <a:p>
            <a:pPr lvl="1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Vytvoření multikriteriálního hodnocení ozelenění obálky budov</a:t>
            </a:r>
          </a:p>
          <a:p>
            <a:pPr lvl="1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Aplikace MH na vlastní objekt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6AEFB4B-63EF-4331-9BCD-D242829F36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54855" y="-1"/>
            <a:ext cx="1137146" cy="1147579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3025BD4-8DA1-E35E-7F91-9DD962A94A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67" y="2923540"/>
            <a:ext cx="10473879" cy="204927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267ABDB4-20D4-01EF-C17C-D36ECEAB637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500" b="3102"/>
          <a:stretch/>
        </p:blipFill>
        <p:spPr>
          <a:xfrm>
            <a:off x="40728" y="4972810"/>
            <a:ext cx="10470518" cy="1639841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273B1265-A66E-CDFF-984A-541C04368F47}"/>
              </a:ext>
            </a:extLst>
          </p:cNvPr>
          <p:cNvSpPr txBox="1"/>
          <p:nvPr/>
        </p:nvSpPr>
        <p:spPr>
          <a:xfrm>
            <a:off x="9696314" y="6580662"/>
            <a:ext cx="14382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zdroj: vlastní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F60D2434-2ACD-80B8-9451-015365B1F3BD}"/>
              </a:ext>
            </a:extLst>
          </p:cNvPr>
          <p:cNvSpPr txBox="1"/>
          <p:nvPr/>
        </p:nvSpPr>
        <p:spPr>
          <a:xfrm>
            <a:off x="10460833" y="2923540"/>
            <a:ext cx="232518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Váha kritérií:</a:t>
            </a:r>
          </a:p>
          <a:p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1 – nedůležité</a:t>
            </a:r>
          </a:p>
          <a:p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2 – důležité</a:t>
            </a:r>
          </a:p>
          <a:p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3 – velmi důležité</a:t>
            </a:r>
          </a:p>
        </p:txBody>
      </p:sp>
    </p:spTree>
    <p:extLst>
      <p:ext uri="{BB962C8B-B14F-4D97-AF65-F5344CB8AC3E}">
        <p14:creationId xmlns:p14="http://schemas.microsoft.com/office/powerpoint/2010/main" val="21094070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8DB27F3-CE10-4BB2-8F51-C8947606A8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4534" y="986661"/>
            <a:ext cx="10735733" cy="763571"/>
          </a:xfrm>
        </p:spPr>
        <p:txBody>
          <a:bodyPr>
            <a:noAutofit/>
          </a:bodyPr>
          <a:lstStyle/>
          <a:p>
            <a:r>
              <a:rPr lang="cs-CZ" sz="4000" cap="none" dirty="0">
                <a:latin typeface="Arial" panose="020B0604020202020204" pitchFamily="34" charset="0"/>
                <a:cs typeface="Arial" panose="020B0604020202020204" pitchFamily="34" charset="0"/>
              </a:rPr>
              <a:t>Dosažené výsledky – vertikální ozelenění</a:t>
            </a:r>
            <a:endParaRPr lang="cs-CZ" sz="4000" dirty="0"/>
          </a:p>
        </p:txBody>
      </p:sp>
      <p:sp>
        <p:nvSpPr>
          <p:cNvPr id="12" name="Zástupný obsah 11">
            <a:extLst>
              <a:ext uri="{FF2B5EF4-FFF2-40B4-BE49-F238E27FC236}">
                <a16:creationId xmlns:a16="http://schemas.microsoft.com/office/drawing/2014/main" id="{5F1DD1C6-637E-46AB-8CA6-BC6AC5FE6C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1132" y="1897436"/>
            <a:ext cx="9603275" cy="4307862"/>
          </a:xfrm>
        </p:spPr>
        <p:txBody>
          <a:bodyPr>
            <a:normAutofit fontScale="92500" lnSpcReduction="10000"/>
          </a:bodyPr>
          <a:lstStyle/>
          <a:p>
            <a:pPr lvl="1"/>
            <a:r>
              <a:rPr lang="cs-CZ" sz="2200" b="1" dirty="0">
                <a:latin typeface="Arial" panose="020B0604020202020204" pitchFamily="34" charset="0"/>
                <a:cs typeface="Arial" panose="020B0604020202020204" pitchFamily="34" charset="0"/>
              </a:rPr>
              <a:t>Vertikální zahrada</a:t>
            </a:r>
          </a:p>
          <a:p>
            <a:pPr lvl="2"/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Předpěstované koše s vegetací</a:t>
            </a:r>
          </a:p>
          <a:p>
            <a:pPr lvl="2"/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Od firmy Liko-S</a:t>
            </a:r>
          </a:p>
          <a:p>
            <a:pPr lvl="2"/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Zavěšeny na systémový AL rošt</a:t>
            </a:r>
          </a:p>
          <a:p>
            <a:pPr lvl="2"/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Severní a východní strana</a:t>
            </a:r>
          </a:p>
          <a:p>
            <a:pPr lvl="2"/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Kapková závlaha</a:t>
            </a:r>
          </a:p>
          <a:p>
            <a:pPr lvl="2"/>
            <a:endParaRPr lang="cs-CZ" sz="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cs-CZ" sz="2200" b="1" dirty="0">
                <a:latin typeface="Arial" panose="020B0604020202020204" pitchFamily="34" charset="0"/>
                <a:cs typeface="Arial" panose="020B0604020202020204" pitchFamily="34" charset="0"/>
              </a:rPr>
              <a:t>Popínavá zeleň</a:t>
            </a:r>
          </a:p>
          <a:p>
            <a:pPr lvl="2"/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Nerezová diagonální sít </a:t>
            </a:r>
          </a:p>
          <a:p>
            <a:pPr lvl="2"/>
            <a:r>
              <a:rPr 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Greencable</a:t>
            </a: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 od firmy </a:t>
            </a:r>
            <a:r>
              <a:rPr 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CarhStahl</a:t>
            </a:r>
            <a:endParaRPr lang="cs-CZ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Jižní strana</a:t>
            </a:r>
          </a:p>
          <a:p>
            <a:pPr lvl="2"/>
            <a:endParaRPr 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endParaRPr 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endParaRPr 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endParaRPr 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endParaRPr 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EC6C4977-5133-4871-8DA8-EE64637DBFDF}"/>
              </a:ext>
            </a:extLst>
          </p:cNvPr>
          <p:cNvSpPr txBox="1"/>
          <p:nvPr/>
        </p:nvSpPr>
        <p:spPr>
          <a:xfrm>
            <a:off x="6998334" y="4977465"/>
            <a:ext cx="14382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>
                <a:latin typeface="Arial" panose="020B0604020202020204" pitchFamily="34" charset="0"/>
                <a:cs typeface="Arial" panose="020B0604020202020204" pitchFamily="34" charset="0"/>
              </a:rPr>
              <a:t>zdroj: liko-s.cz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1A7EC11A-22F9-8158-5700-1880426D35E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5" b="4436"/>
          <a:stretch/>
        </p:blipFill>
        <p:spPr bwMode="auto">
          <a:xfrm>
            <a:off x="5915967" y="2031425"/>
            <a:ext cx="2164733" cy="29491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57976808-9CF3-8F58-6F7C-77824AB1EB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58" t="9124" r="-1271" b="8617"/>
          <a:stretch/>
        </p:blipFill>
        <p:spPr bwMode="auto">
          <a:xfrm>
            <a:off x="8436609" y="2031425"/>
            <a:ext cx="2332355" cy="2949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315D457D-2225-81B8-45B6-4D9EE7EF6F46}"/>
              </a:ext>
            </a:extLst>
          </p:cNvPr>
          <p:cNvSpPr txBox="1"/>
          <p:nvPr/>
        </p:nvSpPr>
        <p:spPr>
          <a:xfrm>
            <a:off x="9217251" y="4991409"/>
            <a:ext cx="18376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>
                <a:latin typeface="Arial" panose="020B0604020202020204" pitchFamily="34" charset="0"/>
                <a:cs typeface="Arial" panose="020B0604020202020204" pitchFamily="34" charset="0"/>
              </a:rPr>
              <a:t>carlstahl-architektura.cz</a:t>
            </a:r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24A21E23-E246-3FA8-CEC4-8CF3CC99F7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54855" y="-1"/>
            <a:ext cx="1137146" cy="1147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84514"/>
      </p:ext>
    </p:extLst>
  </p:cSld>
  <p:clrMapOvr>
    <a:masterClrMapping/>
  </p:clrMapOvr>
</p:sld>
</file>

<file path=ppt/theme/theme1.xml><?xml version="1.0" encoding="utf-8"?>
<a:theme xmlns:a="http://schemas.openxmlformats.org/drawingml/2006/main" name="Galerie">
  <a:themeElements>
    <a:clrScheme name="Galerie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erie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erie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7590</TotalTime>
  <Words>665</Words>
  <Application>Microsoft Office PowerPoint</Application>
  <PresentationFormat>Širokoúhlá obrazovka</PresentationFormat>
  <Paragraphs>166</Paragraphs>
  <Slides>16</Slides>
  <Notes>3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16</vt:i4>
      </vt:variant>
    </vt:vector>
  </HeadingPairs>
  <TitlesOfParts>
    <vt:vector size="21" baseType="lpstr">
      <vt:lpstr>Arial</vt:lpstr>
      <vt:lpstr>Calibri</vt:lpstr>
      <vt:lpstr>Gill Sans MT</vt:lpstr>
      <vt:lpstr>Roboto</vt:lpstr>
      <vt:lpstr>Galerie</vt:lpstr>
      <vt:lpstr> Pavilon posluchárny vysoké školy s integrací zeleně na fasádě a střeše objektu  </vt:lpstr>
      <vt:lpstr>Motivace a důvody k řešení daného tématu</vt:lpstr>
      <vt:lpstr>Cíl práce a výzkumný problém</vt:lpstr>
      <vt:lpstr>Použitá metodika práce</vt:lpstr>
      <vt:lpstr>Dosažené výsledky – informace o stavbě a jejím umístění</vt:lpstr>
      <vt:lpstr>Dosažené výsledky – konstrukční řešení</vt:lpstr>
      <vt:lpstr>Dosažené výsledky – dispozice</vt:lpstr>
      <vt:lpstr>Dosažené výsledky – multikriteriální hodnocení</vt:lpstr>
      <vt:lpstr>Dosažené výsledky – vertikální ozelenění</vt:lpstr>
      <vt:lpstr>Dosažené výsledky – ozelenění střech</vt:lpstr>
      <vt:lpstr>Dosažené výsledky – vizualizace</vt:lpstr>
      <vt:lpstr>Závěr</vt:lpstr>
      <vt:lpstr>Odpovědi na otázky vedoucího a oponenta diplomové práce</vt:lpstr>
      <vt:lpstr>Odpovědi na otázky vedoucího a oponenta diplomové práce</vt:lpstr>
      <vt:lpstr>Odpovědi na otázky vedoucího a oponenta diplomové práce</vt:lpstr>
      <vt:lpstr>Děkuji za pozornost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úvod</dc:title>
  <dc:creator>Jiří Novotný</dc:creator>
  <cp:lastModifiedBy>Jiří Novotný</cp:lastModifiedBy>
  <cp:revision>41</cp:revision>
  <dcterms:created xsi:type="dcterms:W3CDTF">2020-09-01T08:09:47Z</dcterms:created>
  <dcterms:modified xsi:type="dcterms:W3CDTF">2022-05-27T09:53:41Z</dcterms:modified>
</cp:coreProperties>
</file>