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74" r:id="rId10"/>
    <p:sldId id="265" r:id="rId11"/>
    <p:sldId id="266" r:id="rId12"/>
    <p:sldId id="267" r:id="rId13"/>
    <p:sldId id="269" r:id="rId14"/>
    <p:sldId id="268" r:id="rId15"/>
    <p:sldId id="270" r:id="rId16"/>
    <p:sldId id="271" r:id="rId17"/>
    <p:sldId id="275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List_aplikac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439927259530972E-2"/>
          <c:y val="0.17705924089242608"/>
          <c:w val="0.7499127116928338"/>
          <c:h val="0.5300408282298049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Počet odpovědí od respondentů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6637730770729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2.3385394992211008E-3"/>
                  <c:y val="1.2478298078047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6.41377944572559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193-42CB-8C59-A89EE8AC5258}"/>
                </c:ext>
              </c:extLst>
            </c:dLbl>
            <c:dLbl>
              <c:idx val="3"/>
              <c:layout>
                <c:manualLayout>
                  <c:x val="0"/>
                  <c:y val="-2.70770560248250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193-42CB-8C59-A89EE8AC5258}"/>
                </c:ext>
              </c:extLst>
            </c:dLbl>
            <c:dLbl>
              <c:idx val="4"/>
              <c:layout>
                <c:manualLayout>
                  <c:x val="0"/>
                  <c:y val="2.07971634634122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+mn-lt"/>
                    <a:cs typeface="Times New Roman" pitchFamily="18" charset="0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List1!$A$2:$A$7</c:f>
              <c:strCache>
                <c:ptCount val="5"/>
                <c:pt idx="0">
                  <c:v>Blízkost útvaru k domovu</c:v>
                </c:pt>
                <c:pt idx="1">
                  <c:v>Možnost kariérního růstu v závislosti na odbornosti</c:v>
                </c:pt>
                <c:pt idx="2">
                  <c:v>Směnný provoz</c:v>
                </c:pt>
                <c:pt idx="3">
                  <c:v>Odborná práce v rozsahu osobní kvalifikace</c:v>
                </c:pt>
                <c:pt idx="4">
                  <c:v>Jiná…(např. je pro mě nepodstatné kde sloužím)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16</c:v>
                </c:pt>
                <c:pt idx="1">
                  <c:v>10</c:v>
                </c:pt>
                <c:pt idx="2">
                  <c:v>9</c:v>
                </c:pt>
                <c:pt idx="3">
                  <c:v>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5193-42CB-8C59-A89EE8AC52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433152"/>
        <c:axId val="124434688"/>
      </c:barChart>
      <c:catAx>
        <c:axId val="124433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+mn-lt"/>
                <a:cs typeface="Times New Roman" pitchFamily="18" charset="0"/>
              </a:defRPr>
            </a:pPr>
            <a:endParaRPr lang="cs-CZ"/>
          </a:p>
        </c:txPr>
        <c:crossAx val="124434688"/>
        <c:crosses val="autoZero"/>
        <c:auto val="1"/>
        <c:lblAlgn val="ctr"/>
        <c:lblOffset val="100"/>
        <c:noMultiLvlLbl val="0"/>
      </c:catAx>
      <c:valAx>
        <c:axId val="1244346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+mn-lt"/>
                <a:cs typeface="Times New Roman" pitchFamily="18" charset="0"/>
              </a:defRPr>
            </a:pPr>
            <a:endParaRPr lang="cs-CZ"/>
          </a:p>
        </c:txPr>
        <c:crossAx val="124433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0.03216</cdr:x>
      <cdr:y>0.03968</cdr:y>
    </cdr:from>
    <cdr:to>
      <cdr:x>1</cdr:x>
      <cdr:y>0.84983</cdr:y>
    </cdr:to>
    <cdr:grpSp>
      <cdr:nvGrpSpPr>
        <cdr:cNvPr id="6" name="Skupina 5"/>
        <cdr:cNvGrpSpPr/>
      </cdr:nvGrpSpPr>
      <cdr:grpSpPr>
        <a:xfrm xmlns:a="http://schemas.openxmlformats.org/drawingml/2006/main">
          <a:off x="232042" y="130394"/>
          <a:ext cx="6983196" cy="2662273"/>
          <a:chOff x="182880" y="119270"/>
          <a:chExt cx="5502303" cy="2434862"/>
        </a:xfrm>
      </cdr:grpSpPr>
      <cdr:sp macro="" textlink="">
        <cdr:nvSpPr>
          <cdr:cNvPr id="2" name="Textové pole 1"/>
          <cdr:cNvSpPr txBox="1"/>
        </cdr:nvSpPr>
        <cdr:spPr>
          <a:xfrm xmlns:a="http://schemas.openxmlformats.org/drawingml/2006/main">
            <a:off x="182880" y="119270"/>
            <a:ext cx="1335820" cy="214685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r>
              <a:rPr lang="cs-CZ" sz="1000"/>
              <a:t>Počet odpovědí</a:t>
            </a:r>
          </a:p>
        </cdr:txBody>
      </cdr:sp>
      <cdr:sp macro="" textlink="">
        <cdr:nvSpPr>
          <cdr:cNvPr id="3" name="Textové pole 2"/>
          <cdr:cNvSpPr txBox="1"/>
        </cdr:nvSpPr>
        <cdr:spPr>
          <a:xfrm xmlns:a="http://schemas.openxmlformats.org/drawingml/2006/main">
            <a:off x="4671331" y="2112078"/>
            <a:ext cx="1013852" cy="442054"/>
          </a:xfrm>
          <a:prstGeom xmlns:a="http://schemas.openxmlformats.org/drawingml/2006/main" prst="rect">
            <a:avLst/>
          </a:prstGeom>
        </cdr:spPr>
        <cdr:txBody>
          <a:bodyPr xmlns:a="http://schemas.openxmlformats.org/drawingml/2006/main" vertOverflow="clip" wrap="square" rtlCol="0"/>
          <a:lstStyle xmlns:a="http://schemas.openxmlformats.org/drawingml/2006/main"/>
          <a:p xmlns:a="http://schemas.openxmlformats.org/drawingml/2006/main">
            <a:r>
              <a:rPr lang="cs-CZ" sz="1000" dirty="0" smtClean="0"/>
              <a:t>Varianty </a:t>
            </a:r>
          </a:p>
          <a:p xmlns:a="http://schemas.openxmlformats.org/drawingml/2006/main">
            <a:r>
              <a:rPr lang="cs-CZ" sz="1000" dirty="0" smtClean="0"/>
              <a:t>odpovědí</a:t>
            </a:r>
            <a:endParaRPr lang="cs-CZ" sz="1000" dirty="0"/>
          </a:p>
        </cdr:txBody>
      </cdr:sp>
    </cdr:grp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E4D271-5ACE-4BD3-BAEC-C9FB1EC07EC8}" type="datetimeFigureOut">
              <a:rPr lang="cs-CZ" smtClean="0"/>
              <a:pPr/>
              <a:t>05.09.2022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F074166-2F80-416C-BDE2-3ECCCCDAD8FA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43608" y="1916832"/>
            <a:ext cx="7023447" cy="872133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>
                <a:latin typeface="Arial" pitchFamily="34" charset="0"/>
                <a:cs typeface="Arial" pitchFamily="34" charset="0"/>
              </a:rPr>
              <a:t>Diplomová práce</a:t>
            </a:r>
            <a:endParaRPr lang="cs-CZ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59632" y="3187686"/>
            <a:ext cx="6656784" cy="2135088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Personální zajištění logistických procesů v Armádě České republiky</a:t>
            </a:r>
          </a:p>
          <a:p>
            <a:endParaRPr lang="cs-CZ" dirty="0"/>
          </a:p>
        </p:txBody>
      </p:sp>
      <p:pic>
        <p:nvPicPr>
          <p:cNvPr id="4" name="vste.png" descr="vst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42976" y="285728"/>
            <a:ext cx="1314966" cy="1196254"/>
          </a:xfrm>
          <a:prstGeom prst="rect">
            <a:avLst/>
          </a:prstGeom>
          <a:ln w="12700">
            <a:miter lim="400000"/>
          </a:ln>
        </p:spPr>
      </p:pic>
      <p:pic>
        <p:nvPicPr>
          <p:cNvPr id="5" name="Picture 5" descr="Znak brigád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214290"/>
            <a:ext cx="1377950" cy="1301750"/>
          </a:xfrm>
          <a:prstGeom prst="rect">
            <a:avLst/>
          </a:prstGeom>
          <a:noFill/>
        </p:spPr>
      </p:pic>
      <p:sp>
        <p:nvSpPr>
          <p:cNvPr id="7" name="Obdélník 6"/>
          <p:cNvSpPr/>
          <p:nvPr/>
        </p:nvSpPr>
        <p:spPr>
          <a:xfrm>
            <a:off x="2714612" y="500042"/>
            <a:ext cx="4572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20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Vysoká škola technická a ekonomická </a:t>
            </a:r>
            <a:br>
              <a:rPr lang="cs-CZ" sz="20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cs-CZ" sz="20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v Českých Budějovicích</a:t>
            </a:r>
            <a:br>
              <a:rPr lang="cs-CZ" sz="20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</a:br>
            <a:r>
              <a:rPr lang="cs-CZ" sz="2000" dirty="0">
                <a:solidFill>
                  <a:prstClr val="black"/>
                </a:solidFill>
                <a:latin typeface="Arial" pitchFamily="34" charset="0"/>
                <a:ea typeface="+mj-ea"/>
                <a:cs typeface="Arial" pitchFamily="34" charset="0"/>
              </a:rPr>
              <a:t>Ústav technicko - technologický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1125026" y="5301208"/>
            <a:ext cx="78761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Autor bakalářské práce:	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Bc.</a:t>
            </a: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Ladislav 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Bárta</a:t>
            </a:r>
            <a:endParaRPr lang="cs-CZ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Vedoucí bakalářské </a:t>
            </a: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práce:	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doc. Ing. Lenka </a:t>
            </a:r>
            <a:r>
              <a:rPr lang="cs-CZ" sz="2000" dirty="0" err="1">
                <a:latin typeface="Arial" pitchFamily="34" charset="0"/>
                <a:cs typeface="Arial" pitchFamily="34" charset="0"/>
              </a:rPr>
              <a:t>Ližbetinová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,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Ph.D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</a:t>
            </a:r>
            <a:endParaRPr lang="cs-CZ" sz="2000" dirty="0" smtClean="0">
              <a:solidFill>
                <a:prstClr val="black"/>
              </a:solidFill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</a:pP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Oponent bakalářské práce: 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	Ing. Tereza </a:t>
            </a:r>
            <a:r>
              <a:rPr lang="cs-CZ" sz="20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Širhanová</a:t>
            </a:r>
            <a:r>
              <a:rPr lang="cs-CZ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</a:pP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České </a:t>
            </a:r>
            <a:r>
              <a:rPr lang="cs-CZ" sz="2000" b="1" dirty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Budějovice, </a:t>
            </a:r>
            <a:r>
              <a:rPr lang="cs-CZ" sz="2000" b="1" dirty="0" smtClean="0">
                <a:solidFill>
                  <a:prstClr val="black"/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srpen 2022</a:t>
            </a:r>
            <a:endParaRPr lang="cs-CZ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005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7565548" cy="5195910"/>
          </a:xfrm>
        </p:spPr>
        <p:txBody>
          <a:bodyPr/>
          <a:lstStyle/>
          <a:p>
            <a:pPr marL="0" indent="0" algn="ctr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Důležitost z vybraných 12ti otázek pro zvolené multikriteriální metody </a:t>
            </a:r>
          </a:p>
          <a:p>
            <a:pPr marL="0" indent="0" algn="ctr">
              <a:buNone/>
            </a:pPr>
            <a:endParaRPr lang="cs-CZ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428868"/>
            <a:ext cx="6953426" cy="40005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103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Hodnota hranice rizika fluktuace je nastavena 15 %,</a:t>
            </a:r>
          </a:p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vychází z expertního hodnocení v rámci diskuse ve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Focus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Group a podkladů z pozorování. </a:t>
            </a:r>
          </a:p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Tato hodnota odpovídá 5-ti příslušníkům z 33 respondentů.</a:t>
            </a:r>
          </a:p>
          <a:p>
            <a:pPr marL="0" indent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Výsledky zjištěné hranice rizika fluktuace z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použitých metod: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Bodovací metoda </a:t>
            </a:r>
            <a:r>
              <a:rPr lang="cs-C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6,1667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Metoda pořadí </a:t>
            </a:r>
            <a:r>
              <a:rPr lang="cs-C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0,5088,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Metoda WSA </a:t>
            </a:r>
            <a:r>
              <a:rPr lang="cs-CZ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0,5450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Pokud by se některý z dotázaných uchazečů nacházel pod touto hodnotou, byl by vyhodnocen jako rizikový a nedoporučil by se k přijetí do stavů 262.rtpr.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97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Přínos práce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Díky průzkumu jsme schopni identifikovat míru rizikovosti fluktuace u dotázaných příslušníků.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Navrhovaný model dotazníku pro personalisty pomůže zvolit v případě vícero uchazečů vhodného kandidáta.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V případě jednoho uchazeče zjistíme jak blízko je rizikové hranici případné fluktuace.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Efektivní výběr vhodného personálu zajistí plynulejší zajištění logistických procesů. Spolehlivé zabezpečení směn NATINAMDS v režimu 24/7 a tím snížení bezpečnostních rizik pro ČR.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Bude dosaženo efektivnější vycvičenosti specialistů RTV (snížením časových a finančních nákladů na výcvik).  </a:t>
            </a:r>
          </a:p>
          <a:p>
            <a:pPr>
              <a:buNone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50086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3608" y="1412776"/>
            <a:ext cx="7848872" cy="5328592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b="1" dirty="0">
                <a:latin typeface="Arial" pitchFamily="34" charset="0"/>
                <a:cs typeface="Arial" pitchFamily="34" charset="0"/>
              </a:rPr>
              <a:t>T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echnicko-ekonomické 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zhodnocení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návrhu</a:t>
            </a:r>
          </a:p>
          <a:p>
            <a:pPr marL="0" indent="0" algn="ctr">
              <a:buNone/>
            </a:pPr>
            <a:endParaRPr lang="cs-CZ" sz="2600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dirty="0">
                <a:latin typeface="Arial" pitchFamily="34" charset="0"/>
                <a:cs typeface="Arial" pitchFamily="34" charset="0"/>
              </a:rPr>
              <a:t> </a:t>
            </a: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Časové náklady na základní výcvik specialisty RTV:</a:t>
            </a: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délka výcviku 100 </a:t>
            </a:r>
            <a:r>
              <a:rPr lang="cs-CZ" sz="2600" dirty="0" err="1" smtClean="0">
                <a:latin typeface="Arial" pitchFamily="34" charset="0"/>
                <a:cs typeface="Arial" pitchFamily="34" charset="0"/>
              </a:rPr>
              <a:t>prac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. dnů = </a:t>
            </a: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800 hod</a:t>
            </a:r>
          </a:p>
          <a:p>
            <a:pPr>
              <a:buNone/>
            </a:pPr>
            <a:endParaRPr lang="cs-CZ" sz="2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Finanční náklady na náhrady stravného při SC jednoho příslušníka:</a:t>
            </a:r>
          </a:p>
          <a:p>
            <a:pPr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98 x 312 Kč + 2 x 131 Kč = </a:t>
            </a: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30 838 Kč</a:t>
            </a:r>
          </a:p>
          <a:p>
            <a:pPr>
              <a:buNone/>
            </a:pPr>
            <a:endParaRPr lang="cs-CZ" sz="26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Optimistické přepravní náklady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:</a:t>
            </a:r>
          </a:p>
          <a:p>
            <a:pPr>
              <a:buNone/>
            </a:pP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4 350 Kč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(10 x vlakové spojení St. Boleslav – Vyškov)</a:t>
            </a:r>
          </a:p>
          <a:p>
            <a:pPr algn="ctr"/>
            <a:endParaRPr lang="cs-CZ" sz="2600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Ztráty způsobené fluktuací 8 příslušníků u sledované jednotky ve sledovaném období 2018 – 2021:</a:t>
            </a:r>
          </a:p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Časové: </a:t>
            </a:r>
          </a:p>
          <a:p>
            <a:pPr lvl="1"/>
            <a:r>
              <a:rPr lang="cs-CZ" sz="2600" dirty="0" smtClean="0">
                <a:latin typeface="Arial" pitchFamily="34" charset="0"/>
                <a:cs typeface="Arial" pitchFamily="34" charset="0"/>
              </a:rPr>
              <a:t>8 x 800 </a:t>
            </a:r>
            <a:r>
              <a:rPr lang="cs-CZ" sz="2600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= </a:t>
            </a: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6 400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pracovních hodin výcvikového střediska</a:t>
            </a:r>
          </a:p>
          <a:p>
            <a:pPr>
              <a:buFont typeface="Wingdings" pitchFamily="2" charset="2"/>
              <a:buChar char="Ø"/>
            </a:pPr>
            <a:r>
              <a:rPr lang="cs-CZ" sz="2600" b="1" dirty="0" smtClean="0">
                <a:latin typeface="Arial" pitchFamily="34" charset="0"/>
                <a:cs typeface="Arial" pitchFamily="34" charset="0"/>
              </a:rPr>
              <a:t>Finanční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 (při současných cenách):</a:t>
            </a:r>
          </a:p>
          <a:p>
            <a:pPr lvl="1"/>
            <a:r>
              <a:rPr lang="cs-CZ" sz="2600" dirty="0" smtClean="0">
                <a:latin typeface="Arial" pitchFamily="34" charset="0"/>
                <a:cs typeface="Arial" pitchFamily="34" charset="0"/>
              </a:rPr>
              <a:t>Stravné: 8 x 30 838 = </a:t>
            </a:r>
            <a:r>
              <a:rPr lang="cs-CZ" sz="2600" dirty="0">
                <a:latin typeface="Arial" pitchFamily="34" charset="0"/>
                <a:cs typeface="Arial" pitchFamily="34" charset="0"/>
              </a:rPr>
              <a:t>246 704 </a:t>
            </a:r>
            <a:r>
              <a:rPr lang="cs-CZ" sz="2600" dirty="0" smtClean="0">
                <a:latin typeface="Arial" pitchFamily="34" charset="0"/>
                <a:cs typeface="Arial" pitchFamily="34" charset="0"/>
              </a:rPr>
              <a:t>Kč</a:t>
            </a:r>
          </a:p>
          <a:p>
            <a:pPr lvl="1"/>
            <a:r>
              <a:rPr lang="cs-CZ" sz="2600" dirty="0" smtClean="0">
                <a:latin typeface="Arial" pitchFamily="34" charset="0"/>
                <a:cs typeface="Arial" pitchFamily="34" charset="0"/>
              </a:rPr>
              <a:t>Přepravní: 34 800 Kč</a:t>
            </a:r>
          </a:p>
          <a:p>
            <a:pPr lvl="1"/>
            <a:r>
              <a:rPr lang="cs-CZ" sz="2600" dirty="0" smtClean="0">
                <a:latin typeface="Arial" pitchFamily="34" charset="0"/>
                <a:cs typeface="Arial" pitchFamily="34" charset="0"/>
              </a:rPr>
              <a:t>Celkem:</a:t>
            </a:r>
            <a:r>
              <a:rPr lang="cs-CZ" sz="2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281 504 Kč</a:t>
            </a:r>
          </a:p>
          <a:p>
            <a:pPr lvl="1"/>
            <a:endParaRPr lang="cs-CZ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cs-CZ" sz="16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339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Důležitost zabezpečování systému NATINAMDS,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efektivnější plánování při personálním zabezpečování hlavních logistických procesů AČR,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snažit se předcházet případnému neefektivnímu využívání kapacity výcvikových středisek a tím i snižovat náklady na výcvik,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po úpravách možné využít u jiných součástí AČR.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329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Děkuji za pozornost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0166" y="1643050"/>
            <a:ext cx="7499350" cy="3372510"/>
          </a:xfrm>
        </p:spPr>
      </p:pic>
    </p:spTree>
    <p:extLst>
      <p:ext uri="{BB962C8B-B14F-4D97-AF65-F5344CB8AC3E}">
        <p14:creationId xmlns:p14="http://schemas.microsoft.com/office/powerpoint/2010/main" val="48995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Odpovědi na otázky vedoucího práce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Jaké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snížení fluktuace předpokládáte využitím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Vámi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navrženého modelu?</a:t>
            </a:r>
          </a:p>
          <a:p>
            <a:pPr marL="82296" indent="0">
              <a:buNone/>
            </a:pP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81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Odpovědi na otázky oponenta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Je takovýto návrh skutečně aplikovatelný v širší praxi (např. při náboru odbornějších povolání do Armády ČR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82296" indent="0">
              <a:buNone/>
            </a:pP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Zkusil si autor navržený dotazník sám vyplnit? Pokud ano s jakým výsledkem?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562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Motivace a důvody k řešení </a:t>
            </a:r>
            <a:b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daného problému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Aktuální téma propojující pracovní profesi se studiem,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snaha o nalezení efektivnějšího způsobu výběru kvalifikovaného personálu,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>
                <a:latin typeface="Arial" pitchFamily="34" charset="0"/>
                <a:cs typeface="Arial" pitchFamily="34" charset="0"/>
              </a:rPr>
              <a:t>získání podrobnějšího přehledu o spokojenosti odborně kvalifikovaného personálu 262. radiotechnického praporu AČR.</a:t>
            </a:r>
          </a:p>
          <a:p>
            <a:pPr>
              <a:buFont typeface="Wingdings" pitchFamily="2" charset="2"/>
              <a:buChar char="Ø"/>
            </a:pPr>
            <a:endParaRPr lang="cs-CZ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239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Návrh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možnosti využití metod multikriteriálního rozhodování při zabezpečení vhodného personálu s cílem efektivního zajištění klíčových logistických procesů u 262.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rtpr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 AČR,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provedení a vyhodnocení analýzy postupů pro výběr personálu k této součásti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AČR, </a:t>
            </a:r>
          </a:p>
          <a:p>
            <a:pPr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dosáhnout postupu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při výběru uchazeče o odbornou pozici u 262. </a:t>
            </a:r>
            <a:r>
              <a:rPr lang="cs-CZ" sz="2400" dirty="0" err="1" smtClean="0">
                <a:latin typeface="Arial" pitchFamily="34" charset="0"/>
                <a:cs typeface="Arial" pitchFamily="34" charset="0"/>
              </a:rPr>
              <a:t>rtpr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., kdy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bude možné předvídat jeho stálost u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jednotky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a tím zajistit plynulé zajištění logistických procesů.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466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Výzkumné otázky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Jaké řešení je možné uplatnit pro zefektivnění procesu výběru nových příslušníků pomocí multikriteriálních metod za účelem snížení rizika fluktuace? </a:t>
            </a:r>
            <a:endParaRPr lang="cs-CZ" sz="2400" dirty="0" smtClean="0"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Ø"/>
            </a:pPr>
            <a:r>
              <a:rPr lang="cs-CZ" sz="2400" dirty="0" smtClean="0">
                <a:latin typeface="Arial" pitchFamily="34" charset="0"/>
                <a:cs typeface="Arial" pitchFamily="34" charset="0"/>
              </a:rPr>
              <a:t>Jaký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je předpoklad rizika fluktuace u současně přijatých příslušníků, kteří slouží maximálně 3 roky?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445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buFont typeface="Wingdings" pitchFamily="2" charset="2"/>
              <a:buChar char="Ø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Rozhovory,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Ø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metoda pozorování,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Ø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metoda dotazování,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Ø"/>
            </a:pP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Focus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,</a:t>
            </a: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342900" lvl="1" indent="-342900">
              <a:buFont typeface="Wingdings" pitchFamily="2" charset="2"/>
              <a:buChar char="Ø"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vybrané </a:t>
            </a:r>
            <a:r>
              <a:rPr lang="cs-CZ" sz="2400" b="1" dirty="0" err="1">
                <a:latin typeface="Arial" pitchFamily="34" charset="0"/>
                <a:cs typeface="Arial" pitchFamily="34" charset="0"/>
              </a:rPr>
              <a:t>vícekriteriální</a:t>
            </a:r>
            <a:r>
              <a:rPr lang="cs-CZ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metody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514350" lvl="1" indent="-51435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Komparativní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metody,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1" indent="-51435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Bodovací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metoda,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1" indent="-51435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Metoda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pořadí,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1" indent="-514350">
              <a:buFont typeface="Arial" pitchFamily="34" charset="0"/>
              <a:buChar char="•"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Metoda </a:t>
            </a:r>
            <a:r>
              <a:rPr lang="cs-CZ" sz="2400" dirty="0" smtClean="0">
                <a:latin typeface="Arial" pitchFamily="34" charset="0"/>
                <a:cs typeface="Arial" pitchFamily="34" charset="0"/>
              </a:rPr>
              <a:t>WSA.</a:t>
            </a: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14350" lvl="1" indent="-514350" algn="ctr">
              <a:buFont typeface="+mj-lt"/>
              <a:buAutoNum type="alphaUcPeriod"/>
            </a:pPr>
            <a:endParaRPr lang="cs-CZ" b="1" i="1" dirty="0"/>
          </a:p>
        </p:txBody>
      </p:sp>
    </p:spTree>
    <p:extLst>
      <p:ext uri="{BB962C8B-B14F-4D97-AF65-F5344CB8AC3E}">
        <p14:creationId xmlns:p14="http://schemas.microsoft.com/office/powerpoint/2010/main" val="149501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920880" cy="452596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cs-CZ" sz="9600" b="1" dirty="0" smtClean="0">
                <a:latin typeface="Arial" pitchFamily="34" charset="0"/>
                <a:cs typeface="Arial" pitchFamily="34" charset="0"/>
              </a:rPr>
              <a:t>Analýza odchodů personálu od radiotechnické roty podřízené 262.rtpr. AČR.</a:t>
            </a:r>
          </a:p>
          <a:p>
            <a:pPr marL="0" indent="0">
              <a:buNone/>
            </a:pPr>
            <a:endParaRPr lang="cs-CZ" sz="80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11 příslušníků odešlo od jednotky ve sledovaném období </a:t>
            </a:r>
          </a:p>
          <a:p>
            <a:pPr marL="0" indent="0">
              <a:buNone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2018 – 2021, z</a:t>
            </a:r>
            <a:r>
              <a:rPr lang="cs-CZ" sz="9600" dirty="0">
                <a:latin typeface="Arial" pitchFamily="34" charset="0"/>
                <a:cs typeface="Arial" pitchFamily="34" charset="0"/>
              </a:rPr>
              <a:t> toho 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8 x </a:t>
            </a:r>
            <a:r>
              <a:rPr lang="cs-CZ" sz="9600" dirty="0">
                <a:latin typeface="Arial" pitchFamily="34" charset="0"/>
                <a:cs typeface="Arial" pitchFamily="34" charset="0"/>
              </a:rPr>
              <a:t>specialista RTV ČVO 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25 a 3 x příslušník ČVO 11.</a:t>
            </a:r>
          </a:p>
          <a:p>
            <a:pPr marL="0" indent="0">
              <a:buNone/>
            </a:pPr>
            <a:endParaRPr lang="cs-CZ" sz="80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8000" dirty="0">
                <a:latin typeface="Arial" pitchFamily="34" charset="0"/>
                <a:cs typeface="Arial" pitchFamily="34" charset="0"/>
              </a:rPr>
              <a:t> </a:t>
            </a:r>
            <a:r>
              <a:rPr lang="cs-CZ" sz="8000" b="1" dirty="0" smtClean="0">
                <a:latin typeface="Arial" pitchFamily="34" charset="0"/>
                <a:cs typeface="Arial" pitchFamily="34" charset="0"/>
              </a:rPr>
              <a:t>Důvody:</a:t>
            </a:r>
            <a:endParaRPr lang="cs-CZ" sz="8000" b="1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10 </a:t>
            </a:r>
            <a:r>
              <a:rPr lang="cs-CZ" sz="9600" dirty="0">
                <a:latin typeface="Arial" pitchFamily="34" charset="0"/>
                <a:cs typeface="Arial" pitchFamily="34" charset="0"/>
              </a:rPr>
              <a:t>x vlastní 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žádost:</a:t>
            </a:r>
          </a:p>
          <a:p>
            <a:pPr lvl="1">
              <a:buFont typeface="Arial" pitchFamily="34" charset="0"/>
              <a:buChar char="•"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5 </a:t>
            </a:r>
            <a:r>
              <a:rPr lang="cs-CZ" sz="9600" dirty="0">
                <a:latin typeface="Arial" pitchFamily="34" charset="0"/>
                <a:cs typeface="Arial" pitchFamily="34" charset="0"/>
              </a:rPr>
              <a:t>x kariéra  (3 x ČVO 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25),</a:t>
            </a:r>
          </a:p>
          <a:p>
            <a:pPr lvl="1">
              <a:buFont typeface="Arial" pitchFamily="34" charset="0"/>
              <a:buChar char="•"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cs-CZ" sz="9600" dirty="0">
                <a:latin typeface="Arial" pitchFamily="34" charset="0"/>
                <a:cs typeface="Arial" pitchFamily="34" charset="0"/>
              </a:rPr>
              <a:t>x blízkost k domovu (3 x v případě ČVO 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25),</a:t>
            </a:r>
          </a:p>
          <a:p>
            <a:pPr lvl="1">
              <a:buFont typeface="Arial" pitchFamily="34" charset="0"/>
              <a:buChar char="•"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cs-CZ" sz="9600" dirty="0">
                <a:latin typeface="Arial" pitchFamily="34" charset="0"/>
                <a:cs typeface="Arial" pitchFamily="34" charset="0"/>
              </a:rPr>
              <a:t>x akčnost (2 x ČVO 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25),</a:t>
            </a:r>
          </a:p>
          <a:p>
            <a:pPr>
              <a:buFont typeface="Wingdings" pitchFamily="2" charset="2"/>
              <a:buChar char="Ø"/>
            </a:pPr>
            <a:r>
              <a:rPr lang="cs-CZ" sz="9600" dirty="0" smtClean="0">
                <a:latin typeface="Arial" pitchFamily="34" charset="0"/>
                <a:cs typeface="Arial" pitchFamily="34" charset="0"/>
              </a:rPr>
              <a:t>1 </a:t>
            </a:r>
            <a:r>
              <a:rPr lang="cs-CZ" sz="9600" dirty="0">
                <a:latin typeface="Arial" pitchFamily="34" charset="0"/>
                <a:cs typeface="Arial" pitchFamily="34" charset="0"/>
              </a:rPr>
              <a:t>x nucený odchod ze služebního poměru AČR (problém v osobním životě – civil</a:t>
            </a:r>
            <a:r>
              <a:rPr lang="cs-CZ" sz="9600" dirty="0" smtClean="0">
                <a:latin typeface="Arial" pitchFamily="34" charset="0"/>
                <a:cs typeface="Arial" pitchFamily="34" charset="0"/>
              </a:rPr>
              <a:t>).</a:t>
            </a:r>
            <a:endParaRPr lang="cs-CZ" sz="96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endParaRPr lang="cs-CZ" sz="7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4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71600" y="1600200"/>
            <a:ext cx="792088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Analýza odchodů personálu od radiotechnické roty podřízené 262.rtpr. AČR.</a:t>
            </a:r>
          </a:p>
          <a:p>
            <a:pPr marL="0" indent="0">
              <a:buNone/>
            </a:pPr>
            <a:endParaRPr lang="cs-CZ" sz="12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600" dirty="0" smtClean="0">
                <a:latin typeface="Arial" pitchFamily="34" charset="0"/>
                <a:cs typeface="Arial" pitchFamily="34" charset="0"/>
              </a:rPr>
              <a:t>Ze získaných dat lze odhadnout, že při počtu sedmi radiotechnických rot v podřízenosti 262.rtpr. AČR mohlo dojít k cca 56 odchodům specialistů RTV.</a:t>
            </a:r>
          </a:p>
          <a:p>
            <a:pPr>
              <a:buNone/>
            </a:pPr>
            <a:endParaRPr lang="cs-CZ" sz="7200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45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Sestavení dotazníku pro průzkum spokojenosti personálu</a:t>
            </a:r>
          </a:p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Na základě rozhovorů s příslušníky, kteří opouštěli sledovanou radiotechnickou jednotku v letech 2018 – 2021, pozorování a výsledků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Focus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2000" dirty="0" err="1" smtClean="0">
                <a:latin typeface="Arial" pitchFamily="34" charset="0"/>
                <a:cs typeface="Arial" pitchFamily="34" charset="0"/>
              </a:rPr>
              <a:t>Group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, byl vytvořen </a:t>
            </a:r>
            <a:r>
              <a:rPr lang="cs-CZ" sz="2000" b="1" i="1" dirty="0" smtClean="0">
                <a:latin typeface="Arial" pitchFamily="34" charset="0"/>
                <a:cs typeface="Arial" pitchFamily="34" charset="0"/>
              </a:rPr>
              <a:t>dotazník o 14-ti otázkách za účelem zjištění spokojenosti aktuálního personálu u 262. </a:t>
            </a:r>
            <a:r>
              <a:rPr lang="cs-CZ" sz="2000" b="1" i="1" dirty="0" err="1" smtClean="0">
                <a:latin typeface="Arial" pitchFamily="34" charset="0"/>
                <a:cs typeface="Arial" pitchFamily="34" charset="0"/>
              </a:rPr>
              <a:t>rtpr</a:t>
            </a:r>
            <a:r>
              <a:rPr lang="cs-CZ" sz="2000" b="1" i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marL="0" indent="0">
              <a:buNone/>
            </a:pPr>
            <a:endParaRPr lang="cs-CZ" sz="2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Kritéria pro výběr respondentů: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Příslušník musí být ČVO 25,</a:t>
            </a:r>
          </a:p>
          <a:p>
            <a:pPr>
              <a:buFont typeface="Wingdings" pitchFamily="2" charset="2"/>
              <a:buChar char="Ø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nástup služby k 262.rtpr. v období 2018 – 2021,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o</a:t>
            </a:r>
            <a:r>
              <a:rPr lang="cs-CZ" sz="2000" dirty="0" smtClean="0">
                <a:latin typeface="Arial" pitchFamily="34" charset="0"/>
                <a:cs typeface="Arial" pitchFamily="34" charset="0"/>
              </a:rPr>
              <a:t>sloveno 56 příslušníků,</a:t>
            </a:r>
          </a:p>
          <a:p>
            <a:pPr lvl="1">
              <a:buFont typeface="Arial" pitchFamily="34" charset="0"/>
              <a:buChar char="•"/>
            </a:pPr>
            <a:r>
              <a:rPr lang="cs-CZ" sz="2000" dirty="0" smtClean="0">
                <a:latin typeface="Arial" pitchFamily="34" charset="0"/>
                <a:cs typeface="Arial" pitchFamily="34" charset="0"/>
              </a:rPr>
              <a:t>získáno 33 odpovědí.</a:t>
            </a:r>
          </a:p>
          <a:p>
            <a:pPr marL="0" indent="0">
              <a:buNone/>
            </a:pPr>
            <a:endParaRPr lang="cs-CZ" sz="20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696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Dosažené výsledky a přínos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2400" b="1" dirty="0" smtClean="0">
                <a:latin typeface="Arial" pitchFamily="34" charset="0"/>
                <a:cs typeface="Arial" pitchFamily="34" charset="0"/>
              </a:rPr>
              <a:t>Výsledky dotazníku pro průzkum spokojenosti personálu</a:t>
            </a:r>
          </a:p>
          <a:p>
            <a:pPr marL="0" indent="0" algn="just">
              <a:buNone/>
            </a:pPr>
            <a:r>
              <a:rPr lang="cs-CZ" sz="2000" u="sng" dirty="0" smtClean="0">
                <a:latin typeface="Arial" pitchFamily="34" charset="0"/>
                <a:cs typeface="Arial" pitchFamily="34" charset="0"/>
              </a:rPr>
              <a:t>Příklad u otázky č. </a:t>
            </a:r>
            <a:r>
              <a:rPr lang="cs-CZ" sz="2000" u="sng" dirty="0">
                <a:latin typeface="Arial" pitchFamily="34" charset="0"/>
                <a:cs typeface="Arial" pitchFamily="34" charset="0"/>
              </a:rPr>
              <a:t>4</a:t>
            </a:r>
            <a:endParaRPr lang="cs-CZ" sz="2000" u="sng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cs-CZ" sz="2000" b="1" dirty="0" smtClean="0">
                <a:latin typeface="Arial" pitchFamily="34" charset="0"/>
                <a:cs typeface="Arial" pitchFamily="34" charset="0"/>
              </a:rPr>
              <a:t>Důvod služby u 262.rtpr. </a:t>
            </a:r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831490206"/>
              </p:ext>
            </p:extLst>
          </p:nvPr>
        </p:nvGraphicFramePr>
        <p:xfrm>
          <a:off x="1500166" y="3071810"/>
          <a:ext cx="7215238" cy="32861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759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421</TotalTime>
  <Words>560</Words>
  <Application>Microsoft Office PowerPoint</Application>
  <PresentationFormat>Předvádění na obrazovce (4:3)</PresentationFormat>
  <Paragraphs>119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Slunovrat</vt:lpstr>
      <vt:lpstr>Diplomová práce</vt:lpstr>
      <vt:lpstr>Motivace a důvody k řešení  daného problému</vt:lpstr>
      <vt:lpstr>Cíl práce</vt:lpstr>
      <vt:lpstr>Výzkumné otázky</vt:lpstr>
      <vt:lpstr>Použité metody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Dosažené výsledky a přínos práce</vt:lpstr>
      <vt:lpstr>Závěrečné shrnutí</vt:lpstr>
      <vt:lpstr>Děkuji za pozornost</vt:lpstr>
      <vt:lpstr>Odpovědi na otázky vedoucího práce </vt:lpstr>
      <vt:lpstr>Odpovědi na otázky oponenta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Diplomová práce</dc:title>
  <dc:creator>Ladislav Bárta</dc:creator>
  <cp:lastModifiedBy>Ladislav Bárta</cp:lastModifiedBy>
  <cp:revision>39</cp:revision>
  <dcterms:created xsi:type="dcterms:W3CDTF">2022-08-31T14:58:39Z</dcterms:created>
  <dcterms:modified xsi:type="dcterms:W3CDTF">2022-09-05T20:57:05Z</dcterms:modified>
</cp:coreProperties>
</file>