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60" r:id="rId4"/>
    <p:sldId id="261" r:id="rId5"/>
    <p:sldId id="262" r:id="rId6"/>
    <p:sldId id="271" r:id="rId7"/>
    <p:sldId id="263" r:id="rId8"/>
    <p:sldId id="265" r:id="rId9"/>
    <p:sldId id="264" r:id="rId10"/>
    <p:sldId id="267" r:id="rId11"/>
    <p:sldId id="272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dislav\Desktop\cas%20lisovani%20po%20automatizaci%20(Automaticky%20ulo&#382;eno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dislav\Desktop\cas%20lisovani%20po%20automatizaci%20(Automaticky%20ulo&#382;eno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0"/>
  <c:chart>
    <c:autoTitleDeleted val="1"/>
    <c:plotArea>
      <c:layout/>
      <c:lineChart>
        <c:grouping val="standard"/>
        <c:ser>
          <c:idx val="0"/>
          <c:order val="0"/>
          <c:tx>
            <c:v>Čas po automatizaci</c:v>
          </c:tx>
          <c:cat>
            <c:numRef>
              <c:f>List1!$F$7:$K$7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10</c:v>
                </c:pt>
                <c:pt idx="5">
                  <c:v>15</c:v>
                </c:pt>
              </c:numCache>
            </c:numRef>
          </c:cat>
          <c:val>
            <c:numRef>
              <c:f>List1!$F$88:$K$88</c:f>
              <c:numCache>
                <c:formatCode>General</c:formatCode>
                <c:ptCount val="6"/>
                <c:pt idx="0">
                  <c:v>695</c:v>
                </c:pt>
                <c:pt idx="1">
                  <c:v>502.5</c:v>
                </c:pt>
                <c:pt idx="2">
                  <c:v>438.33333333333331</c:v>
                </c:pt>
                <c:pt idx="3">
                  <c:v>430</c:v>
                </c:pt>
                <c:pt idx="4">
                  <c:v>369.5</c:v>
                </c:pt>
                <c:pt idx="5">
                  <c:v>362.33333333333331</c:v>
                </c:pt>
              </c:numCache>
            </c:numRef>
          </c:val>
          <c:smooth val="1"/>
        </c:ser>
        <c:ser>
          <c:idx val="1"/>
          <c:order val="1"/>
          <c:tx>
            <c:v>Čas před automatizací</c:v>
          </c:tx>
          <c:val>
            <c:numRef>
              <c:f>List1!$F$92:$K$92</c:f>
              <c:numCache>
                <c:formatCode>General</c:formatCode>
                <c:ptCount val="6"/>
                <c:pt idx="0">
                  <c:v>730</c:v>
                </c:pt>
                <c:pt idx="1">
                  <c:v>578</c:v>
                </c:pt>
                <c:pt idx="2">
                  <c:v>527</c:v>
                </c:pt>
                <c:pt idx="3">
                  <c:v>518</c:v>
                </c:pt>
                <c:pt idx="4">
                  <c:v>479</c:v>
                </c:pt>
                <c:pt idx="5">
                  <c:v>474</c:v>
                </c:pt>
              </c:numCache>
            </c:numRef>
          </c:val>
          <c:smooth val="1"/>
        </c:ser>
        <c:marker val="1"/>
        <c:axId val="99183616"/>
        <c:axId val="99206272"/>
      </c:lineChart>
      <c:dateAx>
        <c:axId val="991836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Množství vyrobených palet [ks]</a:t>
                </a:r>
              </a:p>
            </c:rich>
          </c:tx>
          <c:layout>
            <c:manualLayout>
              <c:xMode val="edge"/>
              <c:yMode val="edge"/>
              <c:x val="0.69538734018422699"/>
              <c:y val="0.90760260343979648"/>
            </c:manualLayout>
          </c:layout>
        </c:title>
        <c:numFmt formatCode="General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99206272"/>
        <c:crosses val="autoZero"/>
        <c:lblOffset val="100"/>
        <c:baseTimeUnit val="days"/>
        <c:majorUnit val="1"/>
        <c:majorTimeUnit val="days"/>
      </c:dateAx>
      <c:valAx>
        <c:axId val="99206272"/>
        <c:scaling>
          <c:orientation val="minMax"/>
          <c:max val="750"/>
          <c:min val="30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 [min]</a:t>
                </a:r>
              </a:p>
            </c:rich>
          </c:tx>
          <c:layout>
            <c:manualLayout>
              <c:xMode val="edge"/>
              <c:yMode val="edge"/>
              <c:x val="2.3519350010690613E-2"/>
              <c:y val="0.1698636627015237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99183616"/>
        <c:crossesAt val="1"/>
        <c:crossBetween val="midCat"/>
      </c:valAx>
    </c:plotArea>
    <c:legend>
      <c:legendPos val="r"/>
      <c:layout>
        <c:manualLayout>
          <c:xMode val="edge"/>
          <c:yMode val="edge"/>
          <c:x val="0.49449504988573822"/>
          <c:y val="6.2441460172466719E-2"/>
          <c:w val="0.45205194530483606"/>
          <c:h val="0.34629594030163752"/>
        </c:manualLayout>
      </c:layout>
      <c:overlay val="1"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4"/>
  <c:chart>
    <c:autoTitleDeleted val="1"/>
    <c:plotArea>
      <c:layout/>
      <c:barChart>
        <c:barDir val="col"/>
        <c:grouping val="clustered"/>
        <c:ser>
          <c:idx val="0"/>
          <c:order val="0"/>
          <c:tx>
            <c:v>Rozdíl časů [min]</c:v>
          </c:tx>
          <c:dLbls>
            <c:numFmt formatCode="#,##0.0" sourceLinked="0"/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Val val="1"/>
          </c:dLbls>
          <c:cat>
            <c:numRef>
              <c:f>List1!$F$90:$K$90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10</c:v>
                </c:pt>
                <c:pt idx="5">
                  <c:v>15</c:v>
                </c:pt>
              </c:numCache>
            </c:numRef>
          </c:cat>
          <c:val>
            <c:numRef>
              <c:f>List1!$F$95:$K$95</c:f>
              <c:numCache>
                <c:formatCode>General</c:formatCode>
                <c:ptCount val="6"/>
                <c:pt idx="0">
                  <c:v>35</c:v>
                </c:pt>
                <c:pt idx="1">
                  <c:v>75.5</c:v>
                </c:pt>
                <c:pt idx="2">
                  <c:v>88.666666666666686</c:v>
                </c:pt>
                <c:pt idx="3">
                  <c:v>88</c:v>
                </c:pt>
                <c:pt idx="4">
                  <c:v>109.5</c:v>
                </c:pt>
                <c:pt idx="5">
                  <c:v>111.66666666666669</c:v>
                </c:pt>
              </c:numCache>
            </c:numRef>
          </c:val>
        </c:ser>
        <c:dLbls>
          <c:showVal val="1"/>
        </c:dLbls>
        <c:overlap val="-25"/>
        <c:axId val="101066240"/>
        <c:axId val="101067776"/>
      </c:barChart>
      <c:catAx>
        <c:axId val="1010662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101067776"/>
        <c:crosses val="autoZero"/>
        <c:auto val="1"/>
        <c:lblAlgn val="ctr"/>
        <c:lblOffset val="100"/>
      </c:catAx>
      <c:valAx>
        <c:axId val="101067776"/>
        <c:scaling>
          <c:orientation val="minMax"/>
        </c:scaling>
        <c:delete val="1"/>
        <c:axPos val="l"/>
        <c:numFmt formatCode="General" sourceLinked="1"/>
        <c:tickLblPos val="nextTo"/>
        <c:crossAx val="10106624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cs-CZ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B69CF8-6EA7-4258-8B0C-977B9DD0ECEF}" type="datetimeFigureOut">
              <a:rPr lang="cs-CZ" smtClean="0"/>
              <a:pPr/>
              <a:t>9. 6. 2021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9C2C64-C937-4B20-96CD-A8EFC74057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2357430"/>
            <a:ext cx="8143932" cy="161506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Návrh výrobní linky s automatickým provozem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7554" y="5715016"/>
            <a:ext cx="5786446" cy="10001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Autor práce:  Bc. Ladislav Šustr, UČO: 18222</a:t>
            </a:r>
          </a:p>
          <a:p>
            <a:pPr algn="l"/>
            <a:r>
              <a:rPr lang="cs-CZ" dirty="0" smtClean="0"/>
              <a:t>Vedoucí práce: Ing. Monika </a:t>
            </a:r>
            <a:r>
              <a:rPr lang="cs-CZ" dirty="0" err="1" smtClean="0"/>
              <a:t>Karková</a:t>
            </a:r>
            <a:r>
              <a:rPr lang="cs-CZ" dirty="0" smtClean="0"/>
              <a:t> PhD</a:t>
            </a:r>
            <a:r>
              <a:rPr lang="cs-CZ" dirty="0" smtClean="0"/>
              <a:t>.</a:t>
            </a:r>
          </a:p>
          <a:p>
            <a:pPr algn="l"/>
            <a:r>
              <a:rPr lang="cs-CZ" dirty="0" smtClean="0"/>
              <a:t>Oponent práce: Ing. Bohumil </a:t>
            </a:r>
            <a:r>
              <a:rPr lang="cs-CZ" dirty="0" err="1" smtClean="0"/>
              <a:t>Vrhel</a:t>
            </a:r>
            <a:endParaRPr lang="cs-CZ" dirty="0" smtClean="0"/>
          </a:p>
          <a:p>
            <a:pPr algn="l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144741CC-EE69-46FF-AE47-98640DECF2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r="63821"/>
          <a:stretch/>
        </p:blipFill>
        <p:spPr>
          <a:xfrm>
            <a:off x="7286644" y="142852"/>
            <a:ext cx="1738303" cy="166832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14282" y="142852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</a:t>
            </a:r>
            <a:br>
              <a:rPr lang="cs-CZ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sz="16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</a:t>
            </a:r>
            <a:r>
              <a:rPr lang="cs-CZ" sz="1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technologický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4282" y="6000768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2021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+mn-lt"/>
              </a:rPr>
              <a:t>Grafické znázornění rozdílu časů</a:t>
            </a:r>
            <a:endParaRPr lang="cs-CZ" sz="4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9/10</a:t>
            </a:r>
            <a:endParaRPr lang="cs-CZ" sz="2000" dirty="0"/>
          </a:p>
        </p:txBody>
      </p:sp>
      <p:graphicFrame>
        <p:nvGraphicFramePr>
          <p:cNvPr id="5" name="Graf 4"/>
          <p:cNvGraphicFramePr/>
          <p:nvPr/>
        </p:nvGraphicFramePr>
        <p:xfrm>
          <a:off x="428596" y="1285860"/>
          <a:ext cx="721523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Původní stav</a:t>
            </a:r>
          </a:p>
          <a:p>
            <a:r>
              <a:rPr lang="cs-CZ" dirty="0" smtClean="0"/>
              <a:t>Nově vzniklý stav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Roboty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Grippery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Dopravníky</a:t>
            </a:r>
          </a:p>
          <a:p>
            <a:r>
              <a:rPr lang="cs-CZ" dirty="0" smtClean="0"/>
              <a:t>Časové tabulky a grafy</a:t>
            </a:r>
          </a:p>
          <a:p>
            <a:r>
              <a:rPr lang="cs-CZ" dirty="0" smtClean="0"/>
              <a:t>Méně potřebného času v nově vniklém stavu</a:t>
            </a:r>
          </a:p>
          <a:p>
            <a:r>
              <a:rPr lang="cs-CZ" dirty="0" smtClean="0"/>
              <a:t>Snížení kontroly kvality</a:t>
            </a:r>
          </a:p>
          <a:p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358214" y="6286520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10/10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1538" y="357166"/>
            <a:ext cx="67249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Děkuji za pozornost</a:t>
            </a:r>
            <a:endParaRPr lang="cs-CZ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2" name="Picture 4" descr="SouvisejÃ­cÃ­ obrÃ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214422"/>
            <a:ext cx="4351335" cy="43513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cs-CZ" sz="2400" dirty="0" smtClean="0"/>
              <a:t>Není vhodnější vyjímat robotem výlisky přímo z pracovního prostoru lisu / nástroje ? Ušetříme dopravník prostor a máme polohu.</a:t>
            </a:r>
          </a:p>
          <a:p>
            <a:pPr marL="550926" indent="-514350">
              <a:buFont typeface="+mj-lt"/>
              <a:buAutoNum type="arabicPeriod"/>
            </a:pPr>
            <a:r>
              <a:rPr lang="cs-CZ" sz="2400" dirty="0" smtClean="0"/>
              <a:t>Stejně by bylo možné uvažovat o umístění přepravky např. na karusel, který je prostorově úspornější než dopravník a lépe / přesněji polohuje. 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</a:t>
            </a:r>
            <a:r>
              <a:rPr lang="cs-CZ" sz="40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práce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Cílem práce je navrhnutí automatické výrobní linky, s jasně definovanými logistickými toky pro realizaci výrobních činností a porovnání původního procesu s nově vytvořeným.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1/10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+mn-lt"/>
              </a:rPr>
              <a:t>Obsah práce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7467600" cy="4525963"/>
          </a:xfrm>
        </p:spPr>
        <p:txBody>
          <a:bodyPr>
            <a:noAutofit/>
          </a:bodyPr>
          <a:lstStyle/>
          <a:p>
            <a:r>
              <a:rPr lang="cs-CZ" sz="2000" i="1" dirty="0" smtClean="0"/>
              <a:t>Teoretická část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automatizace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robotizace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výrobní logistika</a:t>
            </a:r>
          </a:p>
          <a:p>
            <a:endParaRPr lang="cs-CZ" sz="2000" dirty="0" smtClean="0"/>
          </a:p>
          <a:p>
            <a:r>
              <a:rPr lang="cs-CZ" sz="2000" i="1" dirty="0" smtClean="0"/>
              <a:t>Aplikační část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původní stav ve firmě </a:t>
            </a:r>
            <a:r>
              <a:rPr lang="cs-CZ" sz="2000" dirty="0" err="1" smtClean="0"/>
              <a:t>Keytec</a:t>
            </a:r>
            <a:endParaRPr lang="cs-CZ" sz="2000" dirty="0" smtClean="0"/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nově vzniklý stav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časové tabulky práce jednotlivých pracovníků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2/10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+mn-lt"/>
              </a:rPr>
              <a:t>Teoretická část</a:t>
            </a:r>
            <a:endParaRPr lang="cs-CZ" sz="4000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3/10</a:t>
            </a:r>
            <a:endParaRPr lang="cs-CZ" sz="200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Automatizace (základní pojmy, definice, výhody)</a:t>
            </a:r>
          </a:p>
          <a:p>
            <a:r>
              <a:rPr lang="cs-CZ" dirty="0" smtClean="0"/>
              <a:t>Robotizace (základní kinematika robotů)</a:t>
            </a:r>
          </a:p>
          <a:p>
            <a:r>
              <a:rPr lang="cs-CZ" dirty="0" smtClean="0"/>
              <a:t>Logistika (mat. tok, </a:t>
            </a:r>
            <a:r>
              <a:rPr lang="cs-CZ" dirty="0" err="1" smtClean="0"/>
              <a:t>inf</a:t>
            </a:r>
            <a:r>
              <a:rPr lang="cs-CZ" dirty="0" smtClean="0"/>
              <a:t>. tok, dodavatelský řetězec)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1537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+mn-lt"/>
              </a:rPr>
              <a:t>Aplikační část - původní stav</a:t>
            </a:r>
            <a:endParaRPr lang="cs-CZ" sz="4000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4/10</a:t>
            </a:r>
            <a:endParaRPr lang="cs-CZ" sz="2000" dirty="0"/>
          </a:p>
        </p:txBody>
      </p:sp>
      <p:pic>
        <p:nvPicPr>
          <p:cNvPr id="7" name="Obrázek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500174"/>
            <a:ext cx="178595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1500174"/>
            <a:ext cx="3324239" cy="225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Lis </a:t>
            </a:r>
            <a:r>
              <a:rPr lang="cs-CZ" dirty="0" err="1" smtClean="0"/>
              <a:t>Ebu</a:t>
            </a:r>
            <a:r>
              <a:rPr lang="cs-CZ" dirty="0" smtClean="0"/>
              <a:t> 630 t</a:t>
            </a:r>
          </a:p>
          <a:p>
            <a:r>
              <a:rPr lang="cs-CZ" dirty="0" smtClean="0"/>
              <a:t>Vstupy</a:t>
            </a:r>
          </a:p>
          <a:p>
            <a:r>
              <a:rPr lang="cs-CZ" dirty="0" smtClean="0"/>
              <a:t>Příprava lisu</a:t>
            </a:r>
          </a:p>
          <a:p>
            <a:r>
              <a:rPr lang="cs-CZ" dirty="0" smtClean="0"/>
              <a:t>Transfer</a:t>
            </a:r>
          </a:p>
          <a:p>
            <a:r>
              <a:rPr lang="cs-CZ" dirty="0" smtClean="0"/>
              <a:t>Kontrola kvality</a:t>
            </a:r>
          </a:p>
          <a:p>
            <a:r>
              <a:rPr lang="cs-CZ" dirty="0" smtClean="0"/>
              <a:t>Odebírání a ukládání do přepravek</a:t>
            </a:r>
          </a:p>
          <a:p>
            <a:r>
              <a:rPr lang="cs-CZ" dirty="0" smtClean="0"/>
              <a:t>Skladování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00108"/>
            <a:ext cx="221457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1537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+mn-lt"/>
              </a:rPr>
              <a:t>Aplikační část – nově vzniklý stav</a:t>
            </a:r>
            <a:endParaRPr lang="cs-CZ" sz="4000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5/10</a:t>
            </a:r>
            <a:endParaRPr lang="cs-CZ" sz="20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robotů</a:t>
            </a:r>
          </a:p>
          <a:p>
            <a:r>
              <a:rPr lang="cs-CZ" dirty="0" smtClean="0"/>
              <a:t>Výběr </a:t>
            </a:r>
            <a:r>
              <a:rPr lang="cs-CZ" dirty="0" err="1" smtClean="0"/>
              <a:t>gripperů</a:t>
            </a:r>
            <a:endParaRPr lang="cs-CZ" dirty="0" smtClean="0"/>
          </a:p>
          <a:p>
            <a:r>
              <a:rPr lang="cs-CZ" dirty="0" smtClean="0"/>
              <a:t>Posouzení přepravek</a:t>
            </a:r>
          </a:p>
          <a:p>
            <a:r>
              <a:rPr lang="cs-CZ" dirty="0" smtClean="0"/>
              <a:t>Konstrukce dopravníků</a:t>
            </a:r>
          </a:p>
          <a:p>
            <a:r>
              <a:rPr lang="cs-CZ" dirty="0" smtClean="0"/>
              <a:t>Rozmístění v prostoru</a:t>
            </a:r>
          </a:p>
        </p:txBody>
      </p:sp>
      <p:pic>
        <p:nvPicPr>
          <p:cNvPr id="8" name="Obrázek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214686"/>
            <a:ext cx="26432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1285860"/>
            <a:ext cx="2510790" cy="1671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Obrázek 12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5214950"/>
            <a:ext cx="5935980" cy="156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+mn-lt"/>
              </a:rPr>
              <a:t>Časová tabulka původního stavu</a:t>
            </a:r>
            <a:endParaRPr lang="cs-CZ" sz="4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6/10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8596" y="1428736"/>
            <a:ext cx="4071966" cy="22145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71472" y="1265592"/>
          <a:ext cx="6286546" cy="2961418"/>
        </p:xfrm>
        <a:graphic>
          <a:graphicData uri="http://schemas.openxmlformats.org/drawingml/2006/table">
            <a:tbl>
              <a:tblPr/>
              <a:tblGrid>
                <a:gridCol w="1842702"/>
                <a:gridCol w="394525"/>
                <a:gridCol w="394525"/>
                <a:gridCol w="394525"/>
                <a:gridCol w="353712"/>
                <a:gridCol w="399286"/>
                <a:gridCol w="399286"/>
                <a:gridCol w="323102"/>
                <a:gridCol w="340107"/>
                <a:gridCol w="323102"/>
                <a:gridCol w="323102"/>
                <a:gridCol w="399286"/>
                <a:gridCol w="399286"/>
              </a:tblGrid>
              <a:tr h="202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počet palet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02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pozice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seřizovač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obsluha lisu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operace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čas [min]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práce s nástrojem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nasazení svitku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navedení plechu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rovnacích válců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mazání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lisu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nasazení transferu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ochrana nástroje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kontrola kvality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odebírání a ukládání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1500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9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prostoj čekáním a pauzami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60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suma [min]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325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440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555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670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1460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375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1875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571472" y="4500570"/>
          <a:ext cx="4000530" cy="642942"/>
        </p:xfrm>
        <a:graphic>
          <a:graphicData uri="http://schemas.openxmlformats.org/drawingml/2006/table">
            <a:tbl>
              <a:tblPr/>
              <a:tblGrid>
                <a:gridCol w="1415628"/>
                <a:gridCol w="426527"/>
                <a:gridCol w="431675"/>
                <a:gridCol w="431675"/>
                <a:gridCol w="431675"/>
                <a:gridCol w="431675"/>
                <a:gridCol w="431675"/>
              </a:tblGrid>
              <a:tr h="189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počet palet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35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suma [nmin]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730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1155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1580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2070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4785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7120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poměr [nmin]/1 paleta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730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578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527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518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479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475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868346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+mn-lt"/>
              </a:rPr>
              <a:t>Časová tabulka nově vzniklého stavu</a:t>
            </a:r>
            <a:endParaRPr lang="cs-CZ" sz="4000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7/10</a:t>
            </a:r>
            <a:endParaRPr lang="cs-CZ" sz="20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571472" y="1142984"/>
          <a:ext cx="3754864" cy="3471745"/>
        </p:xfrm>
        <a:graphic>
          <a:graphicData uri="http://schemas.openxmlformats.org/drawingml/2006/table">
            <a:tbl>
              <a:tblPr/>
              <a:tblGrid>
                <a:gridCol w="1384607"/>
                <a:gridCol w="400334"/>
                <a:gridCol w="400334"/>
                <a:gridCol w="400334"/>
                <a:gridCol w="358921"/>
                <a:gridCol w="405167"/>
                <a:gridCol w="405167"/>
              </a:tblGrid>
              <a:tr h="160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počet palet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60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pozice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seřizovač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operace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čas [min]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práce s nástrojem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nasazení svitku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navedení plechu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97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rovnacích válců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mazání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lisu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nasazení transferu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ochrana nástroje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kontrola kvality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1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odebírání a ukládání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270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štítkování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2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přivezení nové palety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odvezení palety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nastavení robotu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64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příprava nádoby a dopravníků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35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prostoj čekáním a pauzami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11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suma [min]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415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665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2345</a:t>
                      </a:r>
                      <a:endParaRPr lang="cs-CZ" sz="1000" dirty="0">
                        <a:latin typeface="Times New Roman"/>
                        <a:ea typeface="Calibri"/>
                      </a:endParaRPr>
                    </a:p>
                  </a:txBody>
                  <a:tcPr marL="35963" marR="359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571472" y="4929198"/>
          <a:ext cx="4214841" cy="857257"/>
        </p:xfrm>
        <a:graphic>
          <a:graphicData uri="http://schemas.openxmlformats.org/drawingml/2006/table">
            <a:tbl>
              <a:tblPr/>
              <a:tblGrid>
                <a:gridCol w="1628997"/>
                <a:gridCol w="413849"/>
                <a:gridCol w="418844"/>
                <a:gridCol w="418844"/>
                <a:gridCol w="418844"/>
                <a:gridCol w="418844"/>
                <a:gridCol w="496619"/>
              </a:tblGrid>
              <a:tr h="290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počet palet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3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suma [nmin]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695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1005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3695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5435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83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poměr [nmin]/1 paleta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695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503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438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430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370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362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+mn-lt"/>
              </a:rPr>
              <a:t>Grafické znázornění změny potřebného času</a:t>
            </a:r>
            <a:endParaRPr lang="cs-CZ" sz="4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358214" y="628652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8/10</a:t>
            </a:r>
            <a:endParaRPr lang="cs-CZ" sz="2000" dirty="0"/>
          </a:p>
        </p:txBody>
      </p:sp>
      <p:graphicFrame>
        <p:nvGraphicFramePr>
          <p:cNvPr id="6" name="Graf 5"/>
          <p:cNvGraphicFramePr/>
          <p:nvPr/>
        </p:nvGraphicFramePr>
        <p:xfrm>
          <a:off x="428596" y="1714488"/>
          <a:ext cx="7072362" cy="4005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427</TotalTime>
  <Words>635</Words>
  <Application>Microsoft Office PowerPoint</Application>
  <PresentationFormat>Předvádění na obrazovce (4:3)</PresentationFormat>
  <Paragraphs>358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Technický</vt:lpstr>
      <vt:lpstr>Návrh výrobní linky s automatickým provozem</vt:lpstr>
      <vt:lpstr>Cíl práce</vt:lpstr>
      <vt:lpstr>Obsah práce</vt:lpstr>
      <vt:lpstr>Teoretická část</vt:lpstr>
      <vt:lpstr>Aplikační část - původní stav</vt:lpstr>
      <vt:lpstr>Aplikační část – nově vzniklý stav</vt:lpstr>
      <vt:lpstr>Časová tabulka původního stavu</vt:lpstr>
      <vt:lpstr>Časová tabulka nově vzniklého stavu</vt:lpstr>
      <vt:lpstr>Grafické znázornění změny potřebného času</vt:lpstr>
      <vt:lpstr>Grafické znázornění rozdílu časů</vt:lpstr>
      <vt:lpstr>Závěr</vt:lpstr>
      <vt:lpstr>Snímek 12</vt:lpstr>
      <vt:lpstr>Doplňující 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mazání při lisování za studena na konkrétní výrobky</dc:title>
  <dc:creator>ladislav šustr</dc:creator>
  <cp:lastModifiedBy>ladislav šustr</cp:lastModifiedBy>
  <cp:revision>7</cp:revision>
  <dcterms:created xsi:type="dcterms:W3CDTF">2019-06-17T07:21:52Z</dcterms:created>
  <dcterms:modified xsi:type="dcterms:W3CDTF">2021-06-09T08:16:20Z</dcterms:modified>
</cp:coreProperties>
</file>