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61" r:id="rId4"/>
    <p:sldId id="260" r:id="rId5"/>
    <p:sldId id="268" r:id="rId6"/>
    <p:sldId id="270" r:id="rId7"/>
    <p:sldId id="276" r:id="rId8"/>
    <p:sldId id="266" r:id="rId9"/>
    <p:sldId id="277" r:id="rId10"/>
    <p:sldId id="275" r:id="rId11"/>
    <p:sldId id="272" r:id="rId12"/>
    <p:sldId id="262" r:id="rId13"/>
    <p:sldId id="267" r:id="rId14"/>
    <p:sldId id="264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Plast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List1!$A$2:$A$5</c:f>
              <c:strCache>
                <c:ptCount val="4"/>
                <c:pt idx="0">
                  <c:v>Červenec</c:v>
                </c:pt>
                <c:pt idx="1">
                  <c:v>Srpen</c:v>
                </c:pt>
                <c:pt idx="2">
                  <c:v>Září</c:v>
                </c:pt>
                <c:pt idx="3">
                  <c:v>Říjen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1.25</c:v>
                </c:pt>
                <c:pt idx="1">
                  <c:v>1.25</c:v>
                </c:pt>
                <c:pt idx="2">
                  <c:v>1</c:v>
                </c:pt>
                <c:pt idx="3">
                  <c:v>1.25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Papír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1"/>
              <c:layout>
                <c:manualLayout>
                  <c:x val="1.157407407407408E-2"/>
                  <c:y val="5.6167651800110353E-18"/>
                </c:manualLayout>
              </c:layout>
              <c:showVal val="1"/>
            </c:dLbl>
            <c:showVal val="1"/>
          </c:dLbls>
          <c:cat>
            <c:strRef>
              <c:f>List1!$A$2:$A$5</c:f>
              <c:strCache>
                <c:ptCount val="4"/>
                <c:pt idx="0">
                  <c:v>Červenec</c:v>
                </c:pt>
                <c:pt idx="1">
                  <c:v>Srpen</c:v>
                </c:pt>
                <c:pt idx="2">
                  <c:v>Září</c:v>
                </c:pt>
                <c:pt idx="3">
                  <c:v>Říjen</c:v>
                </c:pt>
              </c:strCache>
            </c:strRef>
          </c:cat>
          <c:val>
            <c:numRef>
              <c:f>List1!$C$2:$C$5</c:f>
              <c:numCache>
                <c:formatCode>0%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0.75000000000001465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Sklo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List1!$A$2:$A$5</c:f>
              <c:strCache>
                <c:ptCount val="4"/>
                <c:pt idx="0">
                  <c:v>Červenec</c:v>
                </c:pt>
                <c:pt idx="1">
                  <c:v>Srpen</c:v>
                </c:pt>
                <c:pt idx="2">
                  <c:v>Září</c:v>
                </c:pt>
                <c:pt idx="3">
                  <c:v>Říjen</c:v>
                </c:pt>
              </c:strCache>
            </c:strRef>
          </c:cat>
          <c:val>
            <c:numRef>
              <c:f>List1!$D$2:$D$5</c:f>
              <c:numCache>
                <c:formatCode>0%</c:formatCode>
                <c:ptCount val="4"/>
                <c:pt idx="0">
                  <c:v>0.75000000000001465</c:v>
                </c:pt>
                <c:pt idx="1">
                  <c:v>0.75000000000001465</c:v>
                </c:pt>
                <c:pt idx="2">
                  <c:v>0.5</c:v>
                </c:pt>
                <c:pt idx="3">
                  <c:v>0.75000000000001465</c:v>
                </c:pt>
              </c:numCache>
            </c:numRef>
          </c:val>
        </c:ser>
        <c:axId val="74012544"/>
        <c:axId val="74014080"/>
      </c:barChart>
      <c:catAx>
        <c:axId val="74012544"/>
        <c:scaling>
          <c:orientation val="minMax"/>
        </c:scaling>
        <c:axPos val="b"/>
        <c:tickLblPos val="nextTo"/>
        <c:crossAx val="74014080"/>
        <c:crosses val="autoZero"/>
        <c:auto val="1"/>
        <c:lblAlgn val="ctr"/>
        <c:lblOffset val="100"/>
      </c:catAx>
      <c:valAx>
        <c:axId val="74014080"/>
        <c:scaling>
          <c:orientation val="minMax"/>
        </c:scaling>
        <c:axPos val="l"/>
        <c:majorGridlines/>
        <c:numFmt formatCode="0%" sourceLinked="1"/>
        <c:tickLblPos val="nextTo"/>
        <c:crossAx val="740125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Chybí nádoby</c:v>
                </c:pt>
              </c:strCache>
            </c:strRef>
          </c:tx>
          <c:dLbls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0.39000000000001334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Nádoby jsou daleko</c:v>
                </c:pt>
              </c:strCache>
            </c:strRef>
          </c:tx>
          <c:dLbls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0%</c:formatCode>
                <c:ptCount val="1"/>
                <c:pt idx="0">
                  <c:v>0.36000000000000032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Nemám na třídění čas</c:v>
                </c:pt>
              </c:strCache>
            </c:strRef>
          </c:tx>
          <c:dLbls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0%</c:formatCode>
                <c:ptCount val="1"/>
                <c:pt idx="0">
                  <c:v>0.1600000000000002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Mám jiný důvod</c:v>
                </c:pt>
              </c:strCache>
            </c:strRef>
          </c:tx>
          <c:dLbls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List1!$E$2</c:f>
              <c:numCache>
                <c:formatCode>0%</c:formatCode>
                <c:ptCount val="1"/>
                <c:pt idx="0">
                  <c:v>9.0000000000000066E-2</c:v>
                </c:pt>
              </c:numCache>
            </c:numRef>
          </c:val>
        </c:ser>
        <c:axId val="74658944"/>
        <c:axId val="74660480"/>
      </c:barChart>
      <c:catAx>
        <c:axId val="74658944"/>
        <c:scaling>
          <c:orientation val="minMax"/>
        </c:scaling>
        <c:axPos val="b"/>
        <c:numFmt formatCode="General" sourceLinked="1"/>
        <c:tickLblPos val="nextTo"/>
        <c:crossAx val="74660480"/>
        <c:crosses val="autoZero"/>
        <c:auto val="1"/>
        <c:lblAlgn val="ctr"/>
        <c:lblOffset val="100"/>
      </c:catAx>
      <c:valAx>
        <c:axId val="74660480"/>
        <c:scaling>
          <c:orientation val="minMax"/>
        </c:scaling>
        <c:axPos val="l"/>
        <c:majorGridlines/>
        <c:numFmt formatCode="0%" sourceLinked="1"/>
        <c:tickLblPos val="nextTo"/>
        <c:crossAx val="746589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09C3-6C68-49DB-9A45-FE3CEC27DC30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5E5B-60E3-43CA-A0F7-6F5AEFFD92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09C3-6C68-49DB-9A45-FE3CEC27DC30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5E5B-60E3-43CA-A0F7-6F5AEFFD92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09C3-6C68-49DB-9A45-FE3CEC27DC30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5E5B-60E3-43CA-A0F7-6F5AEFFD92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09C3-6C68-49DB-9A45-FE3CEC27DC30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5E5B-60E3-43CA-A0F7-6F5AEFFD92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09C3-6C68-49DB-9A45-FE3CEC27DC30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5E5B-60E3-43CA-A0F7-6F5AEFFD92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09C3-6C68-49DB-9A45-FE3CEC27DC30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5E5B-60E3-43CA-A0F7-6F5AEFFD92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09C3-6C68-49DB-9A45-FE3CEC27DC30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5E5B-60E3-43CA-A0F7-6F5AEFFD92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09C3-6C68-49DB-9A45-FE3CEC27DC30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5E5B-60E3-43CA-A0F7-6F5AEFFD92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09C3-6C68-49DB-9A45-FE3CEC27DC30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5E5B-60E3-43CA-A0F7-6F5AEFFD92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09C3-6C68-49DB-9A45-FE3CEC27DC30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35E5B-60E3-43CA-A0F7-6F5AEFFD92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09C3-6C68-49DB-9A45-FE3CEC27DC30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A35E5B-60E3-43CA-A0F7-6F5AEFFD92F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C209C3-6C68-49DB-9A45-FE3CEC27DC30}" type="datetimeFigureOut">
              <a:rPr lang="cs-CZ" smtClean="0"/>
              <a:pPr/>
              <a:t>09.06.2021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A35E5B-60E3-43CA-A0F7-6F5AEFFD92F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Vysoká škola technická a ekonomická</a:t>
            </a:r>
            <a:b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Ústav technicko-technologický</a:t>
            </a: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5852" y="3714752"/>
            <a:ext cx="7558118" cy="1752600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Autor: Bc. Lukáš </a:t>
            </a:r>
            <a:r>
              <a:rPr lang="cs-CZ" dirty="0" err="1" smtClean="0">
                <a:solidFill>
                  <a:schemeClr val="tx1"/>
                </a:solidFill>
              </a:rPr>
              <a:t>Froněk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Vedoucí: doc. Ing. Rudolf </a:t>
            </a:r>
            <a:r>
              <a:rPr lang="cs-CZ" dirty="0" err="1" smtClean="0">
                <a:solidFill>
                  <a:schemeClr val="tx1"/>
                </a:solidFill>
              </a:rPr>
              <a:t>Kampf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Ph.D</a:t>
            </a:r>
            <a:r>
              <a:rPr lang="cs-CZ" dirty="0" smtClean="0">
                <a:solidFill>
                  <a:schemeClr val="tx1"/>
                </a:solidFill>
              </a:rPr>
              <a:t>., MBA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Oponent: Ing. Martin Komorný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27584" y="19888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Optimalizace odpadového hospodářství ve zvolené lokalitě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Výsledek obrázku pro vste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1404664" cy="1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Pořadí variant </a:t>
            </a:r>
            <a:endParaRPr lang="cs-CZ" dirty="0"/>
          </a:p>
        </p:txBody>
      </p:sp>
      <p:pic>
        <p:nvPicPr>
          <p:cNvPr id="4099" name="Picture 3" descr="C:\Škola\škola-navazující\6. semestr\Diplomová práce\obr\tabulka 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43751"/>
            <a:ext cx="8929718" cy="2406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Ekonomické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8800" dirty="0" smtClean="0"/>
              <a:t>Současný stav (poplatek 500 Kč na osobu za rok)</a:t>
            </a:r>
          </a:p>
          <a:p>
            <a:pPr>
              <a:buNone/>
            </a:pPr>
            <a:r>
              <a:rPr lang="cs-CZ" sz="8800" dirty="0" smtClean="0"/>
              <a:t>komunální odpad = frekvence 1x7 dní</a:t>
            </a:r>
          </a:p>
          <a:p>
            <a:pPr>
              <a:buNone/>
            </a:pPr>
            <a:r>
              <a:rPr lang="cs-CZ" sz="8800" dirty="0" smtClean="0"/>
              <a:t>plasty a papíry = frekvence 2x měsíčně (47 l)</a:t>
            </a:r>
          </a:p>
          <a:p>
            <a:pPr>
              <a:buNone/>
            </a:pPr>
            <a:endParaRPr lang="cs-CZ" sz="8800" dirty="0" smtClean="0"/>
          </a:p>
          <a:p>
            <a:pPr>
              <a:buNone/>
            </a:pPr>
            <a:r>
              <a:rPr lang="cs-CZ" sz="8800" dirty="0" smtClean="0"/>
              <a:t>průměr na obyvatele = - 248 Kč</a:t>
            </a:r>
          </a:p>
          <a:p>
            <a:pPr>
              <a:buNone/>
            </a:pPr>
            <a:endParaRPr lang="cs-CZ" sz="8800" dirty="0" smtClean="0"/>
          </a:p>
          <a:p>
            <a:r>
              <a:rPr lang="cs-CZ" sz="8800" dirty="0" smtClean="0"/>
              <a:t>Navrhovaný stav – varianta 2 (DUO nádoby)</a:t>
            </a:r>
          </a:p>
          <a:p>
            <a:pPr>
              <a:buNone/>
            </a:pPr>
            <a:r>
              <a:rPr lang="cs-CZ" sz="8800" dirty="0" smtClean="0"/>
              <a:t>komunální odpad = frekvence  1x14 dní</a:t>
            </a:r>
          </a:p>
          <a:p>
            <a:pPr>
              <a:buNone/>
            </a:pPr>
            <a:r>
              <a:rPr lang="cs-CZ" sz="8800" dirty="0" smtClean="0"/>
              <a:t>plasty a papíry = frekvence 1x měsíčně (108 l)</a:t>
            </a:r>
          </a:p>
          <a:p>
            <a:pPr>
              <a:buNone/>
            </a:pPr>
            <a:endParaRPr lang="cs-CZ" sz="8800" dirty="0" smtClean="0"/>
          </a:p>
          <a:p>
            <a:pPr>
              <a:buNone/>
            </a:pPr>
            <a:r>
              <a:rPr lang="cs-CZ" sz="8800" dirty="0" smtClean="0"/>
              <a:t>průměr na obyvatele = 81 Kč</a:t>
            </a:r>
          </a:p>
          <a:p>
            <a:pPr>
              <a:buNone/>
            </a:pPr>
            <a:endParaRPr lang="cs-CZ" sz="8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8800" dirty="0" smtClean="0"/>
              <a:t>investiční náklady = 345 780 Kč (339 nádob)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Závěrečné 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Doporučení:</a:t>
            </a:r>
          </a:p>
          <a:p>
            <a:r>
              <a:rPr lang="cs-CZ" dirty="0" smtClean="0"/>
              <a:t>systém sběru v domácnostech</a:t>
            </a:r>
          </a:p>
          <a:p>
            <a:endParaRPr lang="cs-CZ" dirty="0" smtClean="0"/>
          </a:p>
          <a:p>
            <a:r>
              <a:rPr lang="cs-CZ" dirty="0" smtClean="0"/>
              <a:t>DUO nádoby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Závěr:</a:t>
            </a:r>
          </a:p>
          <a:p>
            <a:r>
              <a:rPr lang="cs-CZ" dirty="0" smtClean="0"/>
              <a:t>snížení nákladů a poplatku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efektivita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větší motivace třídit odpad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>
              <a:buNone/>
            </a:pPr>
            <a:r>
              <a:rPr lang="cs-CZ" sz="6000" b="1" dirty="0" smtClean="0"/>
              <a:t>Děkuji za pozornost</a:t>
            </a:r>
            <a:endParaRPr lang="cs-CZ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Doplňující dotazy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Doplňující dotazy vedoucího práce: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Jaká je situace v zahraničí (v kontextu práce)?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Budou se výsledky práce aplikovat?</a:t>
            </a:r>
          </a:p>
          <a:p>
            <a:pPr>
              <a:buNone/>
            </a:pPr>
            <a:r>
              <a:rPr lang="cs-CZ" b="1" dirty="0" smtClean="0"/>
              <a:t>Doplňující dotazy oponenta práce: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Konzultoval jste Vaše poznatky s vedením obce Besednice? Pokud ano je možné Váš návrh realizovat?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Cílem diplomové práce je na základě analýzy aktuálního stavu systému sběru a třídění komunálního odpadu ve zvolené lokalitě navrhnout takové alternativy, které povedou ke zvýšení efektivity sběru komunálního odpadu a současně ke snížení nákladů. Jednotlivé alternativy budou porovnány pomocí metod </a:t>
            </a:r>
            <a:r>
              <a:rPr lang="cs-CZ" dirty="0" err="1" smtClean="0"/>
              <a:t>vícekriteriálního</a:t>
            </a:r>
            <a:r>
              <a:rPr lang="cs-CZ" dirty="0" smtClean="0"/>
              <a:t> rozhodování.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Použité metody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sběr informací a zpracování dat</a:t>
            </a:r>
          </a:p>
          <a:p>
            <a:pPr lvl="0"/>
            <a:r>
              <a:rPr lang="cs-CZ" dirty="0" smtClean="0"/>
              <a:t>dedukce</a:t>
            </a:r>
          </a:p>
          <a:p>
            <a:pPr lvl="0"/>
            <a:r>
              <a:rPr lang="cs-CZ" dirty="0" smtClean="0"/>
              <a:t>analýza</a:t>
            </a:r>
          </a:p>
          <a:p>
            <a:pPr lvl="0"/>
            <a:r>
              <a:rPr lang="cs-CZ" dirty="0" smtClean="0"/>
              <a:t>pozorování</a:t>
            </a:r>
          </a:p>
          <a:p>
            <a:pPr lvl="0"/>
            <a:r>
              <a:rPr lang="cs-CZ" dirty="0" smtClean="0"/>
              <a:t>dotazník</a:t>
            </a:r>
          </a:p>
          <a:p>
            <a:pPr lvl="0"/>
            <a:r>
              <a:rPr lang="cs-CZ" dirty="0" smtClean="0"/>
              <a:t>rozhovor</a:t>
            </a:r>
          </a:p>
          <a:p>
            <a:pPr lvl="0"/>
            <a:r>
              <a:rPr lang="cs-CZ" dirty="0" err="1" smtClean="0"/>
              <a:t>vícekriteriální</a:t>
            </a:r>
            <a:r>
              <a:rPr lang="cs-CZ" dirty="0" smtClean="0"/>
              <a:t> rozhodování (TOPSIS a WSA)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Vybraná lokalita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Jihočeský kraj</a:t>
            </a:r>
          </a:p>
          <a:p>
            <a:endParaRPr lang="cs-CZ" dirty="0" smtClean="0"/>
          </a:p>
          <a:p>
            <a:r>
              <a:rPr lang="cs-CZ" dirty="0" smtClean="0"/>
              <a:t>Besednice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816 obyvatel </a:t>
            </a:r>
            <a:endParaRPr lang="cs-CZ" dirty="0"/>
          </a:p>
        </p:txBody>
      </p:sp>
      <p:pic>
        <p:nvPicPr>
          <p:cNvPr id="1027" name="Picture 3" descr="C:\Škola\škola-navazující\6. semestr\Diplomová práce\obr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000240"/>
            <a:ext cx="455164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Sběrná místa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12 sběrných míst</a:t>
            </a:r>
          </a:p>
          <a:p>
            <a:endParaRPr lang="cs-CZ" dirty="0" smtClean="0"/>
          </a:p>
          <a:p>
            <a:r>
              <a:rPr lang="cs-CZ" dirty="0" smtClean="0"/>
              <a:t>Nádoby (1100 l):</a:t>
            </a:r>
          </a:p>
          <a:p>
            <a:pPr>
              <a:buNone/>
            </a:pPr>
            <a:r>
              <a:rPr lang="cs-CZ" dirty="0" smtClean="0"/>
              <a:t>   plast </a:t>
            </a:r>
            <a:r>
              <a:rPr lang="cs-CZ" dirty="0" smtClean="0"/>
              <a:t>- 20 nádob</a:t>
            </a:r>
          </a:p>
          <a:p>
            <a:pPr>
              <a:buNone/>
            </a:pPr>
            <a:r>
              <a:rPr lang="cs-CZ" dirty="0" smtClean="0"/>
              <a:t>   papír </a:t>
            </a:r>
            <a:r>
              <a:rPr lang="cs-CZ" dirty="0" smtClean="0"/>
              <a:t>- 15 nádob</a:t>
            </a:r>
          </a:p>
          <a:p>
            <a:pPr>
              <a:buNone/>
            </a:pPr>
            <a:r>
              <a:rPr lang="cs-CZ" dirty="0" smtClean="0"/>
              <a:t>   sklo  </a:t>
            </a:r>
            <a:r>
              <a:rPr lang="cs-CZ" dirty="0" smtClean="0"/>
              <a:t>- 12 nádob</a:t>
            </a:r>
          </a:p>
          <a:p>
            <a:endParaRPr lang="cs-CZ" dirty="0"/>
          </a:p>
        </p:txBody>
      </p:sp>
      <p:pic>
        <p:nvPicPr>
          <p:cNvPr id="2050" name="Picture 2" descr="C:\Škola\škola-navazující\6. semestr\Diplomová práce\obr\2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000240"/>
            <a:ext cx="487370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Naplněnost nádob - pozorování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Pozorováno 8 sběrných míst </a:t>
            </a:r>
          </a:p>
          <a:p>
            <a:pPr>
              <a:buNone/>
            </a:pPr>
            <a:r>
              <a:rPr lang="cs-CZ" sz="2200" dirty="0" smtClean="0"/>
              <a:t>      Naplněnost nádob - sběrný dvůr</a:t>
            </a:r>
          </a:p>
          <a:p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714348" y="2928934"/>
          <a:ext cx="6357982" cy="308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Dotazník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14 otázek</a:t>
            </a:r>
          </a:p>
          <a:p>
            <a:pPr>
              <a:buNone/>
            </a:pPr>
            <a:r>
              <a:rPr lang="cs-CZ" sz="2200" dirty="0" smtClean="0"/>
              <a:t>      V případě, že netřídíte, uveďte důvod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6" name="Graf 5"/>
          <p:cNvGraphicFramePr/>
          <p:nvPr/>
        </p:nvGraphicFramePr>
        <p:xfrm>
          <a:off x="928662" y="2928934"/>
          <a:ext cx="750099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Návrhy opatření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Varianta 1 - doplnění nádob (1 100 l)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Varianta 2 - DUO nádoby (260 l)</a:t>
            </a:r>
          </a:p>
          <a:p>
            <a:endParaRPr lang="cs-CZ" dirty="0" smtClean="0"/>
          </a:p>
          <a:p>
            <a:r>
              <a:rPr lang="cs-CZ" dirty="0" smtClean="0"/>
              <a:t>Varianta 3 - samostatné nádoby (110 l)</a:t>
            </a:r>
          </a:p>
          <a:p>
            <a:endParaRPr lang="cs-CZ" dirty="0" smtClean="0"/>
          </a:p>
          <a:p>
            <a:r>
              <a:rPr lang="cs-CZ" dirty="0" smtClean="0"/>
              <a:t>Varianta 4 - pytlový sběr (120 l)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Kritéria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Kritérium 1 – investiční náklady (Kč) – váha = 0,3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smtClean="0"/>
              <a:t>Kritérium 2 – objem (l) – váha = 0,1</a:t>
            </a:r>
          </a:p>
          <a:p>
            <a:endParaRPr lang="cs-CZ" sz="2800" dirty="0" smtClean="0"/>
          </a:p>
          <a:p>
            <a:r>
              <a:rPr lang="cs-CZ" sz="2800" dirty="0" smtClean="0"/>
              <a:t>Kritérium 3 – svozové náklady (Kč) – váha = 0,4</a:t>
            </a:r>
          </a:p>
          <a:p>
            <a:endParaRPr lang="cs-CZ" sz="2800" dirty="0" smtClean="0"/>
          </a:p>
          <a:p>
            <a:r>
              <a:rPr lang="cs-CZ" sz="2800" dirty="0" smtClean="0"/>
              <a:t>Kritérium 4 – dostupnost (1 až 3 body) – váha = 0,2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740</TotalTime>
  <Words>400</Words>
  <Application>Microsoft Office PowerPoint</Application>
  <PresentationFormat>Předvádění na obrazovce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Tok</vt:lpstr>
      <vt:lpstr>Vysoká škola technická a ekonomická Ústav technicko-technologický</vt:lpstr>
      <vt:lpstr>Cíl práce</vt:lpstr>
      <vt:lpstr>Použité metody</vt:lpstr>
      <vt:lpstr>Vybraná lokalita</vt:lpstr>
      <vt:lpstr>Sběrná místa</vt:lpstr>
      <vt:lpstr>Naplněnost nádob - pozorování </vt:lpstr>
      <vt:lpstr>Dotazník</vt:lpstr>
      <vt:lpstr>Návrhy opatření</vt:lpstr>
      <vt:lpstr>Kritéria </vt:lpstr>
      <vt:lpstr>Pořadí variant </vt:lpstr>
      <vt:lpstr>Ekonomické zhodnocení</vt:lpstr>
      <vt:lpstr>Závěrečné shrnutí</vt:lpstr>
      <vt:lpstr>Snímek 13</vt:lpstr>
      <vt:lpstr>Doplňující dotazy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Racionalizace skladového hospodářství ve vybraném podniku</dc:title>
  <dc:creator>Lucka</dc:creator>
  <cp:lastModifiedBy>frone</cp:lastModifiedBy>
  <cp:revision>116</cp:revision>
  <dcterms:created xsi:type="dcterms:W3CDTF">2017-11-28T15:27:46Z</dcterms:created>
  <dcterms:modified xsi:type="dcterms:W3CDTF">2021-06-09T09:24:49Z</dcterms:modified>
</cp:coreProperties>
</file>