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sldIdLst>
    <p:sldId id="256" r:id="rId2"/>
    <p:sldId id="257" r:id="rId3"/>
    <p:sldId id="258" r:id="rId4"/>
    <p:sldId id="260" r:id="rId5"/>
    <p:sldId id="267" r:id="rId6"/>
    <p:sldId id="259" r:id="rId7"/>
    <p:sldId id="261" r:id="rId8"/>
    <p:sldId id="273" r:id="rId9"/>
    <p:sldId id="271" r:id="rId10"/>
    <p:sldId id="270" r:id="rId11"/>
    <p:sldId id="262" r:id="rId12"/>
    <p:sldId id="272" r:id="rId13"/>
    <p:sldId id="274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5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099A-CF7A-4E9D-8E70-30B51B005FCB}" type="datetimeFigureOut">
              <a:rPr lang="cs-CZ" smtClean="0"/>
              <a:pPr/>
              <a:t>7.6.2021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0885-6594-4AEB-8EE9-1DA4ECAD35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099A-CF7A-4E9D-8E70-30B51B005FCB}" type="datetimeFigureOut">
              <a:rPr lang="cs-CZ" smtClean="0"/>
              <a:pPr/>
              <a:t>7.6.2021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0885-6594-4AEB-8EE9-1DA4ECAD35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8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099A-CF7A-4E9D-8E70-30B51B005FCB}" type="datetimeFigureOut">
              <a:rPr lang="cs-CZ" smtClean="0"/>
              <a:pPr/>
              <a:t>7.6.2021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0885-6594-4AEB-8EE9-1DA4ECAD35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83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099A-CF7A-4E9D-8E70-30B51B005FCB}" type="datetimeFigureOut">
              <a:rPr lang="cs-CZ" smtClean="0"/>
              <a:pPr/>
              <a:t>7.6.2021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0885-6594-4AEB-8EE9-1DA4ECAD353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099A-CF7A-4E9D-8E70-30B51B005FCB}" type="datetimeFigureOut">
              <a:rPr lang="cs-CZ" smtClean="0"/>
              <a:pPr/>
              <a:t>7.6.2021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0885-6594-4AEB-8EE9-1DA4ECAD35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98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099A-CF7A-4E9D-8E70-30B51B005FCB}" type="datetimeFigureOut">
              <a:rPr lang="cs-CZ" smtClean="0"/>
              <a:pPr/>
              <a:t>7.6.2021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0885-6594-4AEB-8EE9-1DA4ECAD35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36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099A-CF7A-4E9D-8E70-30B51B005FCB}" type="datetimeFigureOut">
              <a:rPr lang="cs-CZ" smtClean="0"/>
              <a:pPr/>
              <a:t>7.6.2021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0885-6594-4AEB-8EE9-1DA4ECAD35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5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099A-CF7A-4E9D-8E70-30B51B005FCB}" type="datetimeFigureOut">
              <a:rPr lang="cs-CZ" smtClean="0"/>
              <a:pPr/>
              <a:t>7.6.2021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0885-6594-4AEB-8EE9-1DA4ECAD35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05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BB9099A-CF7A-4E9D-8E70-30B51B005FCB}" type="datetimeFigureOut">
              <a:rPr lang="cs-CZ" smtClean="0"/>
              <a:pPr/>
              <a:t>7.6.2021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620885-6594-4AEB-8EE9-1DA4ECAD35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099A-CF7A-4E9D-8E70-30B51B005FCB}" type="datetimeFigureOut">
              <a:rPr lang="cs-CZ" smtClean="0"/>
              <a:pPr/>
              <a:t>7.6.2021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0885-6594-4AEB-8EE9-1DA4ECAD35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B9099A-CF7A-4E9D-8E70-30B51B005FCB}" type="datetimeFigureOut">
              <a:rPr lang="cs-CZ" smtClean="0"/>
              <a:pPr/>
              <a:t>7.6.2021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620885-6594-4AEB-8EE9-1DA4ECAD353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1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1538" y="2214554"/>
            <a:ext cx="7429552" cy="1887534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tx1"/>
                </a:solidFill>
                <a:cs typeface="Times New Roman" pitchFamily="18" charset="0"/>
              </a:rPr>
              <a:t>Možnosti rozšíření biologické ochrany letišť s využitím bezpilotních letounů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17661" y="4448505"/>
            <a:ext cx="6858000" cy="188753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2000" b="1" dirty="0">
                <a:solidFill>
                  <a:schemeClr val="tx1"/>
                </a:solidFill>
                <a:cs typeface="Times New Roman" pitchFamily="18" charset="0"/>
              </a:rPr>
              <a:t>Autor diplomové práce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: Bc. Jiří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nohava</a:t>
            </a:r>
            <a:endParaRPr lang="cs-CZ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cs-CZ" sz="2000" b="1" dirty="0">
                <a:solidFill>
                  <a:schemeClr val="tx1"/>
                </a:solidFill>
                <a:cs typeface="Times New Roman" pitchFamily="18" charset="0"/>
              </a:rPr>
              <a:t>Vedoucí diplomové práce: </a:t>
            </a:r>
          </a:p>
          <a:p>
            <a:pPr marL="342900" indent="-342900" algn="l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doc. Ing. Rudolf Kampf, Ph.D., MBA</a:t>
            </a:r>
          </a:p>
          <a:p>
            <a:pPr marL="342900" indent="-342900" algn="l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doc. Ing. Karel Jeřábek, CSc.</a:t>
            </a:r>
          </a:p>
          <a:p>
            <a:pPr algn="l"/>
            <a:r>
              <a:rPr lang="cs-CZ" sz="2000" b="1" dirty="0">
                <a:solidFill>
                  <a:schemeClr val="tx1"/>
                </a:solidFill>
                <a:cs typeface="Times New Roman" pitchFamily="18" charset="0"/>
              </a:rPr>
              <a:t>Konzultant: 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Ing. Ladislav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BartuškA</a:t>
            </a:r>
            <a:endParaRPr lang="cs-CZ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cs-CZ" sz="2000" b="1" dirty="0">
                <a:solidFill>
                  <a:schemeClr val="tx1"/>
                </a:solidFill>
                <a:cs typeface="Times New Roman" pitchFamily="18" charset="0"/>
              </a:rPr>
              <a:t>Oponent: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Ing. Gustav Sysel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43174" y="571480"/>
            <a:ext cx="542928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cs-CZ" sz="2000" dirty="0">
                <a:cs typeface="Times New Roman" pitchFamily="18" charset="0"/>
              </a:rPr>
              <a:t>Vysoká škola technická a ekonomická v Českých Budějovicích</a:t>
            </a:r>
          </a:p>
          <a:p>
            <a:pPr algn="ctr"/>
            <a:endParaRPr lang="cs-CZ" sz="2000" dirty="0">
              <a:cs typeface="Times New Roman" pitchFamily="18" charset="0"/>
            </a:endParaRPr>
          </a:p>
          <a:p>
            <a:pPr algn="ctr"/>
            <a:r>
              <a:rPr lang="cs-CZ" sz="2000" dirty="0">
                <a:cs typeface="Times New Roman" pitchFamily="18" charset="0"/>
              </a:rPr>
              <a:t>Ústav </a:t>
            </a:r>
            <a:r>
              <a:rPr lang="cs-CZ" sz="2000" dirty="0" err="1">
                <a:cs typeface="Times New Roman" pitchFamily="18" charset="0"/>
              </a:rPr>
              <a:t>technicko</a:t>
            </a:r>
            <a:r>
              <a:rPr lang="cs-CZ" sz="2000" dirty="0">
                <a:cs typeface="Times New Roman" pitchFamily="18" charset="0"/>
              </a:rPr>
              <a:t> - technologický </a:t>
            </a:r>
          </a:p>
        </p:txBody>
      </p:sp>
      <p:pic>
        <p:nvPicPr>
          <p:cNvPr id="5" name="Obrázek 4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5490"/>
            <a:ext cx="1714512" cy="17145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Další uplatnění dronu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0" y="2276873"/>
            <a:ext cx="7343775" cy="403244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 Kontrola oplocení areálu,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 kontrola stavu letadla,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 využití při krizových situacích ( požár atd.),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 kontrola pohybu osob v prostoru letiště.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465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1575" y="2000239"/>
            <a:ext cx="7343775" cy="4176723"/>
          </a:xfrm>
        </p:spPr>
        <p:txBody>
          <a:bodyPr/>
          <a:lstStyle/>
          <a:p>
            <a:r>
              <a:rPr lang="cs-CZ" sz="2000" dirty="0"/>
              <a:t>Výzkumný problém byl zodpovězen - SPLNĚN</a:t>
            </a:r>
          </a:p>
          <a:p>
            <a:r>
              <a:rPr lang="cs-CZ" sz="2000" dirty="0"/>
              <a:t>Cíl </a:t>
            </a:r>
            <a:r>
              <a:rPr lang="cs-CZ" dirty="0"/>
              <a:t>diplomové</a:t>
            </a:r>
            <a:r>
              <a:rPr lang="cs-CZ" sz="2000" dirty="0"/>
              <a:t> práce byl splněn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2400" dirty="0"/>
              <a:t>Návrhy opatření</a:t>
            </a:r>
            <a:br>
              <a:rPr lang="cs-CZ" sz="2400" dirty="0"/>
            </a:br>
            <a:endParaRPr lang="cs-CZ" sz="2400" dirty="0"/>
          </a:p>
          <a:p>
            <a:r>
              <a:rPr lang="cs-CZ" sz="2000" dirty="0"/>
              <a:t>Zvážení možnosti zavedení do praxe  -  Letiště Václava Havla Praha již využívá stacionární termokamery</a:t>
            </a:r>
          </a:p>
          <a:p>
            <a:r>
              <a:rPr lang="cs-CZ" sz="2000" dirty="0"/>
              <a:t>Možnosti pořízení systému z dotačních titulů EU</a:t>
            </a:r>
          </a:p>
          <a:p>
            <a:r>
              <a:rPr lang="cs-CZ" sz="2000" dirty="0"/>
              <a:t>Vyvinutí software pro automatizovanou činnost</a:t>
            </a:r>
          </a:p>
          <a:p>
            <a:endParaRPr lang="cs-CZ" sz="24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Otázky vedoucího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0" y="2276873"/>
            <a:ext cx="7343775" cy="223224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 </a:t>
            </a:r>
            <a:r>
              <a:rPr lang="cs-CZ" sz="2400" dirty="0" err="1"/>
              <a:t>Vysvětlete</a:t>
            </a:r>
            <a:r>
              <a:rPr lang="cs-CZ" sz="2400" dirty="0"/>
              <a:t> </a:t>
            </a:r>
            <a:r>
              <a:rPr lang="cs-CZ" sz="2400" dirty="0" err="1"/>
              <a:t>provázanost</a:t>
            </a:r>
            <a:r>
              <a:rPr lang="cs-CZ" sz="2400" dirty="0"/>
              <a:t> kapitoly 4.6. Analýza rizik v souvislosti s biologickou ochranou a drony s </a:t>
            </a:r>
            <a:r>
              <a:rPr lang="cs-CZ" sz="2400" dirty="0" err="1"/>
              <a:t>cı́lem</a:t>
            </a:r>
            <a:r>
              <a:rPr lang="cs-CZ" sz="2400" dirty="0"/>
              <a:t> </a:t>
            </a:r>
            <a:r>
              <a:rPr lang="cs-CZ" sz="2400" dirty="0" err="1"/>
              <a:t>práce</a:t>
            </a:r>
            <a:r>
              <a:rPr lang="cs-CZ" sz="2400" dirty="0"/>
              <a:t>. 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400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 Bude </a:t>
            </a:r>
            <a:r>
              <a:rPr lang="cs-CZ" sz="2400" dirty="0" err="1"/>
              <a:t>vás</a:t>
            </a:r>
            <a:r>
              <a:rPr lang="cs-CZ" sz="2400" dirty="0"/>
              <a:t>̌ </a:t>
            </a:r>
            <a:r>
              <a:rPr lang="cs-CZ" sz="2400" dirty="0" err="1"/>
              <a:t>návrh</a:t>
            </a:r>
            <a:r>
              <a:rPr lang="cs-CZ" sz="2400" dirty="0"/>
              <a:t> </a:t>
            </a:r>
            <a:r>
              <a:rPr lang="cs-CZ" sz="2400" dirty="0" err="1"/>
              <a:t>realizovany</a:t>
            </a:r>
            <a:r>
              <a:rPr lang="cs-CZ" sz="2400" dirty="0"/>
              <a:t>́?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86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Otázky oponenta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0" y="2276873"/>
            <a:ext cx="7343775" cy="374441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 Z jakých důvodů předpokládáte, že by využívání dronů k biologické ochraně bylo vhodné?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400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 Zjistil jste, zdali si ptáci na provoz dronů zvykli a tudíž použití dronů k plašení bylo neúčinné?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400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Dokážete odhadnout roční provozní náklady ochrany při použití dronů a klasickými prostředky?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522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2571744"/>
            <a:ext cx="7286676" cy="1325563"/>
          </a:xfrm>
        </p:spPr>
        <p:txBody>
          <a:bodyPr>
            <a:noAutofit/>
          </a:bodyPr>
          <a:lstStyle/>
          <a:p>
            <a:r>
              <a:rPr lang="cs-CZ" sz="6000" dirty="0">
                <a:solidFill>
                  <a:schemeClr val="tx1"/>
                </a:solidFill>
              </a:rPr>
              <a:t>Děkuji za pozornost.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cs typeface="Times New Roman" pitchFamily="18" charset="0"/>
              </a:rPr>
              <a:t>Motivace 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1575" y="2786058"/>
            <a:ext cx="7343775" cy="33909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 Rozšíření možností biologické ochrany letiště – zvýšení bezpečnosti leteckého provozu,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cs-CZ" sz="2400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 zájem o danou problematiku a její další možné využití,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cs-CZ" sz="2400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400" dirty="0"/>
              <a:t> bližší seznámení s problematikou a její vývoj v praxi.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cs typeface="Times New Roman" pitchFamily="18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8714" y="2276872"/>
            <a:ext cx="7543800" cy="3533780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Cílem diplomové práce je analýza přístupu a současný stav biologické ochrany letišť s možnostmi rozšíření preventivních pasivních a aktivních opatření biologické ochrany za pomoci bezpilotních letounů na vybraném letišti. 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V rámci práce bude proveden návrh systému bezpilotních letounů pro biologickou ochranu letiště a provedena komparace jednotlivých technických zařízení vhodných pro vytvoření takového systému.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cs typeface="Times New Roman" pitchFamily="18" charset="0"/>
              </a:rPr>
              <a:t>Použité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1575" y="2285991"/>
            <a:ext cx="7343775" cy="3890971"/>
          </a:xfrm>
        </p:spPr>
        <p:txBody>
          <a:bodyPr>
            <a:normAutofit/>
          </a:bodyPr>
          <a:lstStyle/>
          <a:p>
            <a:r>
              <a:rPr lang="cs-CZ" sz="2400" dirty="0"/>
              <a:t>Metody sběru dat 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Analýza dokumentů ( právní podklady, EU normy, technická dokumentace),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řízený rozhovor,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analýza rizik (</a:t>
            </a:r>
            <a:r>
              <a:rPr lang="cs-CZ" sz="2000" dirty="0" err="1"/>
              <a:t>Ishikawův</a:t>
            </a:r>
            <a:r>
              <a:rPr lang="cs-CZ" sz="2000" dirty="0"/>
              <a:t> diagram, </a:t>
            </a:r>
            <a:r>
              <a:rPr lang="cs-CZ" sz="2000" dirty="0" err="1"/>
              <a:t>Wildlife</a:t>
            </a:r>
            <a:r>
              <a:rPr lang="cs-CZ" sz="2000" dirty="0"/>
              <a:t> Hazard Risk </a:t>
            </a:r>
            <a:r>
              <a:rPr lang="cs-CZ" sz="2000" dirty="0" err="1"/>
              <a:t>assessment</a:t>
            </a:r>
            <a:r>
              <a:rPr lang="cs-CZ" sz="2000" dirty="0"/>
              <a:t>).</a:t>
            </a:r>
          </a:p>
          <a:p>
            <a:pPr lvl="1"/>
            <a:endParaRPr lang="cs-CZ" sz="2000" dirty="0"/>
          </a:p>
          <a:p>
            <a:r>
              <a:rPr lang="cs-CZ" sz="2400" dirty="0"/>
              <a:t>Zpracování dat</a:t>
            </a:r>
          </a:p>
          <a:p>
            <a:pPr lvl="1"/>
            <a:endParaRPr lang="cs-CZ" sz="2000" dirty="0"/>
          </a:p>
          <a:p>
            <a:r>
              <a:rPr lang="cs-CZ" sz="2400" dirty="0"/>
              <a:t>Vyhodnocení a návrh opatření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Představení letiště Planá u Českých Budějovic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586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 Založení v roce 1920,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 vývoj – civilní – vojenské – civilní, 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 od roku 2005 - </a:t>
            </a:r>
            <a:r>
              <a:rPr lang="cs-CZ" dirty="0"/>
              <a:t>Jihočeské letiště České Budějovice a.s.,</a:t>
            </a:r>
            <a:endParaRPr lang="cs-CZ" sz="2000" dirty="0"/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 provoz letadel kategorie 4C – do 36 m, 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 licenční řízení o udělení statutu veřejného mezinárodního letiště.</a:t>
            </a:r>
          </a:p>
        </p:txBody>
      </p:sp>
      <p:pic>
        <p:nvPicPr>
          <p:cNvPr id="1026" name="Picture 2" descr="Letiště České Budějovice Logo">
            <a:extLst>
              <a:ext uri="{FF2B5EF4-FFF2-40B4-BE49-F238E27FC236}">
                <a16:creationId xmlns:a16="http://schemas.microsoft.com/office/drawing/2014/main" id="{3B311979-C164-4E49-9176-1BD1C576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446987" cy="11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cs typeface="Times New Roman" pitchFamily="18" charset="0"/>
              </a:rPr>
              <a:t>Výzkumný problém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1575" y="2571743"/>
            <a:ext cx="7343775" cy="3429025"/>
          </a:xfrm>
        </p:spPr>
        <p:txBody>
          <a:bodyPr>
            <a:normAutofit/>
          </a:bodyPr>
          <a:lstStyle/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Zjištění možností rozšíření biologické ochrany letiště v Českých Budějovicích s využitím bezpilotních systémů.</a:t>
            </a:r>
          </a:p>
          <a:p>
            <a:pPr lvl="0">
              <a:buClrTx/>
              <a:buFont typeface="Courier New" panose="02070309020205020404" pitchFamily="49" charset="0"/>
              <a:buChar char="o"/>
            </a:pPr>
            <a:endParaRPr lang="cs-CZ" sz="2200" dirty="0"/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cs-CZ" sz="2200" dirty="0"/>
              <a:t> Cílem je zjistit aktuální stav biologické ochrany letiště v Českých Budějovicích a navrhnout pro toto letiště využití bezpilotních systémů při biologické ochraně letiště.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B2817F7-137F-4C9C-879D-F12D2B572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0072" y="3068959"/>
            <a:ext cx="2664296" cy="1698249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FF9AA3-DCC5-464A-809C-B1029FE67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360" y="3068959"/>
            <a:ext cx="2760329" cy="169824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Komparace způsobů BIOL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9642" y="1807205"/>
            <a:ext cx="7767118" cy="4286091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cs-CZ" sz="2400" dirty="0"/>
          </a:p>
          <a:p>
            <a:pPr lvl="0" algn="ctr">
              <a:buNone/>
            </a:pPr>
            <a:r>
              <a:rPr lang="cs-CZ" sz="2400" dirty="0"/>
              <a:t>Konvenční biologická ochrana (dravci – psi – člověk)</a:t>
            </a:r>
          </a:p>
          <a:p>
            <a:pPr lvl="0" algn="ctr">
              <a:buNone/>
            </a:pPr>
            <a:endParaRPr lang="cs-CZ" sz="2400" dirty="0"/>
          </a:p>
          <a:p>
            <a:pPr lvl="0" algn="ctr">
              <a:buNone/>
            </a:pPr>
            <a:endParaRPr lang="cs-CZ" sz="2400" dirty="0"/>
          </a:p>
          <a:p>
            <a:pPr lvl="0" algn="ctr">
              <a:buNone/>
            </a:pPr>
            <a:r>
              <a:rPr lang="cs-CZ" sz="3200" dirty="0"/>
              <a:t>vs</a:t>
            </a:r>
          </a:p>
          <a:p>
            <a:pPr lvl="0" algn="ctr">
              <a:buNone/>
            </a:pPr>
            <a:r>
              <a:rPr lang="cs-CZ" sz="2400" dirty="0"/>
              <a:t>      </a:t>
            </a:r>
          </a:p>
          <a:p>
            <a:pPr lvl="0" algn="ctr">
              <a:buNone/>
            </a:pPr>
            <a:r>
              <a:rPr lang="cs-CZ" sz="2400" dirty="0"/>
              <a:t>Biologická ochrana pomocí bezpilotního prostředku</a:t>
            </a:r>
          </a:p>
          <a:p>
            <a:pPr lvl="0" algn="ctr">
              <a:buNone/>
            </a:pPr>
            <a:r>
              <a:rPr lang="cs-CZ" sz="2400" dirty="0"/>
              <a:t>(dron – termokamera – reproduktor)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Schéma navrhovaného systému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0" y="2816383"/>
            <a:ext cx="7343775" cy="3492937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640093-2277-4B01-A609-2979710D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24" y="2017653"/>
            <a:ext cx="7543800" cy="41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Návrh dráhy letu dronu  při BIOL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550" y="2816383"/>
            <a:ext cx="7343775" cy="3492937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Letiště">
            <a:hlinkClick r:id="" action="ppaction://media"/>
            <a:extLst>
              <a:ext uri="{FF2B5EF4-FFF2-40B4-BE49-F238E27FC236}">
                <a16:creationId xmlns:a16="http://schemas.microsoft.com/office/drawing/2014/main" id="{040EBBA3-20C6-40A0-B750-E28ACE8B0B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Vlastní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FF"/>
      </a:accent1>
      <a:accent2>
        <a:srgbClr val="FFFFFF"/>
      </a:accent2>
      <a:accent3>
        <a:srgbClr val="BFBFBF"/>
      </a:accent3>
      <a:accent4>
        <a:srgbClr val="595959"/>
      </a:accent4>
      <a:accent5>
        <a:srgbClr val="595959"/>
      </a:accent5>
      <a:accent6>
        <a:srgbClr val="595959"/>
      </a:accent6>
      <a:hlink>
        <a:srgbClr val="595959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423</TotalTime>
  <Words>492</Words>
  <Application>Microsoft Office PowerPoint</Application>
  <PresentationFormat>Předvádění na obrazovce (4:3)</PresentationFormat>
  <Paragraphs>97</Paragraphs>
  <Slides>14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Courier New</vt:lpstr>
      <vt:lpstr>Retrospektiva</vt:lpstr>
      <vt:lpstr>Možnosti rozšíření biologické ochrany letišť s využitím bezpilotních letounů</vt:lpstr>
      <vt:lpstr>Motivace a důvody k řešení daného problému</vt:lpstr>
      <vt:lpstr>Cíl práce</vt:lpstr>
      <vt:lpstr>Použité metody</vt:lpstr>
      <vt:lpstr>Představení letiště Planá u Českých Budějovic</vt:lpstr>
      <vt:lpstr>Výzkumný problém</vt:lpstr>
      <vt:lpstr>Komparace způsobů BIOL</vt:lpstr>
      <vt:lpstr>Schéma navrhovaného systému </vt:lpstr>
      <vt:lpstr>Návrh dráhy letu dronu  při BIOL</vt:lpstr>
      <vt:lpstr>Další uplatnění dronu </vt:lpstr>
      <vt:lpstr>Závěrečné shrnutí</vt:lpstr>
      <vt:lpstr>Otázky vedoucího práce</vt:lpstr>
      <vt:lpstr>Otázky oponenta práce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trendy při výběru zaměstnanců</dc:title>
  <dc:creator>Verča</dc:creator>
  <cp:lastModifiedBy>Andrea Nohavová</cp:lastModifiedBy>
  <cp:revision>53</cp:revision>
  <dcterms:created xsi:type="dcterms:W3CDTF">2020-09-09T17:26:25Z</dcterms:created>
  <dcterms:modified xsi:type="dcterms:W3CDTF">2021-06-07T10:50:36Z</dcterms:modified>
</cp:coreProperties>
</file>