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notesMasterIdLst>
    <p:notesMasterId r:id="rId15"/>
  </p:notesMasterIdLst>
  <p:handoutMasterIdLst>
    <p:handoutMasterId r:id="rId16"/>
  </p:handoutMasterIdLst>
  <p:sldIdLst>
    <p:sldId id="277" r:id="rId2"/>
    <p:sldId id="268" r:id="rId3"/>
    <p:sldId id="269" r:id="rId4"/>
    <p:sldId id="270" r:id="rId5"/>
    <p:sldId id="271" r:id="rId6"/>
    <p:sldId id="272" r:id="rId7"/>
    <p:sldId id="273" r:id="rId8"/>
    <p:sldId id="276" r:id="rId9"/>
    <p:sldId id="278" r:id="rId10"/>
    <p:sldId id="279" r:id="rId11"/>
    <p:sldId id="274" r:id="rId12"/>
    <p:sldId id="275" r:id="rId13"/>
    <p:sldId id="258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D2EC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1818" autoAdjust="0"/>
  </p:normalViewPr>
  <p:slideViewPr>
    <p:cSldViewPr snapToGrid="0">
      <p:cViewPr varScale="1">
        <p:scale>
          <a:sx n="91" d="100"/>
          <a:sy n="91" d="100"/>
        </p:scale>
        <p:origin x="12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0C2B7-E63D-4EA8-9B0B-5E72F921AD74}" type="datetimeFigureOut">
              <a:rPr lang="cs-CZ" smtClean="0"/>
              <a:t>08.06.2021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FE229-E5F0-446A-908A-6728C2D381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054200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9970F9-4873-42DA-89D0-144B4D3A9BDA}" type="datetimeFigureOut">
              <a:rPr lang="cs-CZ" smtClean="0"/>
              <a:t>08.06.2021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FDEB9-5BE5-48BA-A5A7-8039CCF18F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274338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67177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1886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556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0142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s-CZ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0235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5347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7814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>
              <a:lnSpc>
                <a:spcPct val="150000"/>
              </a:lnSpc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6951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01578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1547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B27945FA-985E-48B6-857A-48DE9566D898}" type="datetimeFigureOut">
              <a:rPr lang="cs-CZ" smtClean="0"/>
              <a:t>08.06.2021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13D6E5CC-FA53-48E8-A6CC-5DCC4FE6F8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6202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945FA-985E-48B6-857A-48DE9566D898}" type="datetimeFigureOut">
              <a:rPr lang="cs-CZ" smtClean="0"/>
              <a:t>08.06.2021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E5CC-FA53-48E8-A6CC-5DCC4FE6F8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043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27945FA-985E-48B6-857A-48DE9566D898}" type="datetimeFigureOut">
              <a:rPr lang="cs-CZ" smtClean="0"/>
              <a:t>08.06.2021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3D6E5CC-FA53-48E8-A6CC-5DCC4FE6F8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4256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27945FA-985E-48B6-857A-48DE9566D898}" type="datetimeFigureOut">
              <a:rPr lang="cs-CZ" smtClean="0"/>
              <a:t>08.06.2021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3D6E5CC-FA53-48E8-A6CC-5DCC4FE6F817}" type="slidenum">
              <a:rPr lang="cs-CZ" smtClean="0"/>
              <a:t>‹#›</a:t>
            </a:fld>
            <a:endParaRPr lang="cs-CZ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7028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27945FA-985E-48B6-857A-48DE9566D898}" type="datetimeFigureOut">
              <a:rPr lang="cs-CZ" smtClean="0"/>
              <a:t>08.06.2021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3D6E5CC-FA53-48E8-A6CC-5DCC4FE6F8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3169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945FA-985E-48B6-857A-48DE9566D898}" type="datetimeFigureOut">
              <a:rPr lang="cs-CZ" smtClean="0"/>
              <a:t>08.06.2021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E5CC-FA53-48E8-A6CC-5DCC4FE6F8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5464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945FA-985E-48B6-857A-48DE9566D898}" type="datetimeFigureOut">
              <a:rPr lang="cs-CZ" smtClean="0"/>
              <a:t>08.06.2021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E5CC-FA53-48E8-A6CC-5DCC4FE6F8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2943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945FA-985E-48B6-857A-48DE9566D898}" type="datetimeFigureOut">
              <a:rPr lang="cs-CZ" smtClean="0"/>
              <a:t>08.06.2021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E5CC-FA53-48E8-A6CC-5DCC4FE6F8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79037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27945FA-985E-48B6-857A-48DE9566D898}" type="datetimeFigureOut">
              <a:rPr lang="cs-CZ" smtClean="0"/>
              <a:t>08.06.2021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3D6E5CC-FA53-48E8-A6CC-5DCC4FE6F8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7847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945FA-985E-48B6-857A-48DE9566D898}" type="datetimeFigureOut">
              <a:rPr lang="cs-CZ" smtClean="0"/>
              <a:t>08.06.2021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E5CC-FA53-48E8-A6CC-5DCC4FE6F8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1057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27945FA-985E-48B6-857A-48DE9566D898}" type="datetimeFigureOut">
              <a:rPr lang="cs-CZ" smtClean="0"/>
              <a:t>08.06.2021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3D6E5CC-FA53-48E8-A6CC-5DCC4FE6F8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6426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945FA-985E-48B6-857A-48DE9566D898}" type="datetimeFigureOut">
              <a:rPr lang="cs-CZ" smtClean="0"/>
              <a:t>08.06.2021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E5CC-FA53-48E8-A6CC-5DCC4FE6F8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9149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945FA-985E-48B6-857A-48DE9566D898}" type="datetimeFigureOut">
              <a:rPr lang="cs-CZ" smtClean="0"/>
              <a:t>08.06.2021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E5CC-FA53-48E8-A6CC-5DCC4FE6F8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282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945FA-985E-48B6-857A-48DE9566D898}" type="datetimeFigureOut">
              <a:rPr lang="cs-CZ" smtClean="0"/>
              <a:t>08.06.2021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E5CC-FA53-48E8-A6CC-5DCC4FE6F8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0910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945FA-985E-48B6-857A-48DE9566D898}" type="datetimeFigureOut">
              <a:rPr lang="cs-CZ" smtClean="0"/>
              <a:t>08.06.2021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E5CC-FA53-48E8-A6CC-5DCC4FE6F8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231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945FA-985E-48B6-857A-48DE9566D898}" type="datetimeFigureOut">
              <a:rPr lang="cs-CZ" smtClean="0"/>
              <a:t>08.06.2021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E5CC-FA53-48E8-A6CC-5DCC4FE6F8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2563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945FA-985E-48B6-857A-48DE9566D898}" type="datetimeFigureOut">
              <a:rPr lang="cs-CZ" smtClean="0"/>
              <a:t>08.06.2021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E5CC-FA53-48E8-A6CC-5DCC4FE6F8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1186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78000">
              <a:schemeClr val="tx1"/>
            </a:gs>
            <a:gs pos="100000">
              <a:schemeClr val="bg2">
                <a:shade val="63000"/>
                <a:satMod val="12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945FA-985E-48B6-857A-48DE9566D898}" type="datetimeFigureOut">
              <a:rPr lang="cs-CZ" smtClean="0"/>
              <a:t>08.06.2021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6E5CC-FA53-48E8-A6CC-5DCC4FE6F8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54860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03117" y="1112693"/>
            <a:ext cx="11307101" cy="1795199"/>
          </a:xfrm>
        </p:spPr>
        <p:txBody>
          <a:bodyPr anchor="ctr">
            <a:noAutofit/>
          </a:bodyPr>
          <a:lstStyle/>
          <a:p>
            <a:pPr algn="ctr"/>
            <a:r>
              <a:rPr lang="cs-CZ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Aplikace kolaborativního robota do výrobního procesu firmy</a:t>
            </a:r>
            <a:endParaRPr lang="cs-CZ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960970" y="3110216"/>
            <a:ext cx="9074892" cy="2863202"/>
          </a:xfrm>
        </p:spPr>
        <p:txBody>
          <a:bodyPr anchor="ctr">
            <a:normAutofit/>
          </a:bodyPr>
          <a:lstStyle/>
          <a:p>
            <a:pPr algn="l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Autor práce:		Bc. Alena Zabranská</a:t>
            </a:r>
          </a:p>
          <a:p>
            <a:pPr algn="l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Vedoucí práce:	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doc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Ing. Rudolf Kampf, Ph.D., MBA</a:t>
            </a:r>
          </a:p>
          <a:p>
            <a:pPr algn="l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Oponent práce:	doc. Ing. Miloš Hitka, PhD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Vysoká škola technická a ekonomická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Ústav technicko-technologický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83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Výpočet DOBY NÁVRATNOSTI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Zástupný symbol pro obsah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821266" y="2425148"/>
                <a:ext cx="9956800" cy="3677478"/>
              </a:xfrm>
            </p:spPr>
            <p:txBody>
              <a:bodyPr>
                <a:normAutofit/>
              </a:bodyPr>
              <a:lstStyle/>
              <a:p>
                <a:pPr algn="just">
                  <a:lnSpc>
                    <a:spcPct val="100000"/>
                  </a:lnSpc>
                </a:pPr>
                <a:r>
                  <a:rPr lang="cs-CZ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Vzorec: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i="1" smtClean="0">
                              <a:solidFill>
                                <a:schemeClr val="bg1"/>
                              </a:solidFill>
                            </a:rPr>
                          </m:ctrlPr>
                        </m:sSubPr>
                        <m:e>
                          <m:r>
                            <a:rPr lang="cs-CZ" sz="2400" i="1">
                              <a:solidFill>
                                <a:schemeClr val="bg1"/>
                              </a:solidFill>
                            </a:rPr>
                            <m:t>𝑇𝑁</m:t>
                          </m:r>
                        </m:e>
                        <m:sub>
                          <m:r>
                            <a:rPr lang="cs-CZ" sz="2400" i="1">
                              <a:solidFill>
                                <a:schemeClr val="bg1"/>
                              </a:solidFill>
                            </a:rPr>
                            <m:t>𝐷𝐶𝐹</m:t>
                          </m:r>
                        </m:sub>
                      </m:sSub>
                      <m:r>
                        <a:rPr lang="cs-CZ" sz="2400" i="1">
                          <a:solidFill>
                            <a:schemeClr val="bg1"/>
                          </a:solidFill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solidFill>
                                <a:schemeClr val="bg1"/>
                              </a:solidFill>
                            </a:rPr>
                          </m:ctrlPr>
                        </m:fPr>
                        <m:num>
                          <m:r>
                            <a:rPr lang="cs-CZ" sz="2400" i="1">
                              <a:solidFill>
                                <a:schemeClr val="bg1"/>
                              </a:solidFill>
                            </a:rPr>
                            <m:t>𝑐𝑒𝑙𝑘𝑜𝑣</m:t>
                          </m:r>
                          <m:r>
                            <a:rPr lang="cs-CZ" sz="2400" i="1">
                              <a:solidFill>
                                <a:schemeClr val="bg1"/>
                              </a:solidFill>
                            </a:rPr>
                            <m:t>é </m:t>
                          </m:r>
                          <m:r>
                            <a:rPr lang="cs-CZ" sz="2400" i="1">
                              <a:solidFill>
                                <a:schemeClr val="bg1"/>
                              </a:solidFill>
                            </a:rPr>
                            <m:t>𝑛</m:t>
                          </m:r>
                          <m:r>
                            <a:rPr lang="cs-CZ" sz="2400" i="1">
                              <a:solidFill>
                                <a:schemeClr val="bg1"/>
                              </a:solidFill>
                            </a:rPr>
                            <m:t>á</m:t>
                          </m:r>
                          <m:r>
                            <a:rPr lang="cs-CZ" sz="2400" i="1">
                              <a:solidFill>
                                <a:schemeClr val="bg1"/>
                              </a:solidFill>
                            </a:rPr>
                            <m:t>𝑘𝑙𝑎𝑑𝑦</m:t>
                          </m:r>
                          <m:r>
                            <a:rPr lang="cs-CZ" sz="2400" i="1">
                              <a:solidFill>
                                <a:schemeClr val="bg1"/>
                              </a:solidFill>
                            </a:rPr>
                            <m:t> </m:t>
                          </m:r>
                          <m:r>
                            <a:rPr lang="cs-CZ" sz="2400" i="1">
                              <a:solidFill>
                                <a:schemeClr val="bg1"/>
                              </a:solidFill>
                            </a:rPr>
                            <m:t>𝑛𝑎</m:t>
                          </m:r>
                          <m:r>
                            <a:rPr lang="cs-CZ" sz="2400" i="1">
                              <a:solidFill>
                                <a:schemeClr val="bg1"/>
                              </a:solidFill>
                            </a:rPr>
                            <m:t> </m:t>
                          </m:r>
                          <m:r>
                            <a:rPr lang="cs-CZ" sz="2400" i="1">
                              <a:solidFill>
                                <a:schemeClr val="bg1"/>
                              </a:solidFill>
                            </a:rPr>
                            <m:t>𝑈𝑅</m:t>
                          </m:r>
                          <m:r>
                            <a:rPr lang="cs-CZ" sz="2400" i="1">
                              <a:solidFill>
                                <a:schemeClr val="bg1"/>
                              </a:solidFill>
                            </a:rPr>
                            <m:t>10</m:t>
                          </m:r>
                          <m:r>
                            <a:rPr lang="cs-CZ" sz="2400" i="1">
                              <a:solidFill>
                                <a:schemeClr val="bg1"/>
                              </a:solidFill>
                            </a:rPr>
                            <m:t>𝑒</m:t>
                          </m:r>
                        </m:num>
                        <m:den>
                          <m:r>
                            <a:rPr lang="cs-CZ" sz="2400" i="1">
                              <a:solidFill>
                                <a:schemeClr val="bg1"/>
                              </a:solidFill>
                            </a:rPr>
                            <m:t>𝑐𝑒𝑙𝑘𝑜𝑣</m:t>
                          </m:r>
                          <m:r>
                            <a:rPr lang="cs-CZ" sz="2400" i="1">
                              <a:solidFill>
                                <a:schemeClr val="bg1"/>
                              </a:solidFill>
                            </a:rPr>
                            <m:t>á </m:t>
                          </m:r>
                          <m:r>
                            <a:rPr lang="cs-CZ" sz="2400" i="1">
                              <a:solidFill>
                                <a:schemeClr val="bg1"/>
                              </a:solidFill>
                            </a:rPr>
                            <m:t>𝑑𝑜𝑏𝑎</m:t>
                          </m:r>
                          <m:r>
                            <a:rPr lang="cs-CZ" sz="2400" i="1">
                              <a:solidFill>
                                <a:schemeClr val="bg1"/>
                              </a:solidFill>
                            </a:rPr>
                            <m:t> </m:t>
                          </m:r>
                          <m:r>
                            <a:rPr lang="cs-CZ" sz="2400" i="1">
                              <a:solidFill>
                                <a:schemeClr val="bg1"/>
                              </a:solidFill>
                            </a:rPr>
                            <m:t>𝑛</m:t>
                          </m:r>
                          <m:r>
                            <a:rPr lang="cs-CZ" sz="2400" i="1">
                              <a:solidFill>
                                <a:schemeClr val="bg1"/>
                              </a:solidFill>
                            </a:rPr>
                            <m:t>á</m:t>
                          </m:r>
                          <m:r>
                            <a:rPr lang="cs-CZ" sz="2400" i="1">
                              <a:solidFill>
                                <a:schemeClr val="bg1"/>
                              </a:solidFill>
                            </a:rPr>
                            <m:t>𝑣𝑟𝑎𝑡𝑛𝑜𝑠𝑡𝑖</m:t>
                          </m:r>
                          <m:r>
                            <a:rPr lang="cs-CZ" sz="2400" i="1">
                              <a:solidFill>
                                <a:schemeClr val="bg1"/>
                              </a:solidFill>
                            </a:rPr>
                            <m:t> </m:t>
                          </m:r>
                          <m:r>
                            <a:rPr lang="cs-CZ" sz="2400" i="1">
                              <a:solidFill>
                                <a:schemeClr val="bg1"/>
                              </a:solidFill>
                            </a:rPr>
                            <m:t>𝑧𝑎</m:t>
                          </m:r>
                          <m:r>
                            <a:rPr lang="cs-CZ" sz="2400" i="1">
                              <a:solidFill>
                                <a:schemeClr val="bg1"/>
                              </a:solidFill>
                            </a:rPr>
                            <m:t> 1. </m:t>
                          </m:r>
                          <m:r>
                            <a:rPr lang="cs-CZ" sz="2400" i="1">
                              <a:solidFill>
                                <a:schemeClr val="bg1"/>
                              </a:solidFill>
                            </a:rPr>
                            <m:t>𝑟𝑜𝑘</m:t>
                          </m:r>
                        </m:den>
                      </m:f>
                    </m:oMath>
                  </m:oMathPara>
                </a14:m>
                <a:endParaRPr lang="cs-CZ" sz="2400" dirty="0"/>
              </a:p>
              <a:p>
                <a:pPr marL="0" indent="0" algn="just">
                  <a:lnSpc>
                    <a:spcPct val="100000"/>
                  </a:lnSpc>
                  <a:buNone/>
                </a:pPr>
                <a:endParaRPr lang="cs-CZ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0000"/>
                  </a:lnSpc>
                </a:pPr>
                <a:r>
                  <a:rPr lang="cs-CZ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Návratnost &lt; 1 rok</a:t>
                </a:r>
                <a:endParaRPr lang="cs-CZ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21266" y="2425148"/>
                <a:ext cx="9956800" cy="3677478"/>
              </a:xfrm>
              <a:blipFill rotWithShape="0">
                <a:blip r:embed="rId2"/>
                <a:stretch>
                  <a:fillRect l="-857" t="-116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900136"/>
              </p:ext>
            </p:extLst>
          </p:nvPr>
        </p:nvGraphicFramePr>
        <p:xfrm>
          <a:off x="2591383" y="4708160"/>
          <a:ext cx="7235790" cy="1371600"/>
        </p:xfrm>
        <a:graphic>
          <a:graphicData uri="http://schemas.openxmlformats.org/drawingml/2006/table">
            <a:tbl>
              <a:tblPr firstRow="1" firstCol="1" bandRow="1"/>
              <a:tblGrid>
                <a:gridCol w="3220838"/>
                <a:gridCol w="1702676"/>
                <a:gridCol w="1177158"/>
                <a:gridCol w="1135118"/>
              </a:tblGrid>
              <a:tr h="410378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vstupní cena UR10e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826 000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TN</a:t>
                      </a:r>
                      <a:r>
                        <a:rPr lang="cs-CZ" sz="2000" baseline="-25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DCF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TN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541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mzdové náklady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1 735 800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0,83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0,48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541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návratnost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991 886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756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Doplňující dotazy vedoucího </a:t>
            </a:r>
            <a:r>
              <a:rPr lang="cs-CZ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práce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obsah 2"/>
          <p:cNvSpPr>
            <a:spLocks noGrp="1"/>
          </p:cNvSpPr>
          <p:nvPr>
            <p:ph sz="half" idx="1"/>
          </p:nvPr>
        </p:nvSpPr>
        <p:spPr>
          <a:xfrm>
            <a:off x="863300" y="2451182"/>
            <a:ext cx="10550927" cy="1731931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1200"/>
              </a:spcAft>
            </a:pPr>
            <a:r>
              <a:rPr lang="cs-C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Které </a:t>
            </a:r>
            <a:r>
              <a:rPr lang="cs-C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další opatření (která povedou k zefektivnění výrobního procesu) lze realizovat?</a:t>
            </a:r>
          </a:p>
          <a:p>
            <a:pPr marL="342900" indent="-342900"/>
            <a:r>
              <a:rPr lang="cs-C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Budou </a:t>
            </a:r>
            <a:r>
              <a:rPr lang="cs-C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výsledky DP ve firmě aplikované</a:t>
            </a:r>
            <a:r>
              <a:rPr lang="cs-C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cs-CZ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3581" y="3959270"/>
            <a:ext cx="6687912" cy="280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55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Doplňující dotazy </a:t>
            </a:r>
            <a:r>
              <a:rPr lang="cs-CZ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OPONENTA práce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ástupný symbol pro obsah 2"/>
          <p:cNvSpPr>
            <a:spLocks noGrp="1"/>
          </p:cNvSpPr>
          <p:nvPr>
            <p:ph sz="half" idx="1"/>
          </p:nvPr>
        </p:nvSpPr>
        <p:spPr>
          <a:xfrm>
            <a:off x="821266" y="2829559"/>
            <a:ext cx="9956800" cy="2656841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1200"/>
              </a:spcAft>
            </a:pPr>
            <a:r>
              <a:rPr lang="cs-CZ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Akú</a:t>
            </a:r>
            <a:r>
              <a:rPr lang="cs-C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pravdepodobnosť</a:t>
            </a:r>
            <a:r>
              <a:rPr lang="cs-C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vidíte v </a:t>
            </a:r>
            <a:r>
              <a:rPr lang="cs-CZ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realizácii</a:t>
            </a:r>
            <a:r>
              <a:rPr lang="cs-C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návrhov</a:t>
            </a:r>
            <a:r>
              <a:rPr lang="cs-C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uvedených v </a:t>
            </a:r>
            <a:r>
              <a:rPr lang="cs-CZ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danej</a:t>
            </a:r>
            <a:r>
              <a:rPr lang="cs-C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spoločnosti</a:t>
            </a:r>
            <a:r>
              <a:rPr lang="cs-C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indent="-342900"/>
            <a:r>
              <a:rPr lang="cs-CZ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Aký</a:t>
            </a:r>
            <a:r>
              <a:rPr lang="cs-C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 </a:t>
            </a:r>
            <a:r>
              <a:rPr lang="cs-CZ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</a:t>
            </a:r>
            <a:r>
              <a:rPr lang="cs-C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postoj k Vašim </a:t>
            </a:r>
            <a:r>
              <a:rPr lang="cs-CZ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výstupom</a:t>
            </a:r>
            <a:r>
              <a:rPr lang="cs-C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práce</a:t>
            </a:r>
            <a:r>
              <a:rPr lang="cs-C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cs-CZ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23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2"/>
          <p:cNvSpPr txBox="1">
            <a:spLocks/>
          </p:cNvSpPr>
          <p:nvPr/>
        </p:nvSpPr>
        <p:spPr>
          <a:xfrm>
            <a:off x="2596055" y="2538087"/>
            <a:ext cx="7420304" cy="1276828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Děkuji Vám za pozornost.</a:t>
            </a:r>
            <a:endParaRPr lang="cs-CZ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45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Cíl </a:t>
            </a:r>
            <a:r>
              <a:rPr lang="cs-CZ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práce</a:t>
            </a:r>
            <a:endParaRPr lang="cs-C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21266" y="2829559"/>
            <a:ext cx="9956800" cy="265684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cs-C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Cílem </a:t>
            </a:r>
            <a:r>
              <a:rPr lang="cs-C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diplomové práce je zefektivnění výrobního procesu ve společnosti Faurecia Automotive Písek, </a:t>
            </a:r>
            <a:r>
              <a:rPr lang="cs-C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s.r.o. Za </a:t>
            </a:r>
            <a:r>
              <a:rPr lang="cs-C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pomocí metod síťové analýzy bude provedeno vyhodnocení implementace kolaborativního robota do výrobního procesu</a:t>
            </a:r>
            <a:r>
              <a:rPr lang="cs-C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77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Teoretická </a:t>
            </a:r>
            <a:r>
              <a:rPr lang="cs-CZ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východiska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obsah 2"/>
          <p:cNvSpPr>
            <a:spLocks noGrp="1"/>
          </p:cNvSpPr>
          <p:nvPr>
            <p:ph sz="half" idx="1"/>
          </p:nvPr>
        </p:nvSpPr>
        <p:spPr>
          <a:xfrm>
            <a:off x="821265" y="2425147"/>
            <a:ext cx="10477355" cy="3954631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Logistika (materiálové, informační a finanční toky, cíle logistiky, hodnototvorný řetězec)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Automobilový průmysl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Řízení zásob (KANBAN, Metoda 5S)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Automatizace a digitalizace (Podnikový informační systém - ERP)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Robotika (Typy robotů, kolaborativní roboti)</a:t>
            </a:r>
            <a:endParaRPr lang="cs-CZ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09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Metodika </a:t>
            </a:r>
            <a:r>
              <a:rPr lang="cs-CZ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práce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Zástupný symbol pro obsah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863308" y="2225451"/>
                <a:ext cx="10782154" cy="4459127"/>
              </a:xfrm>
            </p:spPr>
            <p:txBody>
              <a:bodyPr>
                <a:normAutofit fontScale="70000" lnSpcReduction="20000"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cs-CZ" sz="3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Síťová analýza</a:t>
                </a:r>
              </a:p>
              <a:p>
                <a:pPr lvl="1" algn="just">
                  <a:lnSpc>
                    <a:spcPct val="150000"/>
                  </a:lnSpc>
                </a:pPr>
                <a:r>
                  <a:rPr lang="cs-CZ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Ganttův diagram (Microsoft Project)</a:t>
                </a:r>
              </a:p>
              <a:p>
                <a:pPr lvl="1" algn="just">
                  <a:lnSpc>
                    <a:spcPct val="150000"/>
                  </a:lnSpc>
                </a:pPr>
                <a:r>
                  <a:rPr lang="cs-CZ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Metoda CPM (Critical Path Method)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cs-CZ" sz="3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Metoda hodnocení investic =&gt; Diskontovaná doba návratnosti:</a:t>
                </a:r>
                <a:endParaRPr lang="cs-CZ" sz="29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900" i="1" smtClean="0">
                          <a:solidFill>
                            <a:schemeClr val="bg1"/>
                          </a:solidFill>
                        </a:rPr>
                        <m:t>𝐷</m:t>
                      </m:r>
                      <m:r>
                        <a:rPr lang="cs-CZ" sz="2900" i="1">
                          <a:solidFill>
                            <a:schemeClr val="bg1"/>
                          </a:solidFill>
                        </a:rPr>
                        <m:t>𝐶𝐹</m:t>
                      </m:r>
                      <m:f>
                        <m:fPr>
                          <m:ctrlPr>
                            <a:rPr lang="cs-CZ" sz="2900" i="1">
                              <a:solidFill>
                                <a:schemeClr val="bg1"/>
                              </a:solidFill>
                            </a:rPr>
                          </m:ctrlPr>
                        </m:fPr>
                        <m:num>
                          <m:r>
                            <a:rPr lang="cs-CZ" sz="2900" i="1">
                              <a:solidFill>
                                <a:schemeClr val="bg1"/>
                              </a:solidFill>
                            </a:rPr>
                            <m:t>𝐶𝐹</m:t>
                          </m:r>
                        </m:num>
                        <m:den>
                          <m:sSup>
                            <m:sSupPr>
                              <m:ctrlPr>
                                <a:rPr lang="cs-CZ" sz="2900" i="1">
                                  <a:solidFill>
                                    <a:schemeClr val="bg1"/>
                                  </a:solidFill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sz="2900" i="1">
                                      <a:solidFill>
                                        <a:schemeClr val="bg1"/>
                                      </a:solidFill>
                                    </a:rPr>
                                  </m:ctrlPr>
                                </m:dPr>
                                <m:e>
                                  <m:r>
                                    <a:rPr lang="cs-CZ" sz="2900" i="1">
                                      <a:solidFill>
                                        <a:schemeClr val="bg1"/>
                                      </a:solidFill>
                                    </a:rPr>
                                    <m:t>1+</m:t>
                                  </m:r>
                                  <m:r>
                                    <a:rPr lang="cs-CZ" sz="2900" i="1">
                                      <a:solidFill>
                                        <a:schemeClr val="bg1"/>
                                      </a:solidFill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cs-CZ" sz="2900" i="1">
                                  <a:solidFill>
                                    <a:schemeClr val="bg1"/>
                                  </a:solidFill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sz="29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cs-CZ" sz="29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</a:p>
              <a:p>
                <a:pPr marL="0" indent="0">
                  <a:buNone/>
                </a:pPr>
                <a:r>
                  <a:rPr lang="cs-CZ" sz="29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Kdy:	</a:t>
                </a:r>
                <a:r>
                  <a:rPr lang="cs-CZ" sz="2900" b="1" i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CF </a:t>
                </a:r>
                <a:r>
                  <a:rPr lang="cs-CZ" sz="29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cs-CZ" sz="29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roční peněžní tok (roční příjem – úspora nákladů v důsledku investice)</a:t>
                </a:r>
              </a:p>
              <a:p>
                <a:pPr marL="0" indent="0">
                  <a:buNone/>
                </a:pPr>
                <a:r>
                  <a:rPr lang="cs-CZ" sz="2900" b="1" i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cs-CZ" sz="2900" b="1" i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i</a:t>
                </a:r>
                <a:r>
                  <a:rPr lang="cs-CZ" sz="29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9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diskontní </a:t>
                </a:r>
                <a:r>
                  <a:rPr lang="cs-CZ" sz="29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sazba</a:t>
                </a:r>
              </a:p>
              <a:p>
                <a:pPr marL="0" indent="0">
                  <a:buNone/>
                </a:pPr>
                <a:r>
                  <a:rPr lang="cs-CZ" sz="2900" b="1" i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cs-CZ" sz="2900" b="1" i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n</a:t>
                </a:r>
                <a:r>
                  <a:rPr lang="cs-CZ" sz="29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9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rok, ve kterém se počítá </a:t>
                </a:r>
                <a:r>
                  <a:rPr lang="cs-CZ" sz="29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hodnocení</a:t>
                </a:r>
                <a:endParaRPr lang="cs-CZ" sz="2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63308" y="2225451"/>
                <a:ext cx="10782154" cy="4459127"/>
              </a:xfrm>
              <a:blipFill rotWithShape="0">
                <a:blip r:embed="rId3"/>
                <a:stretch>
                  <a:fillRect l="-79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051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Představení </a:t>
            </a:r>
            <a:r>
              <a:rPr lang="cs-CZ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společnosti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obsah 2"/>
          <p:cNvSpPr>
            <a:spLocks noGrp="1"/>
          </p:cNvSpPr>
          <p:nvPr>
            <p:ph sz="half" idx="1"/>
          </p:nvPr>
        </p:nvSpPr>
        <p:spPr>
          <a:xfrm>
            <a:off x="821265" y="2057401"/>
            <a:ext cx="10498375" cy="4343399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  <a:spcAft>
                <a:spcPts val="1200"/>
              </a:spcAft>
            </a:pPr>
            <a:r>
              <a:rPr lang="cs-C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Výrobní závod Faurecia Automotive Písek, s.r.o., je součástí celosvětové skupiny Faurecia, která je v TOP 10 globálních firem dodavatelů v automobilovém průmyslu (248 závodů po celém světě)</a:t>
            </a:r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r>
              <a:rPr lang="cs-C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Založena v r. 2006 se sídlem v Písku</a:t>
            </a:r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r>
              <a:rPr lang="cs-C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Výroba výfukových systémů (katalyzátory, svodová potrubí a DPF filtry)</a:t>
            </a:r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r>
              <a:rPr lang="cs-C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Korporátní společnost s cca 650 zaměstnanci</a:t>
            </a:r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r>
              <a:rPr lang="cs-C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Komplexní ERP systém (SAP SE) pokrývá většinu podnikových činností</a:t>
            </a:r>
            <a:endParaRPr lang="cs-CZ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48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Analýza výrobního </a:t>
            </a:r>
            <a:r>
              <a:rPr lang="cs-CZ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procesu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ástupný symbol pro obsah 2"/>
          <p:cNvSpPr>
            <a:spLocks noGrp="1"/>
          </p:cNvSpPr>
          <p:nvPr>
            <p:ph sz="half" idx="1"/>
          </p:nvPr>
        </p:nvSpPr>
        <p:spPr>
          <a:xfrm>
            <a:off x="821266" y="2425148"/>
            <a:ext cx="5495451" cy="367747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cs-C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Výrobní proces</a:t>
            </a:r>
          </a:p>
          <a:p>
            <a:pPr lvl="1" algn="just">
              <a:lnSpc>
                <a:spcPct val="150000"/>
              </a:lnSpc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Kompletace dvou komponentů (půlpláště z nerezového plechu a keramické vložky) pomocí lepení</a:t>
            </a:r>
            <a:endParaRPr lang="cs-CZ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cs-C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Identifikování problematické části výrobního </a:t>
            </a:r>
            <a:r>
              <a:rPr lang="cs-C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procesu</a:t>
            </a:r>
            <a:endParaRPr lang="cs-CZ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rázek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249" y="3121860"/>
            <a:ext cx="3476295" cy="254321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Zástupný symbol pro obsah 2"/>
          <p:cNvSpPr>
            <a:spLocks noGrp="1"/>
          </p:cNvSpPr>
          <p:nvPr>
            <p:ph sz="half" idx="1"/>
          </p:nvPr>
        </p:nvSpPr>
        <p:spPr>
          <a:xfrm>
            <a:off x="6975072" y="2425148"/>
            <a:ext cx="5067154" cy="91714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cs-C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Původní pracoviště</a:t>
            </a:r>
          </a:p>
        </p:txBody>
      </p:sp>
    </p:spTree>
    <p:extLst>
      <p:ext uri="{BB962C8B-B14F-4D97-AF65-F5344CB8AC3E}">
        <p14:creationId xmlns:p14="http://schemas.microsoft.com/office/powerpoint/2010/main" val="407704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/>
          <p:nvPr/>
        </p:nvPicPr>
        <p:blipFill rotWithShape="1">
          <a:blip r:embed="rId3"/>
          <a:srcRect l="27330" t="19913" r="28883" b="14767"/>
          <a:stretch/>
        </p:blipFill>
        <p:spPr bwMode="auto">
          <a:xfrm>
            <a:off x="7011714" y="2423018"/>
            <a:ext cx="4857115" cy="41560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Návrh IMPLEMENTACE kolaborativního robota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obsah 2"/>
          <p:cNvSpPr>
            <a:spLocks noGrp="1"/>
          </p:cNvSpPr>
          <p:nvPr>
            <p:ph sz="half" idx="1"/>
          </p:nvPr>
        </p:nvSpPr>
        <p:spPr>
          <a:xfrm>
            <a:off x="821266" y="2829559"/>
            <a:ext cx="5779231" cy="323491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cs-C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Kolaborativní robot UR10e</a:t>
            </a:r>
          </a:p>
          <a:p>
            <a:pPr algn="just">
              <a:lnSpc>
                <a:spcPct val="150000"/>
              </a:lnSpc>
            </a:pPr>
            <a:r>
              <a:rPr lang="cs-CZ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kooperativní průmyslové robotické rameno s vysokým zatížením</a:t>
            </a:r>
          </a:p>
          <a:p>
            <a:pPr algn="just">
              <a:lnSpc>
                <a:spcPct val="150000"/>
              </a:lnSpc>
            </a:pPr>
            <a:r>
              <a:rPr lang="cs-CZ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bezpečnost</a:t>
            </a:r>
          </a:p>
          <a:p>
            <a:pPr algn="just">
              <a:lnSpc>
                <a:spcPct val="150000"/>
              </a:lnSpc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nadná manipulace a ovládání</a:t>
            </a:r>
          </a:p>
        </p:txBody>
      </p:sp>
    </p:spTree>
    <p:extLst>
      <p:ext uri="{BB962C8B-B14F-4D97-AF65-F5344CB8AC3E}">
        <p14:creationId xmlns:p14="http://schemas.microsoft.com/office/powerpoint/2010/main" val="434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Návrh IMPLEMENTACE kolaborativního robota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ástupný symbol pro obsah 2"/>
          <p:cNvSpPr>
            <a:spLocks noGrp="1"/>
          </p:cNvSpPr>
          <p:nvPr>
            <p:ph sz="half" idx="1"/>
          </p:nvPr>
        </p:nvSpPr>
        <p:spPr>
          <a:xfrm>
            <a:off x="558627" y="2393731"/>
            <a:ext cx="6442841" cy="352359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cs-CZ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Aplikace </a:t>
            </a:r>
            <a:r>
              <a:rPr lang="cs-CZ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metody </a:t>
            </a:r>
            <a:r>
              <a:rPr lang="cs-CZ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CPM</a:t>
            </a:r>
          </a:p>
          <a:p>
            <a:pPr lvl="1" algn="just">
              <a:lnSpc>
                <a:spcPct val="150000"/>
              </a:lnSpc>
            </a:pPr>
            <a:r>
              <a:rPr lang="cs-CZ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Propočet výrobní normy</a:t>
            </a:r>
          </a:p>
          <a:p>
            <a:pPr lvl="1" algn="just">
              <a:lnSpc>
                <a:spcPct val="150000"/>
              </a:lnSpc>
            </a:pPr>
            <a:r>
              <a:rPr lang="cs-CZ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Instalace UR10e a bezpečnostních prvků</a:t>
            </a:r>
          </a:p>
          <a:p>
            <a:pPr lvl="1" algn="just">
              <a:lnSpc>
                <a:spcPct val="150000"/>
              </a:lnSpc>
            </a:pPr>
            <a:r>
              <a:rPr lang="cs-CZ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Ganttův diagram – </a:t>
            </a: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určení kritické </a:t>
            </a:r>
            <a:r>
              <a:rPr lang="cs-CZ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cesty</a:t>
            </a:r>
            <a:endParaRPr lang="cs-C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ázek 7"/>
          <p:cNvPicPr/>
          <p:nvPr/>
        </p:nvPicPr>
        <p:blipFill rotWithShape="1">
          <a:blip r:embed="rId3"/>
          <a:srcRect l="48677" t="18005" r="13576" b="19955"/>
          <a:stretch/>
        </p:blipFill>
        <p:spPr bwMode="auto">
          <a:xfrm>
            <a:off x="7001468" y="2060883"/>
            <a:ext cx="5074920" cy="46920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3015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Výpočet nákladů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ástupný symbol pro obsah 2"/>
          <p:cNvSpPr>
            <a:spLocks noGrp="1"/>
          </p:cNvSpPr>
          <p:nvPr>
            <p:ph sz="half" idx="1"/>
          </p:nvPr>
        </p:nvSpPr>
        <p:spPr>
          <a:xfrm>
            <a:off x="725214" y="2249214"/>
            <a:ext cx="4624552" cy="504496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cs-CZ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Nákladovost a výrobní kapacita</a:t>
            </a:r>
            <a:endParaRPr lang="cs-CZ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8696043"/>
              </p:ext>
            </p:extLst>
          </p:nvPr>
        </p:nvGraphicFramePr>
        <p:xfrm>
          <a:off x="1534509" y="2945523"/>
          <a:ext cx="9971691" cy="2435141"/>
        </p:xfrm>
        <a:graphic>
          <a:graphicData uri="http://schemas.openxmlformats.org/drawingml/2006/table">
            <a:tbl>
              <a:tblPr firstRow="1" firstCol="1" bandRow="1"/>
              <a:tblGrid>
                <a:gridCol w="2301767"/>
                <a:gridCol w="1003457"/>
                <a:gridCol w="1470545"/>
                <a:gridCol w="1080217"/>
                <a:gridCol w="1054331"/>
                <a:gridCol w="1506800"/>
                <a:gridCol w="1554574"/>
              </a:tblGrid>
              <a:tr h="825078"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Pracovní směna</a:t>
                      </a:r>
                      <a:b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(v hod.)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Výrobní norma</a:t>
                      </a:r>
                      <a:b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za </a:t>
                      </a:r>
                      <a:r>
                        <a:rPr lang="cs-CZ" sz="16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směnu</a:t>
                      </a:r>
                    </a:p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(v </a:t>
                      </a: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ks)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Množství vyrobených </a:t>
                      </a:r>
                      <a:r>
                        <a:rPr lang="cs-CZ" sz="16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komponentů (</a:t>
                      </a: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den)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Úspora lepidla (den)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0511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za hodinu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za den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Množství</a:t>
                      </a:r>
                      <a:r>
                        <a:rPr lang="cs-CZ" sz="16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6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 g)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cenový náklad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372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Operátor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300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38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900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19,85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3 251,43 Kč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373424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operátor jako UR10e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1 800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225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5 400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19,85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19 508,58 Kč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344372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UR10e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1 800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225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5 400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3,98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3 911,54 Kč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</a:tr>
            </a:tbl>
          </a:graphicData>
        </a:graphic>
      </p:graphicFrame>
      <p:sp>
        <p:nvSpPr>
          <p:cNvPr id="8" name="Zástupný symbol pro obsah 2"/>
          <p:cNvSpPr>
            <a:spLocks noGrp="1"/>
          </p:cNvSpPr>
          <p:nvPr>
            <p:ph sz="half" idx="1"/>
          </p:nvPr>
        </p:nvSpPr>
        <p:spPr>
          <a:xfrm>
            <a:off x="725214" y="5922805"/>
            <a:ext cx="9816662" cy="504496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cs-CZ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Cenová úspora lepidla (15 597,- Kč/den =&gt; ročně 3,9 mil. Kč)</a:t>
            </a:r>
            <a:endParaRPr lang="cs-CZ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87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denzační stopa">
  <a:themeElements>
    <a:clrScheme name="Kondenzační stopa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Kondenzační stopa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denzační stopa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</TotalTime>
  <Words>381</Words>
  <Application>Microsoft Office PowerPoint</Application>
  <PresentationFormat>Širokoúhlá obrazovka</PresentationFormat>
  <Paragraphs>102</Paragraphs>
  <Slides>13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Gothic</vt:lpstr>
      <vt:lpstr>Times New Roman</vt:lpstr>
      <vt:lpstr>Kondenzační stopa</vt:lpstr>
      <vt:lpstr>Aplikace kolaborativního robota do výrobního procesu firmy</vt:lpstr>
      <vt:lpstr>Cíl práce</vt:lpstr>
      <vt:lpstr>Teoretická východiska</vt:lpstr>
      <vt:lpstr>Metodika práce</vt:lpstr>
      <vt:lpstr>Představení společnosti</vt:lpstr>
      <vt:lpstr>Analýza výrobního procesu</vt:lpstr>
      <vt:lpstr>Návrh IMPLEMENTACE kolaborativního robota</vt:lpstr>
      <vt:lpstr>Návrh IMPLEMENTACE kolaborativního robota</vt:lpstr>
      <vt:lpstr>Výpočet nákladů</vt:lpstr>
      <vt:lpstr>Výpočet DOBY NÁVRATNOSTI</vt:lpstr>
      <vt:lpstr>Doplňující dotazy vedoucího práce</vt:lpstr>
      <vt:lpstr>Doplňující dotazy OPONENTA práce</vt:lpstr>
      <vt:lpstr>Prezentace aplikace PowerPoint</vt:lpstr>
    </vt:vector>
  </TitlesOfParts>
  <Company>Komerční banka, a.s.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Aplikace kolaborativního robota do výrobního procesu firmy</dc:title>
  <dc:creator>Zabranska Alena</dc:creator>
  <cp:lastModifiedBy>Zabranska Alena</cp:lastModifiedBy>
  <cp:revision>36</cp:revision>
  <dcterms:created xsi:type="dcterms:W3CDTF">2021-06-05T20:07:27Z</dcterms:created>
  <dcterms:modified xsi:type="dcterms:W3CDTF">2021-06-08T22:06:50Z</dcterms:modified>
</cp:coreProperties>
</file>