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60" r:id="rId5"/>
    <p:sldId id="261" r:id="rId6"/>
    <p:sldId id="262" r:id="rId7"/>
    <p:sldId id="271" r:id="rId8"/>
    <p:sldId id="272" r:id="rId9"/>
    <p:sldId id="273" r:id="rId10"/>
    <p:sldId id="274" r:id="rId11"/>
    <p:sldId id="269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8989B-56A6-4ABE-8A32-82F3841393A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32E1C-10C0-49B6-84B3-55AF14CB99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3896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288821-246D-4AE4-8F61-D9BEF2CABCC6}" type="datetimeFigureOut">
              <a:rPr lang="en-GB" smtClean="0"/>
              <a:t>07/06/2021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D5B29-FBC5-470D-A658-C86455481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3490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283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336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1BD6-DDF1-4C44-944C-391634DAB0B2}" type="datetime1">
              <a:rPr lang="cs-CZ" smtClean="0"/>
              <a:t>07.06.2021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231D-52CC-4FB2-9544-9F37747665C0}" type="datetime1">
              <a:rPr lang="cs-CZ" smtClean="0"/>
              <a:t>07.06.2021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722B2-DFB2-4807-8CDB-E0FEF915041A}" type="datetime1">
              <a:rPr lang="cs-CZ" smtClean="0"/>
              <a:t>07.06.2021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EB19-690C-4F01-8EB9-A7EF40326A38}" type="datetime1">
              <a:rPr lang="cs-CZ" smtClean="0"/>
              <a:t>07.06.2021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6C120-7868-4AB9-8D79-8BB7319473C5}" type="datetime1">
              <a:rPr lang="cs-CZ" smtClean="0"/>
              <a:t>07.06.2021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D5D15-CFA7-48D3-81B3-4A3F162B590D}" type="datetime1">
              <a:rPr lang="cs-CZ" smtClean="0"/>
              <a:t>07.06.2021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FFA3-EB06-4E76-9E73-BC3FAB503989}" type="datetime1">
              <a:rPr lang="cs-CZ" smtClean="0"/>
              <a:t>07.06.2021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DE2FE-B1BA-410B-94AD-D8E07DC7E8DC}" type="datetime1">
              <a:rPr lang="cs-CZ" smtClean="0"/>
              <a:t>07.06.2021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C30E6-3B15-4136-9348-87E3F709FA1B}" type="datetime1">
              <a:rPr lang="cs-CZ" smtClean="0"/>
              <a:t>07.06.2021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30AD-9680-47E6-8945-0EAF6EE02E89}" type="datetime1">
              <a:rPr lang="cs-CZ" smtClean="0"/>
              <a:t>07.06.2021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2541-AF6C-40C9-A3CD-C3E9CCDEBE14}" type="datetime1">
              <a:rPr lang="cs-CZ" smtClean="0"/>
              <a:t>07.06.2021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224DF5E-F949-4A99-8245-CA90FD89F7BF}" type="datetime1">
              <a:rPr lang="cs-CZ" smtClean="0"/>
              <a:t>07.06.2021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GB" smtClean="0"/>
              <a:t>Obhajoba diplomové práce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7D7B4E5-8567-4F8A-86BB-C0FEA783150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50000">
              <a:schemeClr val="bg1">
                <a:tint val="80000"/>
                <a:satMod val="250000"/>
              </a:schemeClr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4044" y="2204864"/>
            <a:ext cx="7772400" cy="1663825"/>
          </a:xfrm>
        </p:spPr>
        <p:txBody>
          <a:bodyPr/>
          <a:lstStyle/>
          <a:p>
            <a:r>
              <a:rPr lang="cs-CZ" sz="4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Návrh optimalizace logistiky výrobku s ohledem na životní prostředí</a:t>
            </a:r>
            <a:endParaRPr lang="en-GB" sz="4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4653136"/>
            <a:ext cx="4896544" cy="1507232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cs-CZ" altLang="cs-CZ" sz="49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Autor: </a:t>
            </a:r>
            <a:r>
              <a:rPr lang="cs-CZ" altLang="cs-CZ" sz="49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Bc. </a:t>
            </a:r>
            <a:r>
              <a:rPr lang="cs-CZ" altLang="cs-CZ" sz="49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Vojtěch </a:t>
            </a:r>
            <a:r>
              <a:rPr lang="cs-CZ" altLang="cs-CZ" sz="49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Búda</a:t>
            </a:r>
            <a:endParaRPr lang="cs-CZ" altLang="cs-CZ" sz="49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r>
              <a:rPr lang="cs-CZ" altLang="cs-CZ" sz="49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Vedoucí: </a:t>
            </a:r>
            <a:r>
              <a:rPr lang="cs-CZ" altLang="cs-CZ" sz="4900" dirty="0">
                <a:solidFill>
                  <a:schemeClr val="tx1"/>
                </a:solidFill>
                <a:latin typeface="Arial" charset="0"/>
                <a:cs typeface="Arial" charset="0"/>
              </a:rPr>
              <a:t>Ing. </a:t>
            </a:r>
            <a:r>
              <a:rPr lang="cs-CZ" altLang="cs-CZ" sz="49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Jiří Čejka, </a:t>
            </a:r>
            <a:r>
              <a:rPr lang="cs-CZ" altLang="cs-CZ" sz="4900" dirty="0">
                <a:solidFill>
                  <a:schemeClr val="tx1"/>
                </a:solidFill>
                <a:latin typeface="Arial" charset="0"/>
                <a:cs typeface="Arial" charset="0"/>
              </a:rPr>
              <a:t>PhD</a:t>
            </a:r>
            <a:r>
              <a:rPr lang="cs-CZ" altLang="cs-CZ" sz="49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</a:p>
          <a:p>
            <a:pPr algn="l"/>
            <a:r>
              <a:rPr lang="cs-CZ" altLang="cs-CZ" sz="49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Oponent: </a:t>
            </a:r>
            <a:r>
              <a:rPr lang="en-US" sz="49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Ing</a:t>
            </a:r>
            <a:r>
              <a:rPr lang="en-US" sz="4900" dirty="0">
                <a:solidFill>
                  <a:schemeClr val="tx1"/>
                </a:solidFill>
                <a:latin typeface="Arial" charset="0"/>
                <a:cs typeface="Arial" charset="0"/>
              </a:rPr>
              <a:t>. Josef </a:t>
            </a:r>
            <a:r>
              <a:rPr lang="en-US" sz="4900" dirty="0" err="1">
                <a:solidFill>
                  <a:schemeClr val="tx1"/>
                </a:solidFill>
                <a:latin typeface="Arial" charset="0"/>
                <a:cs typeface="Arial" charset="0"/>
              </a:rPr>
              <a:t>Hajný</a:t>
            </a:r>
            <a:r>
              <a:rPr lang="en-US" sz="4900" dirty="0">
                <a:solidFill>
                  <a:schemeClr val="tx1"/>
                </a:solidFill>
                <a:latin typeface="Arial" charset="0"/>
                <a:cs typeface="Arial" charset="0"/>
              </a:rPr>
              <a:t>, </a:t>
            </a:r>
            <a:r>
              <a:rPr lang="en-US" sz="4900" dirty="0" err="1">
                <a:solidFill>
                  <a:schemeClr val="tx1"/>
                </a:solidFill>
                <a:latin typeface="Arial" charset="0"/>
                <a:cs typeface="Arial" charset="0"/>
              </a:rPr>
              <a:t>DiS.</a:t>
            </a:r>
            <a:endParaRPr lang="cs-CZ" altLang="cs-CZ" sz="49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r>
              <a:rPr lang="cs-CZ" altLang="cs-CZ" sz="49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České </a:t>
            </a:r>
            <a:r>
              <a:rPr lang="cs-CZ" altLang="cs-CZ" sz="4900" dirty="0">
                <a:solidFill>
                  <a:schemeClr val="tx1"/>
                </a:solidFill>
                <a:latin typeface="Arial" charset="0"/>
                <a:cs typeface="Arial" charset="0"/>
              </a:rPr>
              <a:t>Budějovice, červen </a:t>
            </a:r>
            <a:r>
              <a:rPr lang="cs-CZ" altLang="cs-CZ" sz="49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2021</a:t>
            </a:r>
            <a:endParaRPr lang="cs-CZ" altLang="cs-CZ" sz="49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r>
              <a:rPr lang="cs-CZ" altLang="cs-CZ" sz="4900" dirty="0">
                <a:solidFill>
                  <a:schemeClr val="tx1"/>
                </a:solidFill>
                <a:latin typeface="Arial" charset="0"/>
                <a:cs typeface="Arial" charset="0"/>
              </a:rPr>
              <a:t>UČO: </a:t>
            </a:r>
            <a:r>
              <a:rPr lang="cs-CZ" altLang="cs-CZ" sz="49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17309</a:t>
            </a:r>
            <a:endParaRPr lang="cs-CZ" altLang="cs-CZ" sz="49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649" y="4581128"/>
            <a:ext cx="1329711" cy="1329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115616" y="635899"/>
            <a:ext cx="7273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smtClean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  <a:endParaRPr lang="en-GB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46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Při nahrazení letecké dopravy dopravou lodní dojde ke snížení CO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 o 71,63 g/1 ks materiálu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Celkové množství vypuštěného CO</a:t>
            </a:r>
            <a:r>
              <a:rPr lang="cs-CZ" baseline="-25000" dirty="0" smtClean="0">
                <a:solidFill>
                  <a:schemeClr val="tx1"/>
                </a:solidFill>
              </a:rPr>
              <a:t>2</a:t>
            </a:r>
            <a:r>
              <a:rPr lang="cs-CZ" dirty="0" smtClean="0">
                <a:solidFill>
                  <a:schemeClr val="tx1"/>
                </a:solidFill>
              </a:rPr>
              <a:t> by se snížilo ze 124,4 g/modul na 52,77 g/modul, tedy o 57,58%.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Pro </a:t>
            </a:r>
            <a:r>
              <a:rPr lang="cs-CZ" dirty="0">
                <a:solidFill>
                  <a:schemeClr val="tx1"/>
                </a:solidFill>
              </a:rPr>
              <a:t>vícekriteriální </a:t>
            </a:r>
            <a:r>
              <a:rPr lang="cs-CZ" dirty="0" smtClean="0">
                <a:solidFill>
                  <a:schemeClr val="tx1"/>
                </a:solidFill>
              </a:rPr>
              <a:t>analýzu </a:t>
            </a:r>
            <a:r>
              <a:rPr lang="cs-CZ" dirty="0">
                <a:solidFill>
                  <a:schemeClr val="tx1"/>
                </a:solidFill>
              </a:rPr>
              <a:t>byla zvolena kritéria – doba přepravy materiálu, množství vyprodukovaných emisí na 1ks materiálu a množství potřebných zásob materiálu v podniku ve dnech.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Metodou </a:t>
            </a:r>
            <a:r>
              <a:rPr lang="cs-CZ" dirty="0">
                <a:solidFill>
                  <a:schemeClr val="tx1"/>
                </a:solidFill>
              </a:rPr>
              <a:t>váženého součtu bylo vypočteno, že je pro podnik varianta lodní i letecké přepravy stejně výhodná.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79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647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Otázky vedoucího a oponenta</a:t>
            </a:r>
            <a:endParaRPr lang="en-GB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Uvažuje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autor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diplomové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práce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variantou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že</a:t>
            </a:r>
            <a:r>
              <a:rPr lang="en-US" dirty="0">
                <a:solidFill>
                  <a:schemeClr val="tx1"/>
                </a:solidFill>
              </a:rPr>
              <a:t> u </a:t>
            </a:r>
            <a:r>
              <a:rPr lang="en-US" dirty="0" err="1">
                <a:solidFill>
                  <a:schemeClr val="tx1"/>
                </a:solidFill>
              </a:rPr>
              <a:t>přepravy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komodit</a:t>
            </a:r>
            <a:r>
              <a:rPr lang="en-US" dirty="0">
                <a:solidFill>
                  <a:schemeClr val="tx1"/>
                </a:solidFill>
              </a:rPr>
              <a:t> v </a:t>
            </a:r>
            <a:r>
              <a:rPr lang="en-US" dirty="0" err="1">
                <a:solidFill>
                  <a:schemeClr val="tx1"/>
                </a:solidFill>
              </a:rPr>
              <a:t>relaci</a:t>
            </a:r>
            <a:r>
              <a:rPr lang="en-US" dirty="0">
                <a:solidFill>
                  <a:schemeClr val="tx1"/>
                </a:solidFill>
              </a:rPr>
              <a:t> ČR - </a:t>
            </a:r>
            <a:r>
              <a:rPr lang="en-US" dirty="0" err="1">
                <a:solidFill>
                  <a:schemeClr val="tx1"/>
                </a:solidFill>
              </a:rPr>
              <a:t>Čína</a:t>
            </a:r>
            <a:r>
              <a:rPr lang="en-US" dirty="0">
                <a:solidFill>
                  <a:schemeClr val="tx1"/>
                </a:solidFill>
              </a:rPr>
              <a:t> by </a:t>
            </a:r>
            <a:r>
              <a:rPr lang="en-US" dirty="0" err="1" smtClean="0">
                <a:solidFill>
                  <a:schemeClr val="tx1"/>
                </a:solidFill>
              </a:rPr>
              <a:t>přeprava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železniční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dopravou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měla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vyšší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podíl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oproti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přepravě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lodní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či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letecké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dopravě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Využívá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společnost</a:t>
            </a:r>
            <a:r>
              <a:rPr lang="en-US" dirty="0">
                <a:solidFill>
                  <a:schemeClr val="tx1"/>
                </a:solidFill>
              </a:rPr>
              <a:t> Bosch </a:t>
            </a:r>
            <a:r>
              <a:rPr lang="en-US" dirty="0" err="1">
                <a:solidFill>
                  <a:schemeClr val="tx1"/>
                </a:solidFill>
              </a:rPr>
              <a:t>při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přepravě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svých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komodit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kombinovanou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dopravu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Je </a:t>
            </a:r>
            <a:r>
              <a:rPr lang="en-US" dirty="0" err="1">
                <a:solidFill>
                  <a:schemeClr val="tx1"/>
                </a:solidFill>
              </a:rPr>
              <a:t>opravdu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efektivní</a:t>
            </a:r>
            <a:r>
              <a:rPr lang="en-US" dirty="0">
                <a:solidFill>
                  <a:schemeClr val="tx1"/>
                </a:solidFill>
              </a:rPr>
              <a:t> v </a:t>
            </a:r>
            <a:r>
              <a:rPr lang="en-US" dirty="0" err="1">
                <a:solidFill>
                  <a:schemeClr val="tx1"/>
                </a:solidFill>
              </a:rPr>
              <a:t>globálním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měřítku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vývoji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počtu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uživatelů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automobilů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zásob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nerostného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bohatství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produkovat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masivně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podporovat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automobily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pouze</a:t>
            </a:r>
            <a:r>
              <a:rPr lang="en-US" dirty="0">
                <a:solidFill>
                  <a:schemeClr val="tx1"/>
                </a:solidFill>
              </a:rPr>
              <a:t> s </a:t>
            </a:r>
            <a:r>
              <a:rPr lang="en-US" dirty="0" err="1">
                <a:solidFill>
                  <a:schemeClr val="tx1"/>
                </a:solidFill>
              </a:rPr>
              <a:t>elektrickým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pohonem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nebo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je </a:t>
            </a:r>
            <a:r>
              <a:rPr lang="en-US" dirty="0" err="1">
                <a:solidFill>
                  <a:schemeClr val="tx1"/>
                </a:solidFill>
              </a:rPr>
              <a:t>výhodnější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produkovat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automobily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vodíkový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pohon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1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1036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70349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0000">
              <a:schemeClr val="bg1"/>
            </a:gs>
            <a:gs pos="76000">
              <a:schemeClr val="bg1">
                <a:tint val="90000"/>
                <a:shade val="90000"/>
                <a:satMod val="200000"/>
              </a:schemeClr>
            </a:gs>
            <a:gs pos="92000">
              <a:schemeClr val="bg1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  <a:endParaRPr lang="en-GB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Předchozí studium s přírodovědným zaměřením</a:t>
            </a:r>
          </a:p>
          <a:p>
            <a:endParaRPr lang="cs-CZ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Praxe v oboru výrobní logistika</a:t>
            </a: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Aktuální téma vzhledem k celosvětovému trendu snižování emisí</a:t>
            </a:r>
          </a:p>
          <a:p>
            <a:endParaRPr lang="cs-CZ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Snaha upozornit na nemedializovanou produkci CO</a:t>
            </a:r>
            <a:r>
              <a:rPr lang="cs-CZ" baseline="-25000" dirty="0" smtClean="0">
                <a:solidFill>
                  <a:schemeClr val="tx1"/>
                </a:solidFill>
                <a:cs typeface="Arial" panose="020B0604020202020204" pitchFamily="34" charset="0"/>
              </a:rPr>
              <a:t>2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 související s automobilovým průmyslem</a:t>
            </a:r>
            <a:endParaRPr lang="cs-CZ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67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en-GB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Zmapovat cestu komponentů potřebných pro výrobu nádržového modulu</a:t>
            </a: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Vypočítat produkci CO</a:t>
            </a:r>
            <a:r>
              <a:rPr lang="cs-CZ" baseline="-25000" dirty="0" smtClean="0">
                <a:solidFill>
                  <a:schemeClr val="tx1"/>
                </a:solidFill>
                <a:cs typeface="Arial" panose="020B0604020202020204" pitchFamily="34" charset="0"/>
              </a:rPr>
              <a:t>2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 vyprodukovaného na výrobu 1 ks nádržového modulu</a:t>
            </a: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Návrh řešení pro snížení emisí během výroby nádržového modulu</a:t>
            </a: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35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  <a:endParaRPr lang="en-GB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Jaký je současný stav logistiky materiálů používaných k montáži modulu?</a:t>
            </a: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Jaká bude optimalizace logistické cesty materiálu s ohledem na životní prostředí?</a:t>
            </a: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56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en-GB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Analýza 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současného stavu</a:t>
            </a: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SWOT 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analýza navrhovaného řešení</a:t>
            </a: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Vícekriteriální analýza</a:t>
            </a: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27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1"/>
            <a:ext cx="8229600" cy="54428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Dosažené výsledky </a:t>
            </a:r>
            <a:endParaRPr lang="en-GB" sz="28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93438" y="6434058"/>
            <a:ext cx="3528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 smtClean="0">
                <a:latin typeface="+mj-lt"/>
              </a:rPr>
              <a:t>Zdroj:Vlastní</a:t>
            </a:r>
            <a:r>
              <a:rPr lang="cs-CZ" sz="1200" dirty="0" smtClean="0">
                <a:latin typeface="+mj-lt"/>
              </a:rPr>
              <a:t> </a:t>
            </a:r>
            <a:r>
              <a:rPr lang="cs-CZ" sz="1200" dirty="0" smtClean="0">
                <a:latin typeface="+mj-lt"/>
              </a:rPr>
              <a:t>zpracování</a:t>
            </a:r>
            <a:endParaRPr lang="en-GB" sz="1200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32926"/>
            <a:ext cx="8291264" cy="5393237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Produkce CO</a:t>
            </a:r>
            <a:r>
              <a:rPr lang="cs-CZ" baseline="-25000" dirty="0" smtClean="0">
                <a:solidFill>
                  <a:schemeClr val="tx1"/>
                </a:solidFill>
              </a:rPr>
              <a:t>2 </a:t>
            </a:r>
            <a:r>
              <a:rPr lang="cs-CZ" dirty="0" smtClean="0">
                <a:solidFill>
                  <a:schemeClr val="tx1"/>
                </a:solidFill>
              </a:rPr>
              <a:t> na 1 ks nádržového čerpadlového modulu je za současného stavu 124,4 g</a:t>
            </a:r>
          </a:p>
          <a:p>
            <a:endParaRPr lang="cs-CZ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478813"/>
            <a:ext cx="6484638" cy="493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47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Současná produkce byla porovnána s VW </a:t>
            </a:r>
            <a:r>
              <a:rPr lang="cs-CZ" dirty="0" err="1">
                <a:solidFill>
                  <a:schemeClr val="tx1"/>
                </a:solidFill>
              </a:rPr>
              <a:t>Tiguan</a:t>
            </a:r>
            <a:r>
              <a:rPr lang="cs-CZ" dirty="0">
                <a:solidFill>
                  <a:schemeClr val="tx1"/>
                </a:solidFill>
              </a:rPr>
              <a:t>, který produkuje 130 g CO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 / </a:t>
            </a:r>
            <a:r>
              <a:rPr lang="cs-CZ" dirty="0" smtClean="0">
                <a:solidFill>
                  <a:schemeClr val="tx1"/>
                </a:solidFill>
              </a:rPr>
              <a:t>km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445" y="2461565"/>
            <a:ext cx="5957109" cy="193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81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Letecká doprava z USA vyprodukuje 74,26 g CO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/ks materiálu, jejím nahrazením lodní dopravou dojde ke snížení produkce CO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 na 2,63 g/ks </a:t>
            </a:r>
            <a:r>
              <a:rPr lang="cs-CZ" dirty="0" smtClean="0">
                <a:solidFill>
                  <a:schemeClr val="tx1"/>
                </a:solidFill>
              </a:rPr>
              <a:t>materiálu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sz="1200" dirty="0" smtClean="0"/>
          </a:p>
          <a:p>
            <a:pPr marL="0" indent="0">
              <a:buNone/>
            </a:pPr>
            <a:r>
              <a:rPr lang="cs-CZ" sz="1200" dirty="0">
                <a:solidFill>
                  <a:schemeClr val="tx1"/>
                </a:solidFill>
              </a:rPr>
              <a:t> </a:t>
            </a:r>
            <a:r>
              <a:rPr lang="cs-CZ" sz="1200" dirty="0" smtClean="0">
                <a:solidFill>
                  <a:schemeClr val="tx1"/>
                </a:solidFill>
              </a:rPr>
              <a:t>         Zdroj: Vlastní zpracování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163418"/>
            <a:ext cx="6900715" cy="3107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20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 případě nahrazení letecké dopravy z USA dopravou námořní dojde ke snížení vyprodukovaného CO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 ze 124,4 g na 52,77 g na 1 nádržový modul</a:t>
            </a:r>
            <a:endParaRPr lang="en-US" dirty="0">
              <a:solidFill>
                <a:schemeClr val="tx1"/>
              </a:solidFill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sz="1200" dirty="0" smtClean="0"/>
          </a:p>
          <a:p>
            <a:pPr marL="0" indent="0">
              <a:buNone/>
            </a:pPr>
            <a:r>
              <a:rPr lang="cs-CZ" sz="1200" dirty="0" smtClean="0">
                <a:solidFill>
                  <a:schemeClr val="tx1"/>
                </a:solidFill>
              </a:rPr>
              <a:t>               Zdroj</a:t>
            </a:r>
            <a:r>
              <a:rPr lang="cs-CZ" sz="1200" dirty="0">
                <a:solidFill>
                  <a:schemeClr val="tx1"/>
                </a:solidFill>
              </a:rPr>
              <a:t>: Vlastní </a:t>
            </a:r>
            <a:r>
              <a:rPr lang="cs-CZ" sz="1200" dirty="0" smtClean="0">
                <a:solidFill>
                  <a:schemeClr val="tx1"/>
                </a:solidFill>
              </a:rPr>
              <a:t>zpracování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348880"/>
            <a:ext cx="6500397" cy="151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31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407</Words>
  <Application>Microsoft Office PowerPoint</Application>
  <PresentationFormat>Předvádění na obrazovce (4:3)</PresentationFormat>
  <Paragraphs>65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Courier New</vt:lpstr>
      <vt:lpstr>Times New Roman</vt:lpstr>
      <vt:lpstr>Exekutivní</vt:lpstr>
      <vt:lpstr>Návrh optimalizace logistiky výrobku s ohledem na životní prostředí</vt:lpstr>
      <vt:lpstr>Motivace a důvody k řešení daného problému</vt:lpstr>
      <vt:lpstr>Cíl práce</vt:lpstr>
      <vt:lpstr>Výzkumné otázky</vt:lpstr>
      <vt:lpstr>Použité metody</vt:lpstr>
      <vt:lpstr>Dosažené výsledky </vt:lpstr>
      <vt:lpstr>Dosažené výsledky</vt:lpstr>
      <vt:lpstr>Dosažené výsledky</vt:lpstr>
      <vt:lpstr>Dosažené výsledky</vt:lpstr>
      <vt:lpstr>Závěrečné shrnutí</vt:lpstr>
      <vt:lpstr>Otázky vedoucího a oponenta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logistických aktivit ve vybrané společnosti</dc:title>
  <dc:creator>Uživatel</dc:creator>
  <cp:lastModifiedBy>Buda Vojtech (RBCB/TEF10)</cp:lastModifiedBy>
  <cp:revision>23</cp:revision>
  <dcterms:created xsi:type="dcterms:W3CDTF">2021-05-30T07:29:16Z</dcterms:created>
  <dcterms:modified xsi:type="dcterms:W3CDTF">2021-06-07T19:25:18Z</dcterms:modified>
</cp:coreProperties>
</file>