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7" r:id="rId3"/>
    <p:sldId id="259" r:id="rId4"/>
    <p:sldId id="260" r:id="rId5"/>
    <p:sldId id="261" r:id="rId6"/>
    <p:sldId id="262" r:id="rId7"/>
    <p:sldId id="269" r:id="rId8"/>
    <p:sldId id="270" r:id="rId9"/>
    <p:sldId id="272" r:id="rId10"/>
    <p:sldId id="271" r:id="rId11"/>
    <p:sldId id="273" r:id="rId12"/>
    <p:sldId id="266" r:id="rId13"/>
    <p:sldId id="265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2" autoAdjust="0"/>
  </p:normalViewPr>
  <p:slideViewPr>
    <p:cSldViewPr>
      <p:cViewPr varScale="1">
        <p:scale>
          <a:sx n="117" d="100"/>
          <a:sy n="117" d="100"/>
        </p:scale>
        <p:origin x="108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0C44-4B49-45EC-A104-C247572F50C9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C44B-4CFE-4E6A-A91A-FC7AF65A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38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C44B-4CFE-4E6A-A91A-FC7AF65A409D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94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9B90F5-0760-4D3F-9AE5-00AC94C18B25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A4F923-CDE2-40D7-8CBB-6962342D3A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757059"/>
          </a:xfrm>
        </p:spPr>
        <p:txBody>
          <a:bodyPr>
            <a:noAutofit/>
          </a:bodyPr>
          <a:lstStyle/>
          <a:p>
            <a:r>
              <a:rPr lang="cs-CZ" sz="3600" dirty="0"/>
              <a:t>Bezpečnost silničního provozu, racionalizace dopravy v klidu a návrh opatření v obci Dobrá Voda u Českých Budějovic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725143"/>
            <a:ext cx="6400800" cy="1872209"/>
          </a:xfrm>
        </p:spPr>
        <p:txBody>
          <a:bodyPr>
            <a:normAutofit fontScale="85000" lnSpcReduction="20000"/>
          </a:bodyPr>
          <a:lstStyle/>
          <a:p>
            <a:r>
              <a:rPr lang="cs-CZ" sz="3600" b="1" dirty="0"/>
              <a:t>Bc. Tomáš Jech</a:t>
            </a:r>
          </a:p>
          <a:p>
            <a:endParaRPr lang="cs-CZ" sz="3600" dirty="0"/>
          </a:p>
          <a:p>
            <a:r>
              <a:rPr lang="cs-CZ" sz="1800" dirty="0"/>
              <a:t>Vedoucí: Ing. Bc. Jiří Hanzl, Ph.D.</a:t>
            </a:r>
          </a:p>
          <a:p>
            <a:r>
              <a:rPr lang="cs-CZ" sz="1800" dirty="0"/>
              <a:t>Oponent: doc. Ing. Petr Průša, Ph.D.</a:t>
            </a:r>
          </a:p>
          <a:p>
            <a:endParaRPr lang="cs-CZ" sz="1800" dirty="0"/>
          </a:p>
          <a:p>
            <a:r>
              <a:rPr lang="cs-CZ" sz="1800" dirty="0"/>
              <a:t>České Budějovice, červen 2021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Picture 5" descr="C:\Documents and Settings\Petr Karlíček\Dokumenty\Marketing\Prezentace\logo kop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928713" cy="94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33265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VYSOKÁ ŠKOLA TECHNICKÁ A EKONOMICKÁ</a:t>
            </a:r>
          </a:p>
          <a:p>
            <a:r>
              <a:rPr lang="cs-CZ" dirty="0"/>
              <a:t>V ČESKÝCH BUDĚJOVICÍCH</a:t>
            </a:r>
          </a:p>
          <a:p>
            <a:r>
              <a:rPr lang="cs-CZ" sz="1600" dirty="0"/>
              <a:t>Ústav technicko-technologický</a:t>
            </a:r>
          </a:p>
        </p:txBody>
      </p:sp>
    </p:spTree>
    <p:extLst>
      <p:ext uri="{BB962C8B-B14F-4D97-AF65-F5344CB8AC3E}">
        <p14:creationId xmlns:p14="http://schemas.microsoft.com/office/powerpoint/2010/main" val="367683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03AB4-D58D-44A9-B07B-CB051AF9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Bezpečnost pěší dopravy – návrhy opatření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AC617-F502-4602-BF2D-5E56FD9E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kritické místo 1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1800" b="1" dirty="0"/>
              <a:t>	- vodorovné dopravní značení přechodu pro chodce V 7 a, 	BPÚ, rozšíření chodníkové plochy, asymetrická svítidla, IP 6 	na žlutozeleném fluorescenčním </a:t>
            </a:r>
            <a:r>
              <a:rPr lang="cs-CZ" sz="1800" b="1" dirty="0" err="1"/>
              <a:t>retroreflexním</a:t>
            </a:r>
            <a:r>
              <a:rPr lang="cs-CZ" sz="1800" b="1" dirty="0"/>
              <a:t> podkladu 	(odhad ceny = 323 760 Kč)   </a:t>
            </a:r>
          </a:p>
          <a:p>
            <a:r>
              <a:rPr lang="cs-CZ" b="1" dirty="0"/>
              <a:t>kritické místo 2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sz="1800" b="1" dirty="0"/>
              <a:t>- rozšíření chodníkové plochy, BPÚ, asymetrická svítidla, IP 6 	na žlutozeleném fluorescenčním podkladu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1800" b="1" dirty="0"/>
              <a:t>	(odhad ceny = 424 050 Kč)    </a:t>
            </a:r>
          </a:p>
          <a:p>
            <a:r>
              <a:rPr lang="cs-CZ" b="1" dirty="0"/>
              <a:t>kritické místo 3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sz="1800" b="1" dirty="0"/>
              <a:t>- rozšíření chodníkové plochy, BPÚ, IP 6 na žlutozeleném 	fluorescenčním podkladu </a:t>
            </a:r>
          </a:p>
          <a:p>
            <a:pPr marL="0" indent="0">
              <a:buNone/>
            </a:pPr>
            <a:r>
              <a:rPr lang="cs-CZ" sz="1800" b="1" dirty="0"/>
              <a:t>	(odhad ceny = 177 365 Kč)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59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EC43F-48C3-48AD-A7CE-2EE3B2DC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Bezpečnost pěší dopravy – návrhy opatření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910B7-B35E-4E4E-B223-FFDAA5DC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/>
              <a:t>riziková oblast 1 </a:t>
            </a:r>
          </a:p>
          <a:p>
            <a:pPr marL="0" indent="0" algn="just">
              <a:spcAft>
                <a:spcPts val="3000"/>
              </a:spcAft>
              <a:buNone/>
            </a:pPr>
            <a:r>
              <a:rPr lang="cs-CZ" sz="2600" b="1" dirty="0"/>
              <a:t>	</a:t>
            </a:r>
            <a:r>
              <a:rPr lang="cs-CZ" sz="1800" b="1" dirty="0"/>
              <a:t>- BPÚ, asymetrická svítidla, IP 6 na žlutozeleném fluorescenčním 	podkladu (odhad ceny = 309 500 Kč)   </a:t>
            </a:r>
          </a:p>
          <a:p>
            <a:r>
              <a:rPr lang="cs-CZ" b="1" dirty="0"/>
              <a:t>riziková oblast 2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cs-CZ" sz="2600" b="1" dirty="0"/>
              <a:t>	</a:t>
            </a:r>
            <a:r>
              <a:rPr lang="cs-CZ" sz="1800" b="1" dirty="0"/>
              <a:t>- optická psychologická brzda </a:t>
            </a:r>
            <a:r>
              <a:rPr lang="pl-PL" sz="1800" b="1" dirty="0"/>
              <a:t>(odhad ceny = 35 000 Kč)</a:t>
            </a:r>
            <a:endParaRPr lang="cs-CZ" sz="1800" b="1" dirty="0"/>
          </a:p>
          <a:p>
            <a:pPr>
              <a:spcAft>
                <a:spcPts val="3000"/>
              </a:spcAft>
            </a:pPr>
            <a:r>
              <a:rPr lang="cs-CZ" b="1" dirty="0"/>
              <a:t>ukazatel rychlosti Zeus </a:t>
            </a:r>
            <a:r>
              <a:rPr lang="cs-CZ" sz="2600" b="1" dirty="0"/>
              <a:t>- </a:t>
            </a:r>
            <a:r>
              <a:rPr lang="cs-CZ" sz="1800" b="1" dirty="0"/>
              <a:t>(odhad ceny = 825 000 Kč)  </a:t>
            </a:r>
          </a:p>
          <a:p>
            <a:r>
              <a:rPr lang="cs-CZ" b="1" dirty="0"/>
              <a:t>ukazatel rychlosti </a:t>
            </a:r>
            <a:r>
              <a:rPr lang="cs-CZ" b="1" dirty="0" err="1"/>
              <a:t>Light</a:t>
            </a:r>
            <a:r>
              <a:rPr lang="cs-CZ" b="1" dirty="0"/>
              <a:t> </a:t>
            </a:r>
            <a:r>
              <a:rPr lang="cs-CZ" sz="2600" b="1" dirty="0"/>
              <a:t>- </a:t>
            </a:r>
            <a:r>
              <a:rPr lang="cs-CZ" sz="1800" b="1" dirty="0"/>
              <a:t>(odhad ceny = 65 000 Kč)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32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sz="2000" b="1" dirty="0"/>
              <a:t>návrh nového parkoviště</a:t>
            </a:r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/>
              <a:t>návrhy opatření pro zvýšení bezpečnosti pěší dopravy    </a:t>
            </a:r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/>
              <a:t>finanční zhodnocení navržených opatření  </a:t>
            </a:r>
          </a:p>
        </p:txBody>
      </p:sp>
    </p:spTree>
    <p:extLst>
      <p:ext uri="{BB962C8B-B14F-4D97-AF65-F5344CB8AC3E}">
        <p14:creationId xmlns:p14="http://schemas.microsoft.com/office/powerpoint/2010/main" val="307302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8591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9A1FF-559B-4AE2-A38D-A46E3A57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Otázky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6C923-8954-45A8-93D3-0DBC266F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cs-CZ" sz="2200" b="1" dirty="0"/>
              <a:t>V oblasti přechodu pro chodce u základní školy navrhujete aplikovat tzv. optickou psychologickou brzdu s akustickým efektem. Domníváte se, že pozitiva akustického efektu z hlediska motorové dopravy budou v této lokalitě (blízkost okolní zástavby, základní škola) převažovat nad jeho negativy (hluk a vibrace - zdraví obyvatel resp. dětí při výuce ve škole)?</a:t>
            </a:r>
          </a:p>
          <a:p>
            <a:pPr algn="just"/>
            <a:r>
              <a:rPr lang="cs-CZ" sz="2200" b="1" dirty="0"/>
              <a:t>Jakým způsobem dopravní infrastruktura ovlivňuje bezpečnost provozu? Existuje také kvalitativní ohodnocení a srovnání mezi jednotlivými státy? Má vliv zvýšení kapacity dopravy v klidu na plynulost dopravy a minimalizace dopravních kongescí? </a:t>
            </a:r>
          </a:p>
        </p:txBody>
      </p:sp>
    </p:spTree>
    <p:extLst>
      <p:ext uri="{BB962C8B-B14F-4D97-AF65-F5344CB8AC3E}">
        <p14:creationId xmlns:p14="http://schemas.microsoft.com/office/powerpoint/2010/main" val="332163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FFED9-75CC-48DE-BCC6-9A93B310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C57C0-F10C-4F4C-BC16-7AC2890B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r>
              <a:rPr lang="cs-CZ" b="1" dirty="0"/>
              <a:t>znalost aktuální dopravní problematiky obce</a:t>
            </a:r>
          </a:p>
          <a:p>
            <a:endParaRPr lang="cs-CZ" b="1" dirty="0"/>
          </a:p>
          <a:p>
            <a:r>
              <a:rPr lang="cs-CZ" b="1" dirty="0"/>
              <a:t>zlepšení dopravy </a:t>
            </a:r>
            <a:r>
              <a:rPr lang="cs-CZ" b="1"/>
              <a:t>v klidu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zvýšení bezpečnosti pěší dopravy </a:t>
            </a:r>
          </a:p>
        </p:txBody>
      </p:sp>
    </p:spTree>
    <p:extLst>
      <p:ext uri="{BB962C8B-B14F-4D97-AF65-F5344CB8AC3E}">
        <p14:creationId xmlns:p14="http://schemas.microsoft.com/office/powerpoint/2010/main" val="6343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cs-CZ" b="1" dirty="0"/>
              <a:t>zvýšení bezpečnosti pěší dopravy </a:t>
            </a:r>
          </a:p>
          <a:p>
            <a:endParaRPr lang="cs-CZ" b="1" dirty="0"/>
          </a:p>
          <a:p>
            <a:r>
              <a:rPr lang="cs-CZ" b="1" dirty="0"/>
              <a:t>racionalizace dopravy v klidu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7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Postup řešení problematiky dopravy v klidu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cs-CZ" b="1" dirty="0"/>
              <a:t>rozdělení obce do 3 posuzovaných oblastí</a:t>
            </a:r>
          </a:p>
          <a:p>
            <a:endParaRPr lang="cs-CZ" b="1" dirty="0"/>
          </a:p>
          <a:p>
            <a:r>
              <a:rPr lang="cs-CZ" b="1" dirty="0"/>
              <a:t>dopravní průzkum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komparace</a:t>
            </a:r>
          </a:p>
        </p:txBody>
      </p:sp>
    </p:spTree>
    <p:extLst>
      <p:ext uri="{BB962C8B-B14F-4D97-AF65-F5344CB8AC3E}">
        <p14:creationId xmlns:p14="http://schemas.microsoft.com/office/powerpoint/2010/main" val="27511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Postup řešení problematiky bezpečnosti pěší dopravy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61259"/>
          </a:xfrm>
        </p:spPr>
        <p:txBody>
          <a:bodyPr>
            <a:normAutofit/>
          </a:bodyPr>
          <a:lstStyle/>
          <a:p>
            <a:r>
              <a:rPr lang="cs-CZ" b="1" dirty="0"/>
              <a:t>pozorování </a:t>
            </a:r>
          </a:p>
          <a:p>
            <a:endParaRPr lang="cs-CZ" b="1" dirty="0"/>
          </a:p>
          <a:p>
            <a:r>
              <a:rPr lang="cs-CZ" b="1" dirty="0"/>
              <a:t>analýza dopravního průzkumu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6214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Doprava v klidu – výsledky a navržená opatření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BA7721D-0D4C-4EC1-912D-A8DECADA94D8}"/>
              </a:ext>
            </a:extLst>
          </p:cNvPr>
          <p:cNvSpPr txBox="1">
            <a:spLocks/>
          </p:cNvSpPr>
          <p:nvPr/>
        </p:nvSpPr>
        <p:spPr>
          <a:xfrm>
            <a:off x="530503" y="3416828"/>
            <a:ext cx="8229600" cy="289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dirty="0"/>
              <a:t>nejkritičtější oblast B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návrhem je nové kapacitní parkoviště</a:t>
            </a:r>
          </a:p>
          <a:p>
            <a:endParaRPr lang="cs-CZ" b="1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F499CE1-8D9F-49F7-8E9B-79ABEF4F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7213426" cy="14713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B99917-DB5D-4505-9127-849F41DB69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3074"/>
            <a:ext cx="460851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65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E82F7-B289-4952-8B20-D96CB2C6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Nové kapacitní parkoviště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0AAC3D-2E44-478F-8724-9A3A69CB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313" y="2060848"/>
            <a:ext cx="4084687" cy="3888432"/>
          </a:xfrm>
        </p:spPr>
        <p:txBody>
          <a:bodyPr>
            <a:normAutofit/>
          </a:bodyPr>
          <a:lstStyle/>
          <a:p>
            <a:r>
              <a:rPr lang="cs-CZ" sz="2200" b="1" dirty="0"/>
              <a:t>rozloha 2 256 m</a:t>
            </a:r>
            <a:r>
              <a:rPr lang="cs-CZ" sz="2200" b="1" baseline="30000" dirty="0"/>
              <a:t>2</a:t>
            </a:r>
          </a:p>
          <a:p>
            <a:endParaRPr lang="cs-CZ" sz="2200" b="1" dirty="0"/>
          </a:p>
          <a:p>
            <a:r>
              <a:rPr lang="cs-CZ" sz="2200" b="1" dirty="0"/>
              <a:t>91 parkovacích stání </a:t>
            </a:r>
          </a:p>
          <a:p>
            <a:endParaRPr lang="cs-CZ" sz="2200" b="1" dirty="0"/>
          </a:p>
          <a:p>
            <a:r>
              <a:rPr lang="cs-CZ" sz="2200" b="1" dirty="0"/>
              <a:t>umístění v oblasti B </a:t>
            </a:r>
          </a:p>
          <a:p>
            <a:endParaRPr lang="cs-CZ" sz="2200" b="1" dirty="0"/>
          </a:p>
          <a:p>
            <a:r>
              <a:rPr lang="cs-CZ" sz="2200" b="1" dirty="0"/>
              <a:t>odhad ceny: 3 746 249 Kč </a:t>
            </a:r>
          </a:p>
          <a:p>
            <a:pPr marL="0" indent="0">
              <a:buNone/>
            </a:pPr>
            <a:r>
              <a:rPr lang="cs-CZ" b="1" dirty="0"/>
              <a:t>                     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1771A7D-8CC7-4360-9ED6-AF88154E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13" y="2189523"/>
            <a:ext cx="4655958" cy="3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9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34D0C-1224-4482-B77C-43E8321E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Bezpečnost pěší dopravy – kritická místa a rizikové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835A55-A4EE-4BB6-81FA-02423CBD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b="1" dirty="0"/>
              <a:t>3 kritická místa</a:t>
            </a:r>
          </a:p>
          <a:p>
            <a:pPr marL="0" indent="0" algn="just">
              <a:buNone/>
            </a:pPr>
            <a:r>
              <a:rPr lang="cs-CZ" sz="2000" b="1" dirty="0"/>
              <a:t>- Kritické místo u autobusové zastávky U Křížku </a:t>
            </a:r>
          </a:p>
          <a:p>
            <a:pPr marL="0" indent="0" algn="just">
              <a:buNone/>
            </a:pPr>
            <a:r>
              <a:rPr lang="cs-CZ" sz="2000" b="1" dirty="0"/>
              <a:t>- </a:t>
            </a:r>
            <a:r>
              <a:rPr lang="pl-PL" sz="2000" b="1" dirty="0"/>
              <a:t>Přechod u mostu Dobrovodského potoka</a:t>
            </a:r>
            <a:endParaRPr lang="cs-CZ" sz="2000" b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cs-CZ" sz="2000" b="1" dirty="0"/>
              <a:t>- Přechod pro chodce na stykové křižovatce ulic Lázeňská a Na                                               Vyhlídce</a:t>
            </a:r>
          </a:p>
          <a:p>
            <a:pPr>
              <a:spcAft>
                <a:spcPts val="1200"/>
              </a:spcAft>
            </a:pPr>
            <a:r>
              <a:rPr lang="cs-CZ" b="1" dirty="0"/>
              <a:t>2 rizikové oblasti </a:t>
            </a:r>
          </a:p>
          <a:p>
            <a:pPr marL="0" indent="0" algn="just">
              <a:buNone/>
            </a:pPr>
            <a:r>
              <a:rPr lang="pl-PL" sz="2000" b="1" dirty="0"/>
              <a:t>- u autobusové zastávky U Domova důchodců</a:t>
            </a:r>
            <a:endParaRPr lang="cs-CZ" sz="2000" b="1" dirty="0"/>
          </a:p>
          <a:p>
            <a:pPr marL="0" indent="0" algn="just">
              <a:buNone/>
            </a:pPr>
            <a:r>
              <a:rPr lang="pl-PL" sz="2000" b="1" dirty="0"/>
              <a:t>- u přechodu pro chodce u základní školy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2209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05460-C29F-41C5-9969-5498A34C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Bezpečnost pěší dopravy – kritická místa a rizikové oblasti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C728418-1A0F-4009-A963-448AB7350F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05" y="1844824"/>
            <a:ext cx="582259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150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1801</TotalTime>
  <Words>512</Words>
  <Application>Microsoft Office PowerPoint</Application>
  <PresentationFormat>Předvádění na obrazovce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Exekutivní</vt:lpstr>
      <vt:lpstr>Bezpečnost silničního provozu, racionalizace dopravy v klidu a návrh opatření v obci Dobrá Voda u Českých Budějovic</vt:lpstr>
      <vt:lpstr>Důvody k řešení daného problému</vt:lpstr>
      <vt:lpstr>Cíl práce</vt:lpstr>
      <vt:lpstr>Postup řešení problematiky dopravy v klidu</vt:lpstr>
      <vt:lpstr>Postup řešení problematiky bezpečnosti pěší dopravy </vt:lpstr>
      <vt:lpstr>Doprava v klidu – výsledky a navržená opatření</vt:lpstr>
      <vt:lpstr>Nové kapacitní parkoviště</vt:lpstr>
      <vt:lpstr>Bezpečnost pěší dopravy – kritická místa a rizikové oblasti</vt:lpstr>
      <vt:lpstr>Bezpečnost pěší dopravy – kritická místa a rizikové oblasti</vt:lpstr>
      <vt:lpstr>Bezpečnost pěší dopravy – návrhy opatření </vt:lpstr>
      <vt:lpstr>Bezpečnost pěší dopravy – návrhy opatření </vt:lpstr>
      <vt:lpstr>Závěr</vt:lpstr>
      <vt:lpstr>Děkuji za pozornost</vt:lpstr>
      <vt:lpstr>Otázky vedoucího a oponenta</vt:lpstr>
    </vt:vector>
  </TitlesOfParts>
  <Company>PVK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Ekologická náročnost nákladní železniční a silniční dopravy na přepravní relaci Praha-Košice</dc:title>
  <dc:creator/>
  <cp:lastModifiedBy>Tomáš Jech</cp:lastModifiedBy>
  <cp:revision>87</cp:revision>
  <dcterms:created xsi:type="dcterms:W3CDTF">2019-06-11T14:54:01Z</dcterms:created>
  <dcterms:modified xsi:type="dcterms:W3CDTF">2021-06-09T14:21:07Z</dcterms:modified>
</cp:coreProperties>
</file>