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notesMasterIdLst>
    <p:notesMasterId r:id="rId13"/>
  </p:notesMasterIdLst>
  <p:sldIdLst>
    <p:sldId id="267" r:id="rId2"/>
    <p:sldId id="260" r:id="rId3"/>
    <p:sldId id="259" r:id="rId4"/>
    <p:sldId id="258" r:id="rId5"/>
    <p:sldId id="261" r:id="rId6"/>
    <p:sldId id="278" r:id="rId7"/>
    <p:sldId id="280" r:id="rId8"/>
    <p:sldId id="271" r:id="rId9"/>
    <p:sldId id="264" r:id="rId10"/>
    <p:sldId id="27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Dopravce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List1!$A$2:$A$5</c:f>
              <c:strCache>
                <c:ptCount val="4"/>
                <c:pt idx="0">
                  <c:v>Stávající</c:v>
                </c:pt>
                <c:pt idx="1">
                  <c:v>Noční</c:v>
                </c:pt>
                <c:pt idx="2">
                  <c:v>Stávající</c:v>
                </c:pt>
                <c:pt idx="3">
                  <c:v>Noční 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82544</c:v>
                </c:pt>
                <c:pt idx="1">
                  <c:v>30954</c:v>
                </c:pt>
                <c:pt idx="2">
                  <c:v>308518</c:v>
                </c:pt>
                <c:pt idx="3">
                  <c:v>206080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3-41AB-8D78-2485F022706C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Provozovatel dráhy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0000"/>
                  </a:schemeClr>
                </a:gs>
                <a:gs pos="78000">
                  <a:schemeClr val="accent3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List1!$A$2:$A$5</c:f>
              <c:strCache>
                <c:ptCount val="4"/>
                <c:pt idx="0">
                  <c:v>Stávající</c:v>
                </c:pt>
                <c:pt idx="1">
                  <c:v>Noční</c:v>
                </c:pt>
                <c:pt idx="2">
                  <c:v>Stávající</c:v>
                </c:pt>
                <c:pt idx="3">
                  <c:v>Noční 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32313</c:v>
                </c:pt>
                <c:pt idx="1">
                  <c:v>28899</c:v>
                </c:pt>
                <c:pt idx="2">
                  <c:v>68316</c:v>
                </c:pt>
                <c:pt idx="3">
                  <c:v>28899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73-41AB-8D78-2485F0227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0648816"/>
        <c:axId val="660651440"/>
        <c:axId val="0"/>
      </c:bar3DChart>
      <c:catAx>
        <c:axId val="660648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 dirty="0" smtClean="0">
                    <a:solidFill>
                      <a:srgbClr val="C00000"/>
                    </a:solidFill>
                  </a:rPr>
                  <a:t>93087	</a:t>
                </a:r>
                <a:r>
                  <a:rPr lang="cs-CZ" b="1" baseline="0" dirty="0" smtClean="0">
                    <a:solidFill>
                      <a:srgbClr val="C00000"/>
                    </a:solidFill>
                  </a:rPr>
                  <a:t>      </a:t>
                </a:r>
                <a:r>
                  <a:rPr lang="cs-CZ" b="1" dirty="0" smtClean="0">
                    <a:solidFill>
                      <a:srgbClr val="C00000"/>
                    </a:solidFill>
                  </a:rPr>
                  <a:t>93132</a:t>
                </a:r>
                <a:endParaRPr lang="cs-CZ" b="1" dirty="0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7733358823318558"/>
              <c:y val="0.819734546767086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0651440"/>
        <c:crosses val="autoZero"/>
        <c:auto val="1"/>
        <c:lblAlgn val="ctr"/>
        <c:lblOffset val="100"/>
        <c:noMultiLvlLbl val="0"/>
      </c:catAx>
      <c:valAx>
        <c:axId val="66065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 smtClean="0"/>
                  <a:t> </a:t>
                </a:r>
                <a:r>
                  <a:rPr lang="cs-CZ" sz="1200" dirty="0" smtClean="0">
                    <a:solidFill>
                      <a:srgbClr val="C00000"/>
                    </a:solidFill>
                    <a:effectLst/>
                  </a:rPr>
                  <a:t>[Kč]</a:t>
                </a:r>
              </a:p>
            </c:rich>
          </c:tx>
          <c:layout>
            <c:manualLayout>
              <c:xMode val="edge"/>
              <c:yMode val="edge"/>
              <c:x val="0.21510243417019909"/>
              <c:y val="8.148496726677107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064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List1!$A$2:$A$3</c:f>
              <c:strCache>
                <c:ptCount val="2"/>
                <c:pt idx="0">
                  <c:v>Pracovní úraz</c:v>
                </c:pt>
                <c:pt idx="1">
                  <c:v>Prevence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658569</c:v>
                </c:pt>
                <c:pt idx="1">
                  <c:v>103000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70-4CAD-A904-14A9E9368E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656681168"/>
        <c:axId val="656678872"/>
        <c:axId val="0"/>
      </c:bar3DChart>
      <c:catAx>
        <c:axId val="65668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6678872"/>
        <c:crosses val="autoZero"/>
        <c:auto val="1"/>
        <c:lblAlgn val="ctr"/>
        <c:lblOffset val="100"/>
        <c:noMultiLvlLbl val="0"/>
      </c:catAx>
      <c:valAx>
        <c:axId val="656678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 smtClean="0">
                    <a:solidFill>
                      <a:srgbClr val="C00000"/>
                    </a:solidFill>
                    <a:effectLst/>
                  </a:rPr>
                  <a:t>[Kč]</a:t>
                </a:r>
              </a:p>
            </c:rich>
          </c:tx>
          <c:layout>
            <c:manualLayout>
              <c:xMode val="edge"/>
              <c:yMode val="edge"/>
              <c:x val="0.24522329013096045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668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30FBF-090E-4144-9B3B-630C2E7AA92E}" type="datetimeFigureOut">
              <a:rPr lang="cs-CZ" smtClean="0"/>
              <a:t>09.06.2021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58A28-6397-43BE-95F7-9D336A5D5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5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2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5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385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3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2237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88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5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2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7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8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6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3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3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8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77839-94E7-4BBB-B5DD-E025A7EF4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592" y="443485"/>
            <a:ext cx="8624353" cy="3796006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Vysoká škola technická a ekonomická v Českých Budějovicích</a:t>
            </a:r>
            <a:b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Ústav </a:t>
            </a:r>
            <a:r>
              <a:rPr lang="cs-CZ" sz="24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technicko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cs-CZ" sz="24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technologický</a:t>
            </a:r>
            <a: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48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Analýza </a:t>
            </a:r>
            <a:br>
              <a:rPr lang="cs-CZ" sz="48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cs-CZ" sz="48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výlukových činností</a:t>
            </a:r>
            <a:r>
              <a:rPr lang="cs-CZ" sz="200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00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</a:b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FFF383-432A-423E-A501-569A6976D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927" y="4823791"/>
            <a:ext cx="8473075" cy="1749287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práce: 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Šárka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Štěrbová</a:t>
            </a:r>
          </a:p>
          <a:p>
            <a:pPr algn="l"/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 práce: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doc. Ing. 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Rudolf Kampf, 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MBA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Oponent práce: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Stach</a:t>
            </a:r>
          </a:p>
          <a:p>
            <a:pPr algn="l"/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Budějovice, červen 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F203C1-630A-4ADB-94E3-8E85339D9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56" y="385296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1B3FE-CD97-4563-B7E3-932FB2D9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618" y="609600"/>
            <a:ext cx="7237384" cy="71212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Doplňující 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dotazy oponenta práce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D49614D-1F93-4703-9DCA-BD5376FBB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5745" y="1388226"/>
            <a:ext cx="8598256" cy="656706"/>
          </a:xfrm>
        </p:spPr>
        <p:txBody>
          <a:bodyPr/>
          <a:lstStyle/>
          <a:p>
            <a:pPr algn="ctr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Ing.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Martin Stach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F5AFDB8-E6DD-42B1-8C50-A5A793FF8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5745" y="2460566"/>
            <a:ext cx="9507346" cy="3897375"/>
          </a:xfrm>
        </p:spPr>
        <p:txBody>
          <a:bodyPr>
            <a:normAutofit fontScale="40000" lnSpcReduction="20000"/>
          </a:bodyPr>
          <a:lstStyle/>
          <a:p>
            <a:r>
              <a:rPr lang="cs-CZ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Obecně </a:t>
            </a:r>
            <a:r>
              <a:rPr lang="cs-CZ" sz="5500" dirty="0">
                <a:latin typeface="Arial" panose="020B0604020202020204" pitchFamily="34" charset="0"/>
                <a:cs typeface="Arial" panose="020B0604020202020204" pitchFamily="34" charset="0"/>
              </a:rPr>
              <a:t>jsou výluky z hlediska drážní dopravy problematická záležitost a jejich dobré </a:t>
            </a:r>
            <a:r>
              <a:rPr lang="cs-CZ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naplánování </a:t>
            </a:r>
            <a:r>
              <a:rPr lang="cs-CZ" sz="5500" dirty="0">
                <a:latin typeface="Arial" panose="020B0604020202020204" pitchFamily="34" charset="0"/>
                <a:cs typeface="Arial" panose="020B0604020202020204" pitchFamily="34" charset="0"/>
              </a:rPr>
              <a:t>je klíčové pro celou funkčnost systému železniční dopravy a zajištění systémových návazností na ostatní veřejnou drážní a linkovou dopravu. </a:t>
            </a:r>
            <a:r>
              <a:rPr lang="cs-CZ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5500" dirty="0">
                <a:latin typeface="Arial" panose="020B0604020202020204" pitchFamily="34" charset="0"/>
                <a:cs typeface="Arial" panose="020B0604020202020204" pitchFamily="34" charset="0"/>
              </a:rPr>
              <a:t>práci jsou zmíněny dva ROV a jejich rozbor. Bylo by možné upravit oba ROV tak, aby výluka trvala co nejkratší dobu a bylo využito více </a:t>
            </a:r>
            <a:r>
              <a:rPr lang="cs-CZ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pracovních </a:t>
            </a:r>
            <a:r>
              <a:rPr lang="cs-CZ" sz="5500" dirty="0">
                <a:latin typeface="Arial" panose="020B0604020202020204" pitchFamily="34" charset="0"/>
                <a:cs typeface="Arial" panose="020B0604020202020204" pitchFamily="34" charset="0"/>
              </a:rPr>
              <a:t>čet, popřípadě dělat výluku v celé trati najednou v dvousměnném, případně trojsměnném provozu</a:t>
            </a:r>
            <a:r>
              <a:rPr lang="cs-CZ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cs-CZ" sz="5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5500" dirty="0">
                <a:latin typeface="Arial" panose="020B0604020202020204" pitchFamily="34" charset="0"/>
                <a:cs typeface="Arial" panose="020B0604020202020204" pitchFamily="34" charset="0"/>
              </a:rPr>
              <a:t>Je možné zohlednit riziko poklesu tržeb z jízdného z důvodu nevyužití vlaku cestujícími vzhledem k neochotě přestupovat při probíhající výluce na NAD či jen z obavy o nestihnutí navazujícího přípoje? </a:t>
            </a:r>
            <a:endParaRPr lang="cs-CZ" sz="5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6" y="396825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647" y="1510748"/>
            <a:ext cx="7406640" cy="49377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6BB2FF0-71E6-4209-9CF2-7BD73644D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62609"/>
            <a:ext cx="7766936" cy="848139"/>
          </a:xfrm>
        </p:spPr>
        <p:txBody>
          <a:bodyPr/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D3B84D-FA60-41F9-9C41-CDBA01DEF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6042990"/>
            <a:ext cx="7862220" cy="655983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Šárka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Štěrbová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77" y="313696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9E9B5-B8B7-4C70-9802-5E614346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19" y="400051"/>
            <a:ext cx="7809063" cy="162877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Motivace k řešení daného problému</a:t>
            </a: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AACAB4-1E36-4835-AB80-6ED4E613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64509"/>
            <a:ext cx="8596668" cy="3676853"/>
          </a:xfrm>
        </p:spPr>
        <p:txBody>
          <a:bodyPr>
            <a:normAutofit/>
          </a:bodyPr>
          <a:lstStyle/>
          <a:p>
            <a:r>
              <a:rPr lang="cs-CZ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Aktuální </a:t>
            </a:r>
            <a:r>
              <a:rPr lang="cs-CZ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téma</a:t>
            </a:r>
          </a:p>
          <a:p>
            <a:pPr marL="0" indent="0">
              <a:buNone/>
            </a:pPr>
            <a:endParaRPr lang="cs-CZ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5FCBEF"/>
              </a:buClr>
            </a:pPr>
            <a:r>
              <a:rPr lang="cs-CZ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Praxe v </a:t>
            </a:r>
            <a:r>
              <a:rPr lang="cs-CZ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oboru</a:t>
            </a:r>
          </a:p>
          <a:p>
            <a:pPr marL="0" lvl="0" indent="0">
              <a:buClr>
                <a:srgbClr val="5FCBEF"/>
              </a:buClr>
              <a:buNone/>
            </a:pPr>
            <a:endParaRPr lang="cs-CZ" sz="2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</a:t>
            </a:r>
            <a:r>
              <a:rPr lang="cs-CZ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získaných znalostí v praxi</a:t>
            </a:r>
          </a:p>
          <a:p>
            <a:pPr marL="0" indent="0">
              <a:buNone/>
            </a:pPr>
            <a:endParaRPr lang="cs-CZ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9" y="40005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CC6AA-79D8-473A-85F0-2B75A9DD7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6673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FBAE7B-6E5E-48C7-A52B-B02B266EC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63707"/>
            <a:ext cx="9231777" cy="3977655"/>
          </a:xfrm>
        </p:spPr>
        <p:txBody>
          <a:bodyPr>
            <a:normAutofit/>
          </a:bodyPr>
          <a:lstStyle/>
          <a:p>
            <a:pPr indent="180340" algn="just">
              <a:lnSpc>
                <a:spcPct val="150000"/>
              </a:lnSpc>
              <a:spcAft>
                <a:spcPts val="600"/>
              </a:spcAft>
            </a:pPr>
            <a:r>
              <a:rPr lang="cs-CZ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Cílem </a:t>
            </a: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práce je na základě analýzy současného stavu provést zhodnocení výlukových prací v drážní dopravě. </a:t>
            </a:r>
            <a:endParaRPr lang="cs-CZ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600"/>
              </a:spcAft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Zhodnocení </a:t>
            </a: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bude provedeno z hlediska ekonomických </a:t>
            </a:r>
            <a:r>
              <a:rPr lang="cs-CZ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bezpečnostní </a:t>
            </a: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dopadů výlukových činností. </a:t>
            </a:r>
            <a:endParaRPr lang="cs-CZ" sz="2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600"/>
              </a:spcAft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Návrhem </a:t>
            </a: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bude zpracování metodického pokynu, který povede k zefektivnění výlukových prací ze zvoleného hlediska. 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19" y="39056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06EC8-6171-4C8E-A0F5-AEA27DDBE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Výzkumný problém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305961-25AD-4103-AC84-ABA7D824D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Současný způsob realizace výluk</a:t>
            </a:r>
            <a:endParaRPr lang="cs-CZ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Přesun realizace výluk do nočních hodin</a:t>
            </a:r>
          </a:p>
          <a:p>
            <a:pPr marL="0" indent="0">
              <a:buNone/>
            </a:pPr>
            <a:endParaRPr lang="cs-CZ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při výlukách</a:t>
            </a:r>
            <a:endParaRPr lang="cs-CZ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73" y="37941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EE7A9-0116-4E44-A400-83EF1D96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Použité metody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981F80-AC1A-413D-A14F-45BCC409A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69869"/>
            <a:ext cx="8596668" cy="4256116"/>
          </a:xfrm>
        </p:spPr>
        <p:txBody>
          <a:bodyPr>
            <a:normAutofit/>
          </a:bodyPr>
          <a:lstStyle/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Sběr dat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Analýza dokumentů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Pozorování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Snímkování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Dedukce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Indukce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Komparace</a:t>
            </a:r>
          </a:p>
          <a:p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What-If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27" y="326628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0400" y="399602"/>
            <a:ext cx="7482320" cy="159545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a přínos </a:t>
            </a:r>
            <a:r>
              <a:rPr lang="cs-CZ" sz="4000" dirty="0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  <a:br>
              <a:rPr lang="cs-CZ" sz="4000" dirty="0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Náklady na realizaci výluk</a:t>
            </a:r>
            <a:endParaRPr lang="cs-CZ" sz="2400" dirty="0">
              <a:solidFill>
                <a:schemeClr val="tx1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3558058"/>
              </p:ext>
            </p:extLst>
          </p:nvPr>
        </p:nvGraphicFramePr>
        <p:xfrm>
          <a:off x="6043353" y="1995055"/>
          <a:ext cx="4236721" cy="351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11576"/>
              </p:ext>
            </p:extLst>
          </p:nvPr>
        </p:nvGraphicFramePr>
        <p:xfrm>
          <a:off x="397163" y="2447637"/>
          <a:ext cx="5754252" cy="2210982"/>
        </p:xfrm>
        <a:graphic>
          <a:graphicData uri="http://schemas.openxmlformats.org/drawingml/2006/table">
            <a:tbl>
              <a:tblPr firstRow="1" firstCol="1" bandRow="1"/>
              <a:tblGrid>
                <a:gridCol w="821508">
                  <a:extLst>
                    <a:ext uri="{9D8B030D-6E8A-4147-A177-3AD203B41FA5}">
                      <a16:colId xmlns:a16="http://schemas.microsoft.com/office/drawing/2014/main" val="3651673637"/>
                    </a:ext>
                  </a:extLst>
                </a:gridCol>
                <a:gridCol w="822124">
                  <a:extLst>
                    <a:ext uri="{9D8B030D-6E8A-4147-A177-3AD203B41FA5}">
                      <a16:colId xmlns:a16="http://schemas.microsoft.com/office/drawing/2014/main" val="3301945916"/>
                    </a:ext>
                  </a:extLst>
                </a:gridCol>
                <a:gridCol w="822124">
                  <a:extLst>
                    <a:ext uri="{9D8B030D-6E8A-4147-A177-3AD203B41FA5}">
                      <a16:colId xmlns:a16="http://schemas.microsoft.com/office/drawing/2014/main" val="52557963"/>
                    </a:ext>
                  </a:extLst>
                </a:gridCol>
                <a:gridCol w="822124">
                  <a:extLst>
                    <a:ext uri="{9D8B030D-6E8A-4147-A177-3AD203B41FA5}">
                      <a16:colId xmlns:a16="http://schemas.microsoft.com/office/drawing/2014/main" val="2678918291"/>
                    </a:ext>
                  </a:extLst>
                </a:gridCol>
                <a:gridCol w="822124">
                  <a:extLst>
                    <a:ext uri="{9D8B030D-6E8A-4147-A177-3AD203B41FA5}">
                      <a16:colId xmlns:a16="http://schemas.microsoft.com/office/drawing/2014/main" val="210791847"/>
                    </a:ext>
                  </a:extLst>
                </a:gridCol>
                <a:gridCol w="822124">
                  <a:extLst>
                    <a:ext uri="{9D8B030D-6E8A-4147-A177-3AD203B41FA5}">
                      <a16:colId xmlns:a16="http://schemas.microsoft.com/office/drawing/2014/main" val="2136152594"/>
                    </a:ext>
                  </a:extLst>
                </a:gridCol>
                <a:gridCol w="822124">
                  <a:extLst>
                    <a:ext uri="{9D8B030D-6E8A-4147-A177-3AD203B41FA5}">
                      <a16:colId xmlns:a16="http://schemas.microsoft.com/office/drawing/2014/main" val="3525891627"/>
                    </a:ext>
                  </a:extLst>
                </a:gridCol>
              </a:tblGrid>
              <a:tr h="54395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cs-CZ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Provozovatel drážní dopravy – </a:t>
                      </a:r>
                      <a:b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náklady za ND </a:t>
                      </a:r>
                      <a:r>
                        <a:rPr lang="cs-CZ" sz="11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[Kč]</a:t>
                      </a:r>
                      <a:endParaRPr lang="cs-CZ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Provozovatel dráhy – </a:t>
                      </a:r>
                      <a:b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mzdové vícenáklady </a:t>
                      </a:r>
                      <a:r>
                        <a:rPr lang="cs-CZ" sz="110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[Kč]</a:t>
                      </a:r>
                      <a:endParaRPr lang="cs-CZ" sz="1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978552"/>
                  </a:ext>
                </a:extLst>
              </a:tr>
              <a:tr h="54395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ROV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Stávající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Noční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Úspora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Stávající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Noční 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Úspora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792167"/>
                  </a:ext>
                </a:extLst>
              </a:tr>
              <a:tr h="54395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93087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82 544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30 954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51 590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32 </a:t>
                      </a:r>
                      <a:r>
                        <a:rPr lang="cs-CZ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313</a:t>
                      </a:r>
                      <a:endParaRPr lang="cs-CZ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28 899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3 </a:t>
                      </a:r>
                      <a:r>
                        <a:rPr lang="cs-CZ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414</a:t>
                      </a:r>
                      <a:endParaRPr lang="cs-CZ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09216"/>
                  </a:ext>
                </a:extLst>
              </a:tr>
              <a:tr h="57562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93132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308 518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206 080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102 438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68 </a:t>
                      </a:r>
                      <a:r>
                        <a:rPr lang="cs-CZ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316</a:t>
                      </a:r>
                      <a:endParaRPr lang="cs-CZ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28 899</a:t>
                      </a: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39 </a:t>
                      </a:r>
                      <a:r>
                        <a:rPr lang="cs-CZ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417</a:t>
                      </a:r>
                    </a:p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cs-CZ" sz="11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349" marR="48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07402"/>
                  </a:ext>
                </a:extLst>
              </a:tr>
            </a:tbl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8" y="399602"/>
            <a:ext cx="1261981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0618" y="609600"/>
            <a:ext cx="698338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a přínos </a:t>
            </a:r>
            <a:r>
              <a:rPr lang="cs-CZ" dirty="0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  <a:br>
              <a:rPr lang="cs-CZ" dirty="0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Rozbor nákladů na prevenci x pracovní úraz</a:t>
            </a:r>
            <a:r>
              <a:rPr lang="cs-CZ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8016830"/>
              </p:ext>
            </p:extLst>
          </p:nvPr>
        </p:nvGraphicFramePr>
        <p:xfrm>
          <a:off x="6086764" y="2068946"/>
          <a:ext cx="4137890" cy="374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Zástupný symbol pro obsah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703780"/>
              </p:ext>
            </p:extLst>
          </p:nvPr>
        </p:nvGraphicFramePr>
        <p:xfrm>
          <a:off x="375772" y="2650838"/>
          <a:ext cx="5710992" cy="2401453"/>
        </p:xfrm>
        <a:graphic>
          <a:graphicData uri="http://schemas.openxmlformats.org/drawingml/2006/table">
            <a:tbl>
              <a:tblPr firstRow="1" firstCol="1" bandRow="1"/>
              <a:tblGrid>
                <a:gridCol w="2540515">
                  <a:extLst>
                    <a:ext uri="{9D8B030D-6E8A-4147-A177-3AD203B41FA5}">
                      <a16:colId xmlns:a16="http://schemas.microsoft.com/office/drawing/2014/main" val="770543101"/>
                    </a:ext>
                  </a:extLst>
                </a:gridCol>
                <a:gridCol w="1746792">
                  <a:extLst>
                    <a:ext uri="{9D8B030D-6E8A-4147-A177-3AD203B41FA5}">
                      <a16:colId xmlns:a16="http://schemas.microsoft.com/office/drawing/2014/main" val="1940429378"/>
                    </a:ext>
                  </a:extLst>
                </a:gridCol>
                <a:gridCol w="1423685">
                  <a:extLst>
                    <a:ext uri="{9D8B030D-6E8A-4147-A177-3AD203B41FA5}">
                      <a16:colId xmlns:a16="http://schemas.microsoft.com/office/drawing/2014/main" val="122158976"/>
                    </a:ext>
                  </a:extLst>
                </a:gridCol>
              </a:tblGrid>
              <a:tr h="30416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Pracovní úraz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Časový interval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Náklady [Kč]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60533"/>
                  </a:ext>
                </a:extLst>
              </a:tr>
              <a:tr h="44921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Tříštivá zlomenina a rozbití hlavy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měsíců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658 569 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649009"/>
                  </a:ext>
                </a:extLst>
              </a:tr>
              <a:tr h="30416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Prevence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Časový interval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Náklady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692826"/>
                  </a:ext>
                </a:extLst>
              </a:tr>
              <a:tr h="30416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Zhodnocení rizik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měsíc/1 půl roku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50 000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91337"/>
                  </a:ext>
                </a:extLst>
              </a:tr>
              <a:tr h="30416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Školení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ročně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075877"/>
                  </a:ext>
                </a:extLst>
              </a:tr>
              <a:tr h="43140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Kontrola dodržování předpisů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týdně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cs-CZ" sz="11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</a:t>
                      </a:r>
                      <a:endParaRPr lang="cs-CZ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650821"/>
                  </a:ext>
                </a:extLst>
              </a:tr>
              <a:tr h="30416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103 000</a:t>
                      </a:r>
                    </a:p>
                  </a:txBody>
                  <a:tcPr marL="50641" marR="50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75697"/>
                  </a:ext>
                </a:extLst>
              </a:tr>
            </a:tbl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73" y="405219"/>
            <a:ext cx="1261981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8324F-B53C-4EDA-8204-3CF22EC81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5E934C-3940-4E8A-A90A-EAB415215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0735"/>
            <a:ext cx="8596668" cy="4204204"/>
          </a:xfrm>
        </p:spPr>
        <p:txBody>
          <a:bodyPr>
            <a:normAutofit/>
          </a:bodyPr>
          <a:lstStyle/>
          <a:p>
            <a:pPr marL="0" indent="0">
              <a:buClr>
                <a:srgbClr val="F496CB">
                  <a:lumMod val="75000"/>
                </a:srgbClr>
              </a:buClr>
              <a:buNone/>
            </a:pPr>
            <a:endParaRPr lang="cs-CZ" sz="24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Ekonomické a časové hledisko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přesun výluk do nočních hodin</a:t>
            </a: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Bezpečnostní hledisko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etodický pokyn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ktualizace předpisu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yšší frekvence školení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1" y="37280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0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1B3FE-CD97-4563-B7E3-932FB2D9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99" y="609600"/>
            <a:ext cx="7647709" cy="71212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Doplňující 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dotazy vedoucího práce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35EC616-7666-427F-A9E1-C12E33961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5255" y="1528763"/>
            <a:ext cx="7499727" cy="665797"/>
          </a:xfrm>
        </p:spPr>
        <p:txBody>
          <a:bodyPr/>
          <a:lstStyle/>
          <a:p>
            <a:pPr algn="ctr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doc. Ing.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Rudolf Kampf, Ph.D., MBA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2DDF98E-B108-4BEC-94FD-D96E011D4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673" y="2543694"/>
            <a:ext cx="8425058" cy="1454727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Bude práce využitá v praxi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 jakých hledisek lze posuzovat výluky?</a:t>
            </a:r>
            <a:endParaRPr lang="cs-CZ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57" y="42288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2012</TotalTime>
  <Words>458</Words>
  <Application>Microsoft Office PowerPoint</Application>
  <PresentationFormat>Širokoúhlá obrazovka</PresentationFormat>
  <Paragraphs>100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</vt:lpstr>
      <vt:lpstr>Wingdings 3</vt:lpstr>
      <vt:lpstr>Fazeta</vt:lpstr>
      <vt:lpstr>Vysoká škola technická a ekonomická v Českých Budějovicích Ústav technicko-technologický    Analýza  výlukových činností </vt:lpstr>
      <vt:lpstr>Motivace k řešení daného problému </vt:lpstr>
      <vt:lpstr>Cíl práce</vt:lpstr>
      <vt:lpstr>Výzkumný problém</vt:lpstr>
      <vt:lpstr>Použité metody</vt:lpstr>
      <vt:lpstr>Výsledky a přínos práce  Náklady na realizaci výluk</vt:lpstr>
      <vt:lpstr>Výsledky a přínos práce  Rozbor nákladů na prevenci x pracovní úraz  </vt:lpstr>
      <vt:lpstr>Shrnutí</vt:lpstr>
      <vt:lpstr>Doplňující dotazy vedoucího práce</vt:lpstr>
      <vt:lpstr>Doplňující dotazy oponenta práce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RACIONALIZACE SKLADOVÉHO HOSPODÁŘSTVÍ  VE VYBRANÉ FIRMĚ</dc:title>
  <dc:creator>ASUS</dc:creator>
  <cp:lastModifiedBy>Štěrbová Šárka, Bc.</cp:lastModifiedBy>
  <cp:revision>102</cp:revision>
  <dcterms:created xsi:type="dcterms:W3CDTF">2017-06-12T12:38:30Z</dcterms:created>
  <dcterms:modified xsi:type="dcterms:W3CDTF">2021-06-09T09:52:39Z</dcterms:modified>
  <cp:category/>
</cp:coreProperties>
</file>