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96" r:id="rId6"/>
    <p:sldId id="297" r:id="rId7"/>
    <p:sldId id="300" r:id="rId8"/>
    <p:sldId id="260" r:id="rId9"/>
    <p:sldId id="298" r:id="rId10"/>
    <p:sldId id="266" r:id="rId11"/>
    <p:sldId id="268" r:id="rId12"/>
    <p:sldId id="295" r:id="rId13"/>
    <p:sldId id="267" r:id="rId14"/>
  </p:sldIdLst>
  <p:sldSz cx="9721850" cy="72009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FF"/>
    <a:srgbClr val="CC66FF"/>
    <a:srgbClr val="66FF33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0" d="100"/>
          <a:sy n="80" d="100"/>
        </p:scale>
        <p:origin x="1382" y="62"/>
      </p:cViewPr>
      <p:guideLst>
        <p:guide orient="horz" pos="2268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íma Michal" userId="7b65c64f-e97c-4af0-9ca8-21ab0bb8f19f" providerId="ADAL" clId="{2509AF61-BAA5-4832-87E6-0B7CF8104985}"/>
    <pc:docChg chg="custSel addSld modSld">
      <pc:chgData name="Šíma Michal" userId="7b65c64f-e97c-4af0-9ca8-21ab0bb8f19f" providerId="ADAL" clId="{2509AF61-BAA5-4832-87E6-0B7CF8104985}" dt="2021-06-03T12:59:15.475" v="264" actId="20577"/>
      <pc:docMkLst>
        <pc:docMk/>
      </pc:docMkLst>
      <pc:sldChg chg="modSp mod">
        <pc:chgData name="Šíma Michal" userId="7b65c64f-e97c-4af0-9ca8-21ab0bb8f19f" providerId="ADAL" clId="{2509AF61-BAA5-4832-87E6-0B7CF8104985}" dt="2021-06-03T12:09:03.630" v="32" actId="2711"/>
        <pc:sldMkLst>
          <pc:docMk/>
          <pc:sldMk cId="0" sldId="266"/>
        </pc:sldMkLst>
        <pc:spChg chg="mod">
          <ac:chgData name="Šíma Michal" userId="7b65c64f-e97c-4af0-9ca8-21ab0bb8f19f" providerId="ADAL" clId="{2509AF61-BAA5-4832-87E6-0B7CF8104985}" dt="2021-06-03T12:09:03.630" v="32" actId="2711"/>
          <ac:spMkLst>
            <pc:docMk/>
            <pc:sldMk cId="0" sldId="266"/>
            <ac:spMk id="2" creationId="{00000000-0000-0000-0000-000000000000}"/>
          </ac:spMkLst>
        </pc:spChg>
        <pc:spChg chg="mod">
          <ac:chgData name="Šíma Michal" userId="7b65c64f-e97c-4af0-9ca8-21ab0bb8f19f" providerId="ADAL" clId="{2509AF61-BAA5-4832-87E6-0B7CF8104985}" dt="2021-06-03T12:08:42.601" v="30" actId="404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08:33.001" v="27" actId="2711"/>
        <pc:sldMkLst>
          <pc:docMk/>
          <pc:sldMk cId="0" sldId="267"/>
        </pc:sldMkLst>
        <pc:spChg chg="mod">
          <ac:chgData name="Šíma Michal" userId="7b65c64f-e97c-4af0-9ca8-21ab0bb8f19f" providerId="ADAL" clId="{2509AF61-BAA5-4832-87E6-0B7CF8104985}" dt="2021-06-03T12:08:33.001" v="27" actId="2711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08:25.692" v="26" actId="20577"/>
        <pc:sldMkLst>
          <pc:docMk/>
          <pc:sldMk cId="0" sldId="268"/>
        </pc:sldMkLst>
        <pc:spChg chg="mod">
          <ac:chgData name="Šíma Michal" userId="7b65c64f-e97c-4af0-9ca8-21ab0bb8f19f" providerId="ADAL" clId="{2509AF61-BAA5-4832-87E6-0B7CF8104985}" dt="2021-06-03T12:08:25.692" v="26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10:02.278" v="37" actId="2711"/>
        <pc:sldMkLst>
          <pc:docMk/>
          <pc:sldMk cId="4179870183" sldId="286"/>
        </pc:sldMkLst>
        <pc:spChg chg="mod">
          <ac:chgData name="Šíma Michal" userId="7b65c64f-e97c-4af0-9ca8-21ab0bb8f19f" providerId="ADAL" clId="{2509AF61-BAA5-4832-87E6-0B7CF8104985}" dt="2021-06-03T12:10:02.278" v="37" actId="2711"/>
          <ac:spMkLst>
            <pc:docMk/>
            <pc:sldMk cId="4179870183" sldId="286"/>
            <ac:spMk id="2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09:53.528" v="36" actId="2711"/>
        <pc:sldMkLst>
          <pc:docMk/>
          <pc:sldMk cId="1786607838" sldId="287"/>
        </pc:sldMkLst>
        <pc:spChg chg="mod">
          <ac:chgData name="Šíma Michal" userId="7b65c64f-e97c-4af0-9ca8-21ab0bb8f19f" providerId="ADAL" clId="{2509AF61-BAA5-4832-87E6-0B7CF8104985}" dt="2021-06-03T12:09:53.528" v="36" actId="2711"/>
          <ac:spMkLst>
            <pc:docMk/>
            <pc:sldMk cId="1786607838" sldId="287"/>
            <ac:spMk id="2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09:45.019" v="35" actId="2711"/>
        <pc:sldMkLst>
          <pc:docMk/>
          <pc:sldMk cId="3371903011" sldId="288"/>
        </pc:sldMkLst>
        <pc:spChg chg="mod">
          <ac:chgData name="Šíma Michal" userId="7b65c64f-e97c-4af0-9ca8-21ab0bb8f19f" providerId="ADAL" clId="{2509AF61-BAA5-4832-87E6-0B7CF8104985}" dt="2021-06-03T12:09:45.019" v="35" actId="2711"/>
          <ac:spMkLst>
            <pc:docMk/>
            <pc:sldMk cId="3371903011" sldId="288"/>
            <ac:spMk id="2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09:33.039" v="34" actId="207"/>
        <pc:sldMkLst>
          <pc:docMk/>
          <pc:sldMk cId="2565710858" sldId="289"/>
        </pc:sldMkLst>
        <pc:spChg chg="mod">
          <ac:chgData name="Šíma Michal" userId="7b65c64f-e97c-4af0-9ca8-21ab0bb8f19f" providerId="ADAL" clId="{2509AF61-BAA5-4832-87E6-0B7CF8104985}" dt="2021-06-03T12:09:33.039" v="34" actId="207"/>
          <ac:spMkLst>
            <pc:docMk/>
            <pc:sldMk cId="2565710858" sldId="289"/>
            <ac:spMk id="2" creationId="{00000000-0000-0000-0000-000000000000}"/>
          </ac:spMkLst>
        </pc:spChg>
      </pc:sldChg>
      <pc:sldChg chg="modSp mod">
        <pc:chgData name="Šíma Michal" userId="7b65c64f-e97c-4af0-9ca8-21ab0bb8f19f" providerId="ADAL" clId="{2509AF61-BAA5-4832-87E6-0B7CF8104985}" dt="2021-06-03T12:59:15.475" v="264" actId="20577"/>
        <pc:sldMkLst>
          <pc:docMk/>
          <pc:sldMk cId="1197409975" sldId="294"/>
        </pc:sldMkLst>
        <pc:spChg chg="mod">
          <ac:chgData name="Šíma Michal" userId="7b65c64f-e97c-4af0-9ca8-21ab0bb8f19f" providerId="ADAL" clId="{2509AF61-BAA5-4832-87E6-0B7CF8104985}" dt="2021-06-03T12:10:22.627" v="39" actId="207"/>
          <ac:spMkLst>
            <pc:docMk/>
            <pc:sldMk cId="1197409975" sldId="294"/>
            <ac:spMk id="2" creationId="{00000000-0000-0000-0000-000000000000}"/>
          </ac:spMkLst>
        </pc:spChg>
        <pc:spChg chg="mod">
          <ac:chgData name="Šíma Michal" userId="7b65c64f-e97c-4af0-9ca8-21ab0bb8f19f" providerId="ADAL" clId="{2509AF61-BAA5-4832-87E6-0B7CF8104985}" dt="2021-06-03T12:59:15.475" v="264" actId="20577"/>
          <ac:spMkLst>
            <pc:docMk/>
            <pc:sldMk cId="1197409975" sldId="294"/>
            <ac:spMk id="3" creationId="{00000000-0000-0000-0000-000000000000}"/>
          </ac:spMkLst>
        </pc:spChg>
      </pc:sldChg>
      <pc:sldChg chg="modSp add mod">
        <pc:chgData name="Šíma Michal" userId="7b65c64f-e97c-4af0-9ca8-21ab0bb8f19f" providerId="ADAL" clId="{2509AF61-BAA5-4832-87E6-0B7CF8104985}" dt="2021-06-03T12:08:08.362" v="23" actId="404"/>
        <pc:sldMkLst>
          <pc:docMk/>
          <pc:sldMk cId="3319837823" sldId="295"/>
        </pc:sldMkLst>
        <pc:spChg chg="mod">
          <ac:chgData name="Šíma Michal" userId="7b65c64f-e97c-4af0-9ca8-21ab0bb8f19f" providerId="ADAL" clId="{2509AF61-BAA5-4832-87E6-0B7CF8104985}" dt="2021-06-03T12:08:08.362" v="23" actId="404"/>
          <ac:spMkLst>
            <pc:docMk/>
            <pc:sldMk cId="3319837823" sldId="29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2" y="0"/>
            <a:ext cx="9721849" cy="539220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9139" y="3523640"/>
            <a:ext cx="8587634" cy="1757020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9139" y="1920240"/>
            <a:ext cx="8587634" cy="1574597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384751"/>
            <a:ext cx="9721850" cy="4800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7015937" y="0"/>
            <a:ext cx="48609" cy="72009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7067785" y="0"/>
            <a:ext cx="2673510" cy="72009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10374" y="288373"/>
            <a:ext cx="2025385" cy="614410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86093" y="320042"/>
            <a:ext cx="6400217" cy="61441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07470" y="6696335"/>
            <a:ext cx="4078843" cy="38338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94" y="163221"/>
            <a:ext cx="8749665" cy="1315364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721850" cy="273264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732646"/>
            <a:ext cx="9721850" cy="4800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192" y="124815"/>
            <a:ext cx="8519581" cy="1718615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7471" y="1920240"/>
            <a:ext cx="8529303" cy="72009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6092" y="1862633"/>
            <a:ext cx="4293817" cy="4855007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41942" y="1862633"/>
            <a:ext cx="4293817" cy="4855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6093" y="1783939"/>
            <a:ext cx="4295506" cy="75112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93" y="2571988"/>
            <a:ext cx="4295506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8566" y="1783939"/>
            <a:ext cx="4297192" cy="751123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38566" y="2571988"/>
            <a:ext cx="4297192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445" y="160020"/>
            <a:ext cx="2683231" cy="102732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0186" y="1830290"/>
            <a:ext cx="6294793" cy="47868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8445" y="1816519"/>
            <a:ext cx="2624900" cy="480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3036206" y="0"/>
            <a:ext cx="48609" cy="1526591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036206" y="0"/>
            <a:ext cx="48609" cy="1526591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993" y="163221"/>
            <a:ext cx="2684726" cy="102732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87312" y="1559048"/>
            <a:ext cx="6642197" cy="564185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4993" y="1814627"/>
            <a:ext cx="2624900" cy="480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74994" y="1228954"/>
            <a:ext cx="2683231" cy="211226"/>
          </a:xfrm>
        </p:spPr>
        <p:txBody>
          <a:bodyPr/>
          <a:lstStyle/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036206" y="0"/>
            <a:ext cx="48609" cy="72009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3036206" y="0"/>
            <a:ext cx="48609" cy="72009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27656" y="1228954"/>
            <a:ext cx="5522011" cy="21122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866327" y="1228954"/>
            <a:ext cx="780240" cy="211226"/>
          </a:xfrm>
        </p:spPr>
        <p:txBody>
          <a:bodyPr/>
          <a:lstStyle/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507690"/>
            <a:ext cx="9721850" cy="4800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2" y="2"/>
            <a:ext cx="9721849" cy="15054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6094" y="160020"/>
            <a:ext cx="8749665" cy="131361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6094" y="1863952"/>
            <a:ext cx="8749665" cy="485688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6092" y="6800849"/>
            <a:ext cx="2268432" cy="288036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7C3564-21E0-46D7-A086-B9C31211578B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07468" y="6800849"/>
            <a:ext cx="5855777" cy="288036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2868" y="6800849"/>
            <a:ext cx="780240" cy="288036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17F437-FE4E-48B3-86D5-391C48815F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75016" y="2507008"/>
            <a:ext cx="8352929" cy="2458109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logistických procesů</a:t>
            </a:r>
            <a:b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tělesa vyjímatelné</a:t>
            </a:r>
            <a:b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části hlavního cirkulačního</a:t>
            </a:r>
            <a:b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čerpadla JE Temelín</a:t>
            </a:r>
            <a:endParaRPr lang="cs-CZ" sz="4000" dirty="0">
              <a:solidFill>
                <a:schemeClr val="accent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7886" y="5530823"/>
            <a:ext cx="9152502" cy="1519362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Autor práce: Bc. Michal Šíma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Vedoucí práce: Ing. Marcel Beňo, Ph.D.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Oponent práce: Ing. Jiří Kocourek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České Budějovice, červen 2021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268637" y="242789"/>
            <a:ext cx="6927497" cy="1918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Vysoká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škola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technická a ekonomická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>
                <a:solidFill>
                  <a:schemeClr val="accent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 Českých Budějovicích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Ústav 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technicko-technologický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Obrázek 5" descr="760px-Logo_Všte.jpg"/>
          <p:cNvPicPr>
            <a:picLocks noChangeAspect="1"/>
          </p:cNvPicPr>
          <p:nvPr/>
        </p:nvPicPr>
        <p:blipFill>
          <a:blip r:embed="rId2" cstate="print"/>
          <a:srcRect r="4517" b="4167"/>
          <a:stretch>
            <a:fillRect/>
          </a:stretch>
        </p:blipFill>
        <p:spPr>
          <a:xfrm>
            <a:off x="313823" y="216074"/>
            <a:ext cx="1722387" cy="1725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</a:t>
            </a:r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Oprava svařováním umožňuje provozovat opravené těleso VČ dalších 6 let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životnosti a provozní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spolehlivosti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Zdokumentovaná logistika výrobních procesů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úspora (13 mil. Kč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2022 proběhne kontrola stavu prvního tělesa VČ  - podle stavu bude opravené plochy se rozhodne o dalším způsobu provozování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Vedoucí práce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Lze na základě získaných poznatků posoudit, zda navržený postup opravy je z pohledu provozu trvalým nebo dočasným řešením?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Lze zmíněné logistické procesy aplikovat i na jaderná zařízení provozovaná mimo ČR?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Jaké logistické procesy by mohly podpořit popisovanou problematiku opravy z hlediska cílené kvality?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Jsou získané technické poznatky přenositelné i na provoz (údržbu) nových jaderných zdrojů?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</a:p>
          <a:p>
            <a:pPr algn="just"/>
            <a:r>
              <a:rPr lang="cs-CZ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Jaké hlavní zásady stanovuje legislativa držitele povolení (ČEZ a.s.) k zajištění realizace zvláštních procesů (svařování, NDT kontroly) v rámci oprav?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378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600186"/>
            <a:ext cx="9721850" cy="5286412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cs-CZ" sz="4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DĚKUJI </a:t>
            </a:r>
            <a:r>
              <a:rPr lang="cs-CZ" sz="40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ZA </a:t>
            </a:r>
            <a:r>
              <a:rPr lang="cs-CZ" sz="4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cs-CZ" sz="4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POZORNOST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769" y="99988"/>
            <a:ext cx="9290081" cy="131536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Zajímavé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aktuální téma z praxe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Základní znalost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Osobní zájem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Prohloubení znalostí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246" y="1800250"/>
            <a:ext cx="9172191" cy="48568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diplomové práce je zhodnocení logistických procesů opravy provozně exponovaného zařízení ve smyslu zvýšení životnosti a jeho provozní spolehlivosti. Aplikací speciálních metod zkoušení navrhnout vhodný technologický postup opravy energetických zařízení s ohledem na dosažení požadovaných vlastností svarového spoje a jeho strukturní stability.</a:t>
            </a:r>
            <a:endParaRPr lang="cs-CZ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  <a:endParaRPr lang="cs-CZ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Nevyhovující výchozí stav tělesa VČ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Vznikající větvící se lineární indikace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Jaké jsou hlavní příčiny vzniku indikací?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vyhodnocení poskytnutých interních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Vývojového, PDCA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Ishikawova diagramu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Nedestruktivní metody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Aplikace a analýza silikonových a extrakčních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replik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metodou konečných prvků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Oprava svařováním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07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  <a:endParaRPr lang="cs-CZ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121" y="1872258"/>
            <a:ext cx="4887536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Trhliny způsobují vyskytující se nečistoty (chlor a síra)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Přítomnost chloru působí destruktivně na ochrannou pasivační vrstvu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MKP ukázala, že model s vybráním v místě trhlin nemá výrazný vliv na změnu napjatosti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Trhliny se dále šíří a větví v důsledku přítomnosti napětí za provozu -&gt; trhliny korozního praskání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957" y="2088282"/>
            <a:ext cx="4294187" cy="32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005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ukončení 3"/>
          <p:cNvSpPr/>
          <p:nvPr/>
        </p:nvSpPr>
        <p:spPr>
          <a:xfrm>
            <a:off x="1622289" y="1728242"/>
            <a:ext cx="1047477" cy="405842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Provoz HCČ</a:t>
            </a:r>
          </a:p>
        </p:txBody>
      </p:sp>
      <p:sp>
        <p:nvSpPr>
          <p:cNvPr id="5" name="Vývojový diagram: postup 4"/>
          <p:cNvSpPr/>
          <p:nvPr/>
        </p:nvSpPr>
        <p:spPr>
          <a:xfrm>
            <a:off x="1553500" y="2400058"/>
            <a:ext cx="1219195" cy="4593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Generální oprava</a:t>
            </a:r>
          </a:p>
          <a:p>
            <a:pPr algn="ctr"/>
            <a:r>
              <a:rPr lang="cs-CZ" sz="957" dirty="0"/>
              <a:t>(odstávka)</a:t>
            </a:r>
          </a:p>
        </p:txBody>
      </p:sp>
      <p:sp>
        <p:nvSpPr>
          <p:cNvPr id="6" name="Vývojový diagram: postup 5"/>
          <p:cNvSpPr/>
          <p:nvPr/>
        </p:nvSpPr>
        <p:spPr>
          <a:xfrm>
            <a:off x="129610" y="3089071"/>
            <a:ext cx="1219195" cy="602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Demontáž, </a:t>
            </a:r>
          </a:p>
          <a:p>
            <a:pPr algn="ctr"/>
            <a:r>
              <a:rPr lang="cs-CZ" sz="957" dirty="0"/>
              <a:t>Transport na BAPP 01 </a:t>
            </a:r>
          </a:p>
        </p:txBody>
      </p:sp>
      <p:sp>
        <p:nvSpPr>
          <p:cNvPr id="9" name="Vývojový diagram: postup 8"/>
          <p:cNvSpPr/>
          <p:nvPr/>
        </p:nvSpPr>
        <p:spPr>
          <a:xfrm>
            <a:off x="2529510" y="6516497"/>
            <a:ext cx="1219195" cy="4593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Realizace opravy</a:t>
            </a:r>
          </a:p>
        </p:txBody>
      </p:sp>
      <p:sp>
        <p:nvSpPr>
          <p:cNvPr id="10" name="Vývojový diagram: rozhodnutí 9"/>
          <p:cNvSpPr/>
          <p:nvPr/>
        </p:nvSpPr>
        <p:spPr>
          <a:xfrm>
            <a:off x="2968229" y="4750179"/>
            <a:ext cx="1791539" cy="57412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Vyhovuje?</a:t>
            </a:r>
          </a:p>
        </p:txBody>
      </p:sp>
      <p:sp>
        <p:nvSpPr>
          <p:cNvPr id="11" name="Vývojový diagram: postup 10"/>
          <p:cNvSpPr/>
          <p:nvPr/>
        </p:nvSpPr>
        <p:spPr>
          <a:xfrm>
            <a:off x="1553497" y="3881264"/>
            <a:ext cx="1219195" cy="66035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Požadavek a realizace NDT kontrol na zjištění stavu</a:t>
            </a:r>
          </a:p>
        </p:txBody>
      </p:sp>
      <p:sp>
        <p:nvSpPr>
          <p:cNvPr id="12" name="Vývojový diagram: postup 11"/>
          <p:cNvSpPr/>
          <p:nvPr/>
        </p:nvSpPr>
        <p:spPr>
          <a:xfrm>
            <a:off x="4668231" y="3901386"/>
            <a:ext cx="1219195" cy="4746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Vyhotovení a verifikace protokolů</a:t>
            </a:r>
          </a:p>
        </p:txBody>
      </p:sp>
      <p:sp>
        <p:nvSpPr>
          <p:cNvPr id="13" name="Vývojový diagram: postup 12"/>
          <p:cNvSpPr/>
          <p:nvPr/>
        </p:nvSpPr>
        <p:spPr>
          <a:xfrm>
            <a:off x="4108098" y="6516497"/>
            <a:ext cx="1576555" cy="4593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Požadavek a realizace NDT kontrol po opravě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1553498" y="5532866"/>
            <a:ext cx="1218246" cy="71765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Návrh, posouzení a vypracování technické dokumentace</a:t>
            </a:r>
          </a:p>
        </p:txBody>
      </p:sp>
      <p:sp>
        <p:nvSpPr>
          <p:cNvPr id="16" name="Vývojový diagram: postup 15"/>
          <p:cNvSpPr/>
          <p:nvPr/>
        </p:nvSpPr>
        <p:spPr>
          <a:xfrm>
            <a:off x="3350913" y="5758900"/>
            <a:ext cx="1545463" cy="4593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Vypracování změnového řízení pro opakovanou opravu</a:t>
            </a:r>
          </a:p>
        </p:txBody>
      </p:sp>
      <p:sp>
        <p:nvSpPr>
          <p:cNvPr id="19" name="Vývojový diagram: postup 18"/>
          <p:cNvSpPr/>
          <p:nvPr/>
        </p:nvSpPr>
        <p:spPr>
          <a:xfrm>
            <a:off x="4668231" y="2450244"/>
            <a:ext cx="1219195" cy="4746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Zpětná montáž,</a:t>
            </a:r>
          </a:p>
          <a:p>
            <a:pPr algn="ctr"/>
            <a:r>
              <a:rPr lang="cs-CZ" sz="957" dirty="0"/>
              <a:t>Transport na pozici</a:t>
            </a:r>
          </a:p>
        </p:txBody>
      </p:sp>
      <p:sp>
        <p:nvSpPr>
          <p:cNvPr id="20" name="Vývojový diagram: postup 19"/>
          <p:cNvSpPr/>
          <p:nvPr/>
        </p:nvSpPr>
        <p:spPr>
          <a:xfrm>
            <a:off x="8695913" y="5766565"/>
            <a:ext cx="914607" cy="47462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Výměna ND</a:t>
            </a:r>
          </a:p>
        </p:txBody>
      </p:sp>
      <p:cxnSp>
        <p:nvCxnSpPr>
          <p:cNvPr id="21" name="Přímá spojnice se šipkou 20"/>
          <p:cNvCxnSpPr>
            <a:stCxn id="4" idx="2"/>
            <a:endCxn id="5" idx="0"/>
          </p:cNvCxnSpPr>
          <p:nvPr/>
        </p:nvCxnSpPr>
        <p:spPr>
          <a:xfrm>
            <a:off x="2146028" y="2134084"/>
            <a:ext cx="17070" cy="26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ývojový diagram: postup 21"/>
          <p:cNvSpPr/>
          <p:nvPr/>
        </p:nvSpPr>
        <p:spPr>
          <a:xfrm>
            <a:off x="7312276" y="5766565"/>
            <a:ext cx="1219195" cy="4593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Opakovaná nevyhovující NDT kontrola</a:t>
            </a:r>
          </a:p>
        </p:txBody>
      </p:sp>
      <p:sp>
        <p:nvSpPr>
          <p:cNvPr id="23" name="Vývojový diagram: rozhodnutí 22"/>
          <p:cNvSpPr/>
          <p:nvPr/>
        </p:nvSpPr>
        <p:spPr>
          <a:xfrm>
            <a:off x="5356296" y="5709153"/>
            <a:ext cx="1791539" cy="57412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Vyhovuje?</a:t>
            </a:r>
          </a:p>
        </p:txBody>
      </p:sp>
      <p:cxnSp>
        <p:nvCxnSpPr>
          <p:cNvPr id="30" name="Pravoúhlá spojnice 29"/>
          <p:cNvCxnSpPr>
            <a:stCxn id="11" idx="3"/>
            <a:endCxn id="10" idx="0"/>
          </p:cNvCxnSpPr>
          <p:nvPr/>
        </p:nvCxnSpPr>
        <p:spPr>
          <a:xfrm>
            <a:off x="2772692" y="4211441"/>
            <a:ext cx="1091307" cy="5387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avoúhlá spojnice 32"/>
          <p:cNvCxnSpPr>
            <a:stCxn id="10" idx="3"/>
            <a:endCxn id="12" idx="2"/>
          </p:cNvCxnSpPr>
          <p:nvPr/>
        </p:nvCxnSpPr>
        <p:spPr>
          <a:xfrm flipV="1">
            <a:off x="4759768" y="4376014"/>
            <a:ext cx="518061" cy="6612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>
            <a:stCxn id="14" idx="2"/>
            <a:endCxn id="9" idx="1"/>
          </p:cNvCxnSpPr>
          <p:nvPr/>
        </p:nvCxnSpPr>
        <p:spPr>
          <a:xfrm rot="16200000" flipH="1">
            <a:off x="2098253" y="6314889"/>
            <a:ext cx="495625" cy="366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9" idx="3"/>
            <a:endCxn id="13" idx="1"/>
          </p:cNvCxnSpPr>
          <p:nvPr/>
        </p:nvCxnSpPr>
        <p:spPr>
          <a:xfrm>
            <a:off x="3748705" y="6746147"/>
            <a:ext cx="359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ravoúhlá spojnice 56"/>
          <p:cNvCxnSpPr>
            <a:stCxn id="16" idx="1"/>
            <a:endCxn id="9" idx="0"/>
          </p:cNvCxnSpPr>
          <p:nvPr/>
        </p:nvCxnSpPr>
        <p:spPr>
          <a:xfrm rot="10800000" flipV="1">
            <a:off x="3139109" y="5988549"/>
            <a:ext cx="211805" cy="5279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>
            <a:stCxn id="12" idx="0"/>
            <a:endCxn id="52" idx="2"/>
          </p:cNvCxnSpPr>
          <p:nvPr/>
        </p:nvCxnSpPr>
        <p:spPr>
          <a:xfrm flipV="1">
            <a:off x="5277829" y="3691258"/>
            <a:ext cx="286" cy="21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stCxn id="52" idx="0"/>
            <a:endCxn id="19" idx="2"/>
          </p:cNvCxnSpPr>
          <p:nvPr/>
        </p:nvCxnSpPr>
        <p:spPr>
          <a:xfrm flipH="1" flipV="1">
            <a:off x="5277829" y="2924872"/>
            <a:ext cx="286" cy="324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ravoúhlá spojnice 62"/>
          <p:cNvCxnSpPr>
            <a:stCxn id="19" idx="0"/>
            <a:endCxn id="4" idx="3"/>
          </p:cNvCxnSpPr>
          <p:nvPr/>
        </p:nvCxnSpPr>
        <p:spPr>
          <a:xfrm rot="16200000" flipV="1">
            <a:off x="3714258" y="886672"/>
            <a:ext cx="519081" cy="2608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4783154" y="4731859"/>
            <a:ext cx="562638" cy="23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7" dirty="0"/>
              <a:t>ANO</a:t>
            </a:r>
            <a:endParaRPr lang="cs-CZ" sz="1435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2771744" y="4752371"/>
            <a:ext cx="442587" cy="23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7" dirty="0"/>
              <a:t>NE</a:t>
            </a:r>
            <a:endParaRPr lang="cs-CZ" sz="1435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7008761" y="5698059"/>
            <a:ext cx="442587" cy="23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7" dirty="0"/>
              <a:t>NE</a:t>
            </a:r>
            <a:endParaRPr lang="cs-CZ" sz="1435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6234238" y="4774877"/>
            <a:ext cx="562638" cy="23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7" dirty="0"/>
              <a:t>ANO</a:t>
            </a:r>
            <a:endParaRPr lang="cs-CZ" sz="1435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4970560" y="5729043"/>
            <a:ext cx="442587" cy="23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57" dirty="0"/>
              <a:t>NE</a:t>
            </a:r>
            <a:endParaRPr lang="cs-CZ" sz="1435" dirty="0"/>
          </a:p>
        </p:txBody>
      </p:sp>
      <p:cxnSp>
        <p:nvCxnSpPr>
          <p:cNvPr id="85" name="Pravoúhlá spojnice 84"/>
          <p:cNvCxnSpPr>
            <a:stCxn id="13" idx="3"/>
            <a:endCxn id="23" idx="2"/>
          </p:cNvCxnSpPr>
          <p:nvPr/>
        </p:nvCxnSpPr>
        <p:spPr>
          <a:xfrm flipV="1">
            <a:off x="5684653" y="6283278"/>
            <a:ext cx="567413" cy="4628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ravoúhlá spojnice 86"/>
          <p:cNvCxnSpPr>
            <a:stCxn id="23" idx="0"/>
            <a:endCxn id="12" idx="3"/>
          </p:cNvCxnSpPr>
          <p:nvPr/>
        </p:nvCxnSpPr>
        <p:spPr>
          <a:xfrm rot="16200000" flipV="1">
            <a:off x="5284520" y="4741607"/>
            <a:ext cx="1570453" cy="3646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/>
          <p:cNvCxnSpPr>
            <a:stCxn id="23" idx="1"/>
            <a:endCxn id="16" idx="3"/>
          </p:cNvCxnSpPr>
          <p:nvPr/>
        </p:nvCxnSpPr>
        <p:spPr>
          <a:xfrm flipH="1" flipV="1">
            <a:off x="4896376" y="5988550"/>
            <a:ext cx="459920" cy="7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>
            <a:stCxn id="23" idx="3"/>
            <a:endCxn id="22" idx="1"/>
          </p:cNvCxnSpPr>
          <p:nvPr/>
        </p:nvCxnSpPr>
        <p:spPr>
          <a:xfrm flipV="1">
            <a:off x="7147835" y="5996215"/>
            <a:ext cx="1644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22" idx="3"/>
            <a:endCxn id="20" idx="1"/>
          </p:cNvCxnSpPr>
          <p:nvPr/>
        </p:nvCxnSpPr>
        <p:spPr>
          <a:xfrm>
            <a:off x="8531471" y="5996215"/>
            <a:ext cx="164442" cy="7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ravoúhlá spojnice 97"/>
          <p:cNvCxnSpPr>
            <a:stCxn id="20" idx="0"/>
            <a:endCxn id="52" idx="3"/>
          </p:cNvCxnSpPr>
          <p:nvPr/>
        </p:nvCxnSpPr>
        <p:spPr>
          <a:xfrm rot="16200000" flipV="1">
            <a:off x="6379819" y="2993166"/>
            <a:ext cx="2280819" cy="32659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se šipkou 108"/>
          <p:cNvCxnSpPr>
            <a:stCxn id="10" idx="1"/>
          </p:cNvCxnSpPr>
          <p:nvPr/>
        </p:nvCxnSpPr>
        <p:spPr>
          <a:xfrm flipH="1">
            <a:off x="2530272" y="5037242"/>
            <a:ext cx="437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ravoúhlá spojnice 112"/>
          <p:cNvCxnSpPr>
            <a:stCxn id="47" idx="2"/>
          </p:cNvCxnSpPr>
          <p:nvPr/>
        </p:nvCxnSpPr>
        <p:spPr>
          <a:xfrm rot="16200000" flipH="1">
            <a:off x="777078" y="5212535"/>
            <a:ext cx="650871" cy="727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Vývojový diagram: postup 113"/>
          <p:cNvSpPr/>
          <p:nvPr/>
        </p:nvSpPr>
        <p:spPr>
          <a:xfrm>
            <a:off x="1553497" y="3089071"/>
            <a:ext cx="1219195" cy="60283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Demontáž jedn. dílů, Dekontaminace a čistící práce</a:t>
            </a:r>
          </a:p>
        </p:txBody>
      </p:sp>
      <p:cxnSp>
        <p:nvCxnSpPr>
          <p:cNvPr id="118" name="Pravoúhlá spojnice 117"/>
          <p:cNvCxnSpPr>
            <a:stCxn id="5" idx="2"/>
            <a:endCxn id="6" idx="0"/>
          </p:cNvCxnSpPr>
          <p:nvPr/>
        </p:nvCxnSpPr>
        <p:spPr>
          <a:xfrm rot="5400000">
            <a:off x="1336297" y="2262269"/>
            <a:ext cx="229713" cy="14238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/>
          <p:cNvCxnSpPr>
            <a:stCxn id="6" idx="3"/>
            <a:endCxn id="114" idx="1"/>
          </p:cNvCxnSpPr>
          <p:nvPr/>
        </p:nvCxnSpPr>
        <p:spPr>
          <a:xfrm>
            <a:off x="1348805" y="3390487"/>
            <a:ext cx="204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se šipkou 123"/>
          <p:cNvCxnSpPr>
            <a:stCxn id="114" idx="2"/>
            <a:endCxn id="11" idx="0"/>
          </p:cNvCxnSpPr>
          <p:nvPr/>
        </p:nvCxnSpPr>
        <p:spPr>
          <a:xfrm>
            <a:off x="2163095" y="3691902"/>
            <a:ext cx="0" cy="18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ývojový diagram: dokument 1"/>
          <p:cNvSpPr/>
          <p:nvPr/>
        </p:nvSpPr>
        <p:spPr>
          <a:xfrm>
            <a:off x="1543451" y="4821945"/>
            <a:ext cx="1218246" cy="459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Analýza rizik</a:t>
            </a:r>
            <a:endParaRPr lang="cs-CZ" sz="1435" dirty="0"/>
          </a:p>
        </p:txBody>
      </p:sp>
      <p:sp>
        <p:nvSpPr>
          <p:cNvPr id="47" name="Vývojový diagram: dokument 46"/>
          <p:cNvSpPr/>
          <p:nvPr/>
        </p:nvSpPr>
        <p:spPr>
          <a:xfrm>
            <a:off x="129610" y="4821945"/>
            <a:ext cx="1218246" cy="45930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Technické řešení neshody</a:t>
            </a:r>
          </a:p>
        </p:txBody>
      </p:sp>
      <p:cxnSp>
        <p:nvCxnSpPr>
          <p:cNvPr id="17" name="Přímá spojnice se šipkou 16"/>
          <p:cNvCxnSpPr>
            <a:stCxn id="2" idx="1"/>
            <a:endCxn id="47" idx="3"/>
          </p:cNvCxnSpPr>
          <p:nvPr/>
        </p:nvCxnSpPr>
        <p:spPr>
          <a:xfrm flipH="1">
            <a:off x="1347856" y="5051595"/>
            <a:ext cx="195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ývojový diagram: dokument 51"/>
          <p:cNvSpPr/>
          <p:nvPr/>
        </p:nvSpPr>
        <p:spPr>
          <a:xfrm>
            <a:off x="4668992" y="3248919"/>
            <a:ext cx="1218246" cy="473653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57" dirty="0"/>
              <a:t>Konečná zkouška</a:t>
            </a:r>
            <a:endParaRPr lang="cs-CZ" sz="1435" dirty="0"/>
          </a:p>
        </p:txBody>
      </p:sp>
      <p:sp>
        <p:nvSpPr>
          <p:cNvPr id="41" name="Nadpis 4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Vývojový diagram</a:t>
            </a:r>
            <a:endParaRPr lang="cs-CZ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8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437" y="216074"/>
            <a:ext cx="8749665" cy="1315364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Demontáž a transport HCČ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1233" y="2376086"/>
            <a:ext cx="4104000" cy="39604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" y="2304306"/>
            <a:ext cx="5471999" cy="410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Oprava tělesa VČ HCČ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/>
              <a:t>Výchozí stav před svařováním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/>
              <a:t>Konečný stav po svařování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0" y="2845366"/>
            <a:ext cx="4523945" cy="2555284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2973" y="2845650"/>
            <a:ext cx="4032000" cy="25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509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9682</TotalTime>
  <Words>444</Words>
  <Application>Microsoft Office PowerPoint</Application>
  <PresentationFormat>Vlastní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Gill Sans MT</vt:lpstr>
      <vt:lpstr>Tahoma</vt:lpstr>
      <vt:lpstr>Times New Roman</vt:lpstr>
      <vt:lpstr>Wingdings</vt:lpstr>
      <vt:lpstr>Wingdings 2</vt:lpstr>
      <vt:lpstr>Wingdings 3</vt:lpstr>
      <vt:lpstr>Modul</vt:lpstr>
      <vt:lpstr>Aplikace logistických procesů opravy tělesa vyjímatelné části hlavního cirkulačního čerpadla JE Temelín</vt:lpstr>
      <vt:lpstr>Motivace a důvody k řešení daného problému</vt:lpstr>
      <vt:lpstr>Cíl práce</vt:lpstr>
      <vt:lpstr>Výzkumný problém</vt:lpstr>
      <vt:lpstr>Použité metody</vt:lpstr>
      <vt:lpstr>Dosažené výsledky</vt:lpstr>
      <vt:lpstr>Vývojový diagram</vt:lpstr>
      <vt:lpstr>Demontáž a transport HCČ</vt:lpstr>
      <vt:lpstr>Oprava tělesa VČ HCČ</vt:lpstr>
      <vt:lpstr>Závěrečné shrnutí</vt:lpstr>
      <vt:lpstr>Doplňující otázky</vt:lpstr>
      <vt:lpstr>Doplňující otázky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 logistiky  ve firmě Aluprogress a.s.</dc:title>
  <dc:creator>lenovo</dc:creator>
  <cp:lastModifiedBy>MIchal</cp:lastModifiedBy>
  <cp:revision>93</cp:revision>
  <dcterms:created xsi:type="dcterms:W3CDTF">2018-06-11T06:56:48Z</dcterms:created>
  <dcterms:modified xsi:type="dcterms:W3CDTF">2021-06-09T18:24:53Z</dcterms:modified>
</cp:coreProperties>
</file>